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  <p:sldMasterId id="2147483800" r:id="rId2"/>
  </p:sldMasterIdLst>
  <p:notesMasterIdLst>
    <p:notesMasterId r:id="rId42"/>
  </p:notesMasterIdLst>
  <p:handoutMasterIdLst>
    <p:handoutMasterId r:id="rId43"/>
  </p:handoutMasterIdLst>
  <p:sldIdLst>
    <p:sldId id="256" r:id="rId3"/>
    <p:sldId id="459" r:id="rId4"/>
    <p:sldId id="467" r:id="rId5"/>
    <p:sldId id="466" r:id="rId6"/>
    <p:sldId id="468" r:id="rId7"/>
    <p:sldId id="469" r:id="rId8"/>
    <p:sldId id="288" r:id="rId9"/>
    <p:sldId id="285" r:id="rId10"/>
    <p:sldId id="287" r:id="rId11"/>
    <p:sldId id="286" r:id="rId12"/>
    <p:sldId id="289" r:id="rId13"/>
    <p:sldId id="290" r:id="rId14"/>
    <p:sldId id="460" r:id="rId15"/>
    <p:sldId id="268" r:id="rId16"/>
    <p:sldId id="257" r:id="rId17"/>
    <p:sldId id="258" r:id="rId18"/>
    <p:sldId id="273" r:id="rId19"/>
    <p:sldId id="274" r:id="rId20"/>
    <p:sldId id="262" r:id="rId21"/>
    <p:sldId id="272" r:id="rId22"/>
    <p:sldId id="269" r:id="rId23"/>
    <p:sldId id="270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453" r:id="rId33"/>
    <p:sldId id="462" r:id="rId34"/>
    <p:sldId id="259" r:id="rId35"/>
    <p:sldId id="463" r:id="rId36"/>
    <p:sldId id="260" r:id="rId37"/>
    <p:sldId id="261" r:id="rId38"/>
    <p:sldId id="464" r:id="rId39"/>
    <p:sldId id="455" r:id="rId40"/>
    <p:sldId id="465" r:id="rId41"/>
  </p:sldIdLst>
  <p:sldSz cx="9144000" cy="5143500" type="screen16x9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C5E17B-0A9A-4850-B63E-A646158D4D83}">
          <p14:sldIdLst>
            <p14:sldId id="256"/>
          </p14:sldIdLst>
        </p14:section>
        <p14:section name="Untitled Section" id="{4FAA9EC9-4C0B-4768-8FDD-DA2B5D67BAE1}">
          <p14:sldIdLst>
            <p14:sldId id="459"/>
            <p14:sldId id="467"/>
            <p14:sldId id="466"/>
            <p14:sldId id="468"/>
            <p14:sldId id="469"/>
            <p14:sldId id="288"/>
            <p14:sldId id="285"/>
            <p14:sldId id="287"/>
            <p14:sldId id="286"/>
            <p14:sldId id="289"/>
            <p14:sldId id="290"/>
            <p14:sldId id="460"/>
            <p14:sldId id="268"/>
            <p14:sldId id="257"/>
            <p14:sldId id="258"/>
            <p14:sldId id="273"/>
            <p14:sldId id="274"/>
            <p14:sldId id="262"/>
            <p14:sldId id="272"/>
            <p14:sldId id="269"/>
            <p14:sldId id="270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453"/>
            <p14:sldId id="462"/>
            <p14:sldId id="259"/>
            <p14:sldId id="463"/>
            <p14:sldId id="260"/>
            <p14:sldId id="261"/>
            <p14:sldId id="464"/>
            <p14:sldId id="455"/>
            <p14:sldId id="4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6633"/>
    <a:srgbClr val="007600"/>
    <a:srgbClr val="00460B"/>
    <a:srgbClr val="0E472D"/>
    <a:srgbClr val="FBE31A"/>
    <a:srgbClr val="0B4A2D"/>
    <a:srgbClr val="004A20"/>
    <a:srgbClr val="024613"/>
    <a:srgbClr val="007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89591" autoAdjust="0"/>
  </p:normalViewPr>
  <p:slideViewPr>
    <p:cSldViewPr snapToGrid="0" snapToObjects="1">
      <p:cViewPr varScale="1">
        <p:scale>
          <a:sx n="137" d="100"/>
          <a:sy n="137" d="100"/>
        </p:scale>
        <p:origin x="78" y="378"/>
      </p:cViewPr>
      <p:guideLst/>
    </p:cSldViewPr>
  </p:slideViewPr>
  <p:outlineViewPr>
    <p:cViewPr>
      <p:scale>
        <a:sx n="33" d="100"/>
        <a:sy n="33" d="100"/>
      </p:scale>
      <p:origin x="0" y="-688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6" d="100"/>
          <a:sy n="156" d="100"/>
        </p:scale>
        <p:origin x="415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0A9CDE1-CA5B-0247-A43D-7376A20431E9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500146C-0EFC-6F41-9322-64E1AA29A9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1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443C35A-8BF7-5B47-8AD3-2CCCD1288B72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051E5A1-DF78-C547-86AD-9F624F590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0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30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30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5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0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Intro of ourselves and topic</a:t>
            </a:r>
          </a:p>
          <a:p>
            <a:endParaRPr lang="en-US" sz="1400" dirty="0"/>
          </a:p>
          <a:p>
            <a:r>
              <a:rPr lang="en-US" sz="1400" dirty="0"/>
              <a:t>Darin and 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7FDBE-8BEB-45C5-A18F-B8CD50483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75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>
                <a:solidFill>
                  <a:srgbClr val="0070C0"/>
                </a:solidFill>
              </a:rPr>
              <a:t>(Darin)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CPFM Sub Org.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Staffing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33 current staff (8 unfilled)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15 OAs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18 Classified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Organizational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Academic/Auxiliary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Science and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Small Project/Capital Improvement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Business Operations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7FDBE-8BEB-45C5-A18F-B8CD50483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781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Stabilizing Organizational Structure and Roles Within CPFM (Darin)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Improving Campus Relationships (Darin)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CAS Administration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OVPRI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Process Stabilization (Tom)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7FDBE-8BEB-45C5-A18F-B8CD50483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96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(Tom)</a:t>
            </a:r>
          </a:p>
          <a:p>
            <a:r>
              <a:rPr lang="en-US" sz="1400" b="1" dirty="0"/>
              <a:t>Recruiting, Supporting, and Retaining a Diverse and Highly Competent Staff</a:t>
            </a:r>
          </a:p>
          <a:p>
            <a:r>
              <a:rPr lang="en-US" sz="1400" b="1" dirty="0"/>
              <a:t>Effective and Efficient Service</a:t>
            </a:r>
          </a:p>
          <a:p>
            <a:pPr lvl="2"/>
            <a:r>
              <a:rPr lang="en-US" sz="1400" dirty="0"/>
              <a:t>Campus Service and Relationships</a:t>
            </a:r>
          </a:p>
          <a:p>
            <a:pPr lvl="2"/>
            <a:r>
              <a:rPr lang="en-US" sz="1400" dirty="0"/>
              <a:t>Institutional Priorities</a:t>
            </a:r>
          </a:p>
          <a:p>
            <a:r>
              <a:rPr lang="en-US" sz="1400" b="1" dirty="0"/>
              <a:t>Departmental Goals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7FDBE-8BEB-45C5-A18F-B8CD50483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205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79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9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8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413711"/>
            <a:ext cx="6858000" cy="1218761"/>
          </a:xfrm>
        </p:spPr>
        <p:txBody>
          <a:bodyPr anchor="b"/>
          <a:lstStyle>
            <a:lvl1pPr algn="ctr">
              <a:defRPr sz="4500" baseline="0"/>
            </a:lvl1pPr>
          </a:lstStyle>
          <a:p>
            <a:r>
              <a:rPr lang="en-US" dirty="0"/>
              <a:t>Facilities Liaison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May 7,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1293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000250"/>
            <a:ext cx="3671291" cy="234315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000250"/>
            <a:ext cx="3671292" cy="2343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993900"/>
            <a:ext cx="34553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000250"/>
            <a:ext cx="3466903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37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95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07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200150"/>
            <a:ext cx="2661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514350"/>
            <a:ext cx="4680743" cy="382905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228850"/>
            <a:ext cx="2661841" cy="13716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45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314449"/>
            <a:ext cx="4069619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685800"/>
            <a:ext cx="2460731" cy="3429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2343149"/>
            <a:ext cx="4069619" cy="13716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830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3549649"/>
            <a:ext cx="7514033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699084"/>
            <a:ext cx="6169458" cy="23737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3974702"/>
            <a:ext cx="7514033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26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3" cy="2286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192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2571749"/>
            <a:ext cx="6399611" cy="2857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3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017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2481436"/>
            <a:ext cx="7514032" cy="11016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3036"/>
            <a:ext cx="7514033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4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Facilities Staffing Updates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6911" y="1273527"/>
            <a:ext cx="2673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sng" dirty="0"/>
              <a:t>Work</a:t>
            </a:r>
            <a:r>
              <a:rPr lang="en-US" b="1" i="0" u="sng" baseline="0" dirty="0"/>
              <a:t> Control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Morgan Driggs</a:t>
            </a:r>
          </a:p>
          <a:p>
            <a:r>
              <a:rPr lang="en-US" b="1" u="sng" baseline="0" dirty="0"/>
              <a:t>Plumbing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Nicholas Patton</a:t>
            </a:r>
          </a:p>
          <a:p>
            <a:r>
              <a:rPr lang="en-US" b="1" u="sng" baseline="0" dirty="0"/>
              <a:t>Carpenter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Scott Moore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u="sng" baseline="0" dirty="0"/>
              <a:t>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David Kennedy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u="sng" baseline="0" dirty="0"/>
              <a:t>Landscape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Todd Gillen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549316" y="1267511"/>
            <a:ext cx="19741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Custodial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David Butts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Patrick Haider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Kayla Kemp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Ivy Jimenex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Timothy Gerling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Daniel Pennisi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01959" y="1283187"/>
            <a:ext cx="23272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Transferred/Promoted</a:t>
            </a:r>
          </a:p>
          <a:p>
            <a:endParaRPr lang="en-US" dirty="0"/>
          </a:p>
          <a:p>
            <a:r>
              <a:rPr lang="en-US" b="1" u="sng" dirty="0"/>
              <a:t>HVAC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Adam</a:t>
            </a:r>
            <a:r>
              <a:rPr lang="en-US" baseline="0" dirty="0"/>
              <a:t> Pettus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Richard Vaughan</a:t>
            </a:r>
          </a:p>
          <a:p>
            <a:endParaRPr lang="en-US" baseline="0" dirty="0"/>
          </a:p>
          <a:p>
            <a:r>
              <a:rPr lang="en-US" b="1" u="sng" baseline="0" dirty="0"/>
              <a:t>Trades Maintenance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Piper Fahrney</a:t>
            </a:r>
          </a:p>
          <a:p>
            <a:endParaRPr lang="en-US" baseline="0" dirty="0"/>
          </a:p>
          <a:p>
            <a:r>
              <a:rPr lang="en-US" b="1" u="sng" baseline="0" dirty="0"/>
              <a:t>Work Control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Judy Peters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12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2914650"/>
            <a:ext cx="7514033" cy="66675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1400"/>
            <a:ext cx="7514033" cy="7620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98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4" cy="204549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2628900"/>
            <a:ext cx="7514035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56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3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514350"/>
            <a:ext cx="1327777" cy="3829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514350"/>
            <a:ext cx="6014807" cy="382905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2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573000"/>
            <a:ext cx="7772399" cy="122150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951" y="1965960"/>
            <a:ext cx="7772400" cy="2171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ADA0B-05D0-A247-B3F1-354956A0D8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6361-E15F-430B-8F38-5CFE9C3D05F6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857F-2EF1-43DE-A5AC-F50CA8F8F2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A7D90-9731-4C68-A543-EE60CFA4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8075A-0039-4C3B-AD68-FAFE03468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7C674-1A24-45ED-AEED-F0C5FB90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A086-5495-4387-A670-AD87DA3FC274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59079-A5A7-4F0A-A39E-0E08987FA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B8AB1-A337-4A3B-BE07-5B85BFFF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8C3C-4CE4-4175-90EB-3C01CEEE8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776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81A9-F8B9-4FF9-BB62-6A10D47D534C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345FC-DCEF-4699-A278-2B6337FCE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4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3572"/>
            <a:ext cx="3761184" cy="5147072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035052"/>
            <a:ext cx="6430967" cy="196214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2997200"/>
            <a:ext cx="5240734" cy="1041401"/>
          </a:xfrm>
        </p:spPr>
        <p:txBody>
          <a:bodyPr anchor="t">
            <a:normAutofit/>
          </a:bodyPr>
          <a:lstStyle>
            <a:lvl1pPr marL="0" indent="0" algn="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4412457"/>
            <a:ext cx="3243033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0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4400349"/>
            <a:ext cx="413375" cy="273844"/>
          </a:xfrm>
        </p:spPr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65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000249"/>
            <a:ext cx="6698060" cy="1582787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3583036"/>
            <a:ext cx="6698061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4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76912" y="4570273"/>
            <a:ext cx="8467090" cy="583691"/>
          </a:xfrm>
          <a:prstGeom prst="rect">
            <a:avLst/>
          </a:prstGeom>
          <a:solidFill>
            <a:srgbClr val="0E4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6911" y="273339"/>
            <a:ext cx="760233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Facilities Liaison Meeting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912" y="1292778"/>
            <a:ext cx="7602337" cy="289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1738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0721"/>
            <a:ext cx="676909" cy="5832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6911" y="4575343"/>
            <a:ext cx="1371600" cy="58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9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17" r:id="rId2"/>
    <p:sldLayoutId id="2147483697" r:id="rId3"/>
    <p:sldLayoutId id="2147483780" r:id="rId4"/>
    <p:sldLayoutId id="2147483799" r:id="rId5"/>
    <p:sldLayoutId id="2147483818" r:id="rId6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00460B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2000" kern="1200" baseline="0">
          <a:solidFill>
            <a:srgbClr val="00460B"/>
          </a:solidFill>
          <a:latin typeface="Open Sans" charset="0"/>
          <a:ea typeface="Open Sans" charset="0"/>
          <a:cs typeface="Open Sans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0"/>
            <a:ext cx="1827610" cy="51435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000250"/>
            <a:ext cx="7514035" cy="2343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4412457"/>
            <a:ext cx="857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0B1A22-5E44-432A-ABAD-AA2A9DB4EFB8}" type="datetimeFigureOut">
              <a:rPr lang="en-US" smtClean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4412457"/>
            <a:ext cx="53131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4412457"/>
            <a:ext cx="4133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2D5BA1-9994-4CBC-BE03-1ED0A16217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oregon.qualtrics.com/jfe/form/SV_9ttTldOBSItQ7To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uplan@uoregon.edu" TargetMode="External"/><Relationship Id="rId4" Type="http://schemas.openxmlformats.org/officeDocument/2006/relationships/hyperlink" Target="mailto:eeng@uoregon.edu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hyperlink" Target="https://cpfm.uoregon.edu/signage-0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gis@uoregon.edu" TargetMode="External"/><Relationship Id="rId4" Type="http://schemas.openxmlformats.org/officeDocument/2006/relationships/hyperlink" Target="https://map.uoregon.edu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4014" y="1572062"/>
            <a:ext cx="4049986" cy="11696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Facilities Liaison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31749" y="2814919"/>
            <a:ext cx="2574515" cy="87305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10-25-2022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66A3-9E27-4537-BEDA-39E40E1F5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63" y="1119198"/>
            <a:ext cx="4938110" cy="27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241A1F-C2C7-49C5-8867-C56EE37AED0A}"/>
              </a:ext>
            </a:extLst>
          </p:cNvPr>
          <p:cNvSpPr txBox="1"/>
          <p:nvPr/>
        </p:nvSpPr>
        <p:spPr>
          <a:xfrm>
            <a:off x="400050" y="514351"/>
            <a:ext cx="8030981" cy="3753224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2700" dirty="0">
                <a:solidFill>
                  <a:schemeClr val="tx2"/>
                </a:solidFill>
              </a:rPr>
              <a:t>Additional Changes to the Functions of Armed Police Officers​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</a:rPr>
              <a:t>1. An assessment of community issues requiring police response and​ current functions and responses currently performed by UOPD officers.​</a:t>
            </a: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</a:rPr>
              <a:t>​2. Hold Co-Design Public Safety Sessions. Contractor has found that sessions​ involving a broad array of University stakeholders are useful in helping to reimagining​ public safety on a campus.  ​</a:t>
            </a:r>
          </a:p>
          <a:p>
            <a:pPr marL="557213"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</a:rPr>
              <a:t>3. Conduct a gap analysis between current practices and desired future​ state for public safety on campus. </a:t>
            </a:r>
          </a:p>
        </p:txBody>
      </p:sp>
    </p:spTree>
    <p:extLst>
      <p:ext uri="{BB962C8B-B14F-4D97-AF65-F5344CB8AC3E}">
        <p14:creationId xmlns:p14="http://schemas.microsoft.com/office/powerpoint/2010/main" val="95500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d alarm light with people on the background">
            <a:extLst>
              <a:ext uri="{FF2B5EF4-FFF2-40B4-BE49-F238E27FC236}">
                <a16:creationId xmlns:a16="http://schemas.microsoft.com/office/drawing/2014/main" id="{1A8FBFF8-5D2D-9368-9ABD-7019689DD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757945" y="737082"/>
            <a:ext cx="4752103" cy="3370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FDE39-B994-A63B-20B2-6EF6128B09D7}"/>
              </a:ext>
            </a:extLst>
          </p:cNvPr>
          <p:cNvSpPr txBox="1"/>
          <p:nvPr/>
        </p:nvSpPr>
        <p:spPr>
          <a:xfrm>
            <a:off x="5648707" y="273844"/>
            <a:ext cx="3380993" cy="142493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325" dirty="0">
                <a:latin typeface="+mj-lt"/>
                <a:ea typeface="+mj-ea"/>
                <a:cs typeface="+mj-cs"/>
              </a:rPr>
              <a:t>SECURITY OPERATIONS CENTER KEY FUNCTIONS (as of today)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B5637-E35A-3536-21A6-98966CCA3BD6}"/>
              </a:ext>
            </a:extLst>
          </p:cNvPr>
          <p:cNvSpPr txBox="1"/>
          <p:nvPr/>
        </p:nvSpPr>
        <p:spPr>
          <a:xfrm>
            <a:off x="5648708" y="1825651"/>
            <a:ext cx="2866642" cy="28070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75" dirty="0"/>
              <a:t>The SOC is a resource for dispatching personnel for emergency maintenance or campus concerns, with 24-hour access to: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75" dirty="0"/>
              <a:t>Campus support and customer service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75" dirty="0"/>
              <a:t>Fire and security alarm monitoring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75" dirty="0"/>
              <a:t>Access control and lockout dispatch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75" dirty="0"/>
              <a:t>Camera monitoring and assistance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75" dirty="0"/>
              <a:t>Monitoring and dispatch for security, parking, athletics, campus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75" dirty="0"/>
              <a:t>operations, and all UO channels</a:t>
            </a:r>
          </a:p>
        </p:txBody>
      </p:sp>
    </p:spTree>
    <p:extLst>
      <p:ext uri="{BB962C8B-B14F-4D97-AF65-F5344CB8AC3E}">
        <p14:creationId xmlns:p14="http://schemas.microsoft.com/office/powerpoint/2010/main" val="15194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964F5C-EBDE-67BB-874C-094DB409552F}"/>
              </a:ext>
            </a:extLst>
          </p:cNvPr>
          <p:cNvSpPr txBox="1"/>
          <p:nvPr/>
        </p:nvSpPr>
        <p:spPr>
          <a:xfrm>
            <a:off x="1562189" y="171451"/>
            <a:ext cx="6019622" cy="125729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Integrated Operations Center (Tentative Project Name)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1C4D2-6890-6EDC-18C0-9B6D74BDDE60}"/>
              </a:ext>
            </a:extLst>
          </p:cNvPr>
          <p:cNvSpPr txBox="1"/>
          <p:nvPr/>
        </p:nvSpPr>
        <p:spPr>
          <a:xfrm>
            <a:off x="400050" y="1714500"/>
            <a:ext cx="8286750" cy="2743200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Transition from contracted staff to UOPD based staff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Integrate with Police Services Call Taking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24/7 On-call After hours call center enterprise wide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Improved integration and workflow procedures with CPFM Work Control, including after-hours Call Log coverage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Integrate police activity into Call Log for transparency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Research enhanced security methods to include live monitoring of video systems with access control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Provide campus wide service to act as campus operator to provide for better access to campus needs and resources</a:t>
            </a:r>
          </a:p>
          <a:p>
            <a:pPr marL="25717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Utilize technology to provide better safety and security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825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30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2327" y="602479"/>
            <a:ext cx="6714941" cy="2394722"/>
          </a:xfrm>
        </p:spPr>
        <p:txBody>
          <a:bodyPr>
            <a:normAutofit/>
          </a:bodyPr>
          <a:lstStyle/>
          <a:p>
            <a:r>
              <a:rPr lang="en-US" b="1" dirty="0"/>
              <a:t>Design and Construction</a:t>
            </a:r>
            <a:br>
              <a:rPr lang="en-US" b="1" dirty="0"/>
            </a:br>
            <a:r>
              <a:rPr lang="en-US" b="1" dirty="0"/>
              <a:t> Current Projects and Small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October 25, 2022</a:t>
            </a:r>
          </a:p>
        </p:txBody>
      </p:sp>
    </p:spTree>
    <p:extLst>
      <p:ext uri="{BB962C8B-B14F-4D97-AF65-F5344CB8AC3E}">
        <p14:creationId xmlns:p14="http://schemas.microsoft.com/office/powerpoint/2010/main" val="2712251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Design and Construction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1022" y="1748323"/>
            <a:ext cx="7039388" cy="2343151"/>
          </a:xfrm>
        </p:spPr>
        <p:txBody>
          <a:bodyPr/>
          <a:lstStyle/>
          <a:p>
            <a:r>
              <a:rPr lang="en-US" b="1" dirty="0"/>
              <a:t>Darin Dehle</a:t>
            </a:r>
            <a:r>
              <a:rPr lang="en-US" dirty="0"/>
              <a:t>, Director</a:t>
            </a:r>
          </a:p>
          <a:p>
            <a:r>
              <a:rPr lang="en-US" b="1" dirty="0"/>
              <a:t>Rob Basto</a:t>
            </a:r>
            <a:r>
              <a:rPr lang="en-US" dirty="0"/>
              <a:t>, Assistant Director of Business Operations</a:t>
            </a:r>
          </a:p>
          <a:p>
            <a:r>
              <a:rPr lang="en-US" b="1" dirty="0"/>
              <a:t>Jeff Madsen</a:t>
            </a:r>
            <a:r>
              <a:rPr lang="en-US" dirty="0"/>
              <a:t>, Assistant Director Engineering/Utilities</a:t>
            </a:r>
          </a:p>
          <a:p>
            <a:r>
              <a:rPr lang="en-US" b="1" dirty="0"/>
              <a:t>David Cates, </a:t>
            </a:r>
            <a:r>
              <a:rPr lang="en-US" dirty="0"/>
              <a:t>Design Manager and Staff Architect</a:t>
            </a:r>
          </a:p>
          <a:p>
            <a:r>
              <a:rPr lang="en-US" b="1" dirty="0"/>
              <a:t>Tom Shepard</a:t>
            </a:r>
            <a:r>
              <a:rPr lang="en-US" dirty="0"/>
              <a:t>, Sr. Associate Director of Capital Projects</a:t>
            </a:r>
          </a:p>
          <a:p>
            <a:r>
              <a:rPr lang="en-US" b="1" dirty="0"/>
              <a:t>Bruce Budzik</a:t>
            </a:r>
            <a:r>
              <a:rPr lang="en-US" dirty="0"/>
              <a:t>, Small Projects Manager and Capital Improvement Coordinator</a:t>
            </a:r>
          </a:p>
        </p:txBody>
      </p:sp>
    </p:spTree>
    <p:extLst>
      <p:ext uri="{BB962C8B-B14F-4D97-AF65-F5344CB8AC3E}">
        <p14:creationId xmlns:p14="http://schemas.microsoft.com/office/powerpoint/2010/main" val="622231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309" y="242888"/>
            <a:ext cx="6802042" cy="778668"/>
          </a:xfrm>
        </p:spPr>
        <p:txBody>
          <a:bodyPr>
            <a:normAutofit/>
          </a:bodyPr>
          <a:lstStyle/>
          <a:p>
            <a:r>
              <a:rPr lang="en-US" b="1" dirty="0"/>
              <a:t>Departmental Context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5101" y="1133639"/>
            <a:ext cx="2834195" cy="3335886"/>
          </a:xfrm>
        </p:spPr>
        <p:txBody>
          <a:bodyPr>
            <a:normAutofit/>
          </a:bodyPr>
          <a:lstStyle/>
          <a:p>
            <a:endParaRPr lang="en-US" sz="1500" b="1" dirty="0"/>
          </a:p>
          <a:p>
            <a:pPr marL="0" indent="0">
              <a:buNone/>
            </a:pPr>
            <a:r>
              <a:rPr lang="en-US" sz="1500" b="1" dirty="0"/>
              <a:t>Organizational Structure</a:t>
            </a:r>
          </a:p>
          <a:p>
            <a:pPr lvl="1"/>
            <a:r>
              <a:rPr lang="en-US" sz="1350" dirty="0"/>
              <a:t>Academic/Auxiliary</a:t>
            </a:r>
          </a:p>
          <a:p>
            <a:pPr lvl="1"/>
            <a:r>
              <a:rPr lang="en-US" sz="1350" dirty="0"/>
              <a:t>Small Project/Capital Improvement</a:t>
            </a:r>
          </a:p>
          <a:p>
            <a:pPr lvl="1"/>
            <a:r>
              <a:rPr lang="en-US" sz="1350" dirty="0"/>
              <a:t>Engineering</a:t>
            </a:r>
          </a:p>
          <a:p>
            <a:pPr lvl="1"/>
            <a:r>
              <a:rPr lang="en-US" sz="1350" dirty="0"/>
              <a:t>Design</a:t>
            </a:r>
          </a:p>
          <a:p>
            <a:pPr lvl="1"/>
            <a:r>
              <a:rPr lang="en-US" sz="1350" dirty="0"/>
              <a:t>Business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4904" y="2613134"/>
            <a:ext cx="13124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orbel" panose="020B0503020204020204"/>
              </a:rPr>
              <a:t>Org Chart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5A838-D80A-420C-ACEA-A86AEC220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47" y="961402"/>
            <a:ext cx="5214634" cy="37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5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309" y="242888"/>
            <a:ext cx="6802042" cy="778668"/>
          </a:xfrm>
        </p:spPr>
        <p:txBody>
          <a:bodyPr>
            <a:normAutofit/>
          </a:bodyPr>
          <a:lstStyle/>
          <a:p>
            <a:r>
              <a:rPr lang="en-US" b="1" dirty="0"/>
              <a:t>Design and Construction Services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45596" y="1584164"/>
            <a:ext cx="6169754" cy="1795851"/>
          </a:xfrm>
        </p:spPr>
        <p:txBody>
          <a:bodyPr numCol="2">
            <a:normAutofit/>
          </a:bodyPr>
          <a:lstStyle/>
          <a:p>
            <a:r>
              <a:rPr lang="en-US" sz="1500" dirty="0"/>
              <a:t>Capital Project Management</a:t>
            </a:r>
            <a:endParaRPr lang="en-US" dirty="0"/>
          </a:p>
          <a:p>
            <a:r>
              <a:rPr lang="en-US" sz="1500" dirty="0"/>
              <a:t>Scoping and Estimating</a:t>
            </a:r>
          </a:p>
          <a:p>
            <a:r>
              <a:rPr lang="en-US" sz="1500" dirty="0"/>
              <a:t>Architectural Design</a:t>
            </a:r>
          </a:p>
          <a:p>
            <a:r>
              <a:rPr lang="en-US" sz="1500" dirty="0"/>
              <a:t>Interior Design</a:t>
            </a:r>
          </a:p>
          <a:p>
            <a:r>
              <a:rPr lang="en-US" sz="1500" dirty="0"/>
              <a:t>Lab Planning</a:t>
            </a:r>
          </a:p>
          <a:p>
            <a:r>
              <a:rPr lang="en-US" sz="1500" dirty="0"/>
              <a:t>Furniture Design and Procurement</a:t>
            </a:r>
          </a:p>
          <a:p>
            <a:r>
              <a:rPr lang="en-US" sz="1500" dirty="0"/>
              <a:t>Engineering and Commissioning</a:t>
            </a:r>
          </a:p>
          <a:p>
            <a:r>
              <a:rPr lang="en-US" sz="1500" dirty="0"/>
              <a:t>Contract Management</a:t>
            </a:r>
          </a:p>
          <a:p>
            <a:r>
              <a:rPr lang="en-US" sz="1500" dirty="0"/>
              <a:t>Accounts Payable</a:t>
            </a:r>
          </a:p>
        </p:txBody>
      </p:sp>
    </p:spTree>
    <p:extLst>
      <p:ext uri="{BB962C8B-B14F-4D97-AF65-F5344CB8AC3E}">
        <p14:creationId xmlns:p14="http://schemas.microsoft.com/office/powerpoint/2010/main" val="125221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60954"/>
            <a:ext cx="7501255" cy="811763"/>
          </a:xfrm>
        </p:spPr>
        <p:txBody>
          <a:bodyPr/>
          <a:lstStyle/>
          <a:p>
            <a:r>
              <a:rPr lang="en-US" dirty="0"/>
              <a:t>Active Large Projects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4" y="897308"/>
            <a:ext cx="3572180" cy="39353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Under Construction</a:t>
            </a:r>
          </a:p>
          <a:p>
            <a:r>
              <a:rPr lang="en-US" dirty="0"/>
              <a:t>Huestis Deferred Maintenance</a:t>
            </a:r>
          </a:p>
          <a:p>
            <a:r>
              <a:rPr lang="en-US" dirty="0"/>
              <a:t>Walton Replacement </a:t>
            </a:r>
          </a:p>
          <a:p>
            <a:r>
              <a:rPr lang="en-US" dirty="0"/>
              <a:t>Central Plant Chilled Water Tank</a:t>
            </a:r>
          </a:p>
          <a:p>
            <a:r>
              <a:rPr lang="en-US" dirty="0"/>
              <a:t>Knight Library Exterior Restoration Ph I</a:t>
            </a:r>
          </a:p>
          <a:p>
            <a:pPr marL="0" indent="0">
              <a:buNone/>
            </a:pPr>
            <a:r>
              <a:rPr lang="en-US" b="1" dirty="0"/>
              <a:t>In-Design</a:t>
            </a:r>
          </a:p>
          <a:p>
            <a:r>
              <a:rPr lang="en-US" dirty="0"/>
              <a:t>Heritage Project (University &amp; Villard)</a:t>
            </a:r>
          </a:p>
          <a:p>
            <a:r>
              <a:rPr lang="en-US" dirty="0"/>
              <a:t>Knight Library Exterior Restoration Ph II</a:t>
            </a:r>
          </a:p>
          <a:p>
            <a:r>
              <a:rPr lang="en-US" dirty="0"/>
              <a:t>Knight Campus Phase II</a:t>
            </a:r>
          </a:p>
          <a:p>
            <a:r>
              <a:rPr lang="en-US" dirty="0"/>
              <a:t>Hamilton Demolition</a:t>
            </a:r>
          </a:p>
          <a:p>
            <a:r>
              <a:rPr lang="en-US" dirty="0"/>
              <a:t>NE Portland Campus</a:t>
            </a:r>
          </a:p>
          <a:p>
            <a:r>
              <a:rPr lang="en-US" dirty="0"/>
              <a:t>College of Design Acoustic Testing Chamber</a:t>
            </a:r>
          </a:p>
          <a:p>
            <a:pPr marL="0" indent="0">
              <a:buNone/>
            </a:pPr>
            <a:r>
              <a:rPr lang="en-US" b="1" dirty="0"/>
              <a:t>In-Consideration</a:t>
            </a:r>
          </a:p>
          <a:p>
            <a:r>
              <a:rPr lang="en-US" dirty="0"/>
              <a:t>Friendly Hall Deferred Maintenance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67553" y="4747711"/>
            <a:ext cx="33489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orbel" panose="020B0503020204020204"/>
              </a:rPr>
              <a:t>https://cpfm.uoregon.edu/construction-map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C836B3-3C53-423B-B40F-4EA17327A7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13" y="972716"/>
            <a:ext cx="4185121" cy="3603557"/>
          </a:xfrm>
        </p:spPr>
      </p:pic>
    </p:spTree>
    <p:extLst>
      <p:ext uri="{BB962C8B-B14F-4D97-AF65-F5344CB8AC3E}">
        <p14:creationId xmlns:p14="http://schemas.microsoft.com/office/powerpoint/2010/main" val="3015170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60954"/>
            <a:ext cx="7501255" cy="811763"/>
          </a:xfrm>
        </p:spPr>
        <p:txBody>
          <a:bodyPr/>
          <a:lstStyle/>
          <a:p>
            <a:r>
              <a:rPr lang="en-US" dirty="0"/>
              <a:t>S/M Projects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8782" y="972716"/>
            <a:ext cx="3447791" cy="38729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Wrapping Up</a:t>
            </a:r>
          </a:p>
          <a:p>
            <a:r>
              <a:rPr lang="en-US" dirty="0"/>
              <a:t>Baker Downtown Center Roof</a:t>
            </a:r>
          </a:p>
          <a:p>
            <a:r>
              <a:rPr lang="en-US" dirty="0"/>
              <a:t>Baker Downtown Center Psychological Sciences</a:t>
            </a:r>
          </a:p>
          <a:p>
            <a:r>
              <a:rPr lang="en-US" dirty="0"/>
              <a:t>Chilled Water Thermal Storage Tank</a:t>
            </a:r>
          </a:p>
          <a:p>
            <a:r>
              <a:rPr lang="en-US" dirty="0"/>
              <a:t>Susan Campbell Sidewalk Improvements</a:t>
            </a:r>
          </a:p>
          <a:p>
            <a:r>
              <a:rPr lang="en-US" dirty="0"/>
              <a:t>Gerlinger Sun Porch</a:t>
            </a:r>
          </a:p>
          <a:p>
            <a:pPr marL="0" indent="0">
              <a:buNone/>
            </a:pPr>
            <a:r>
              <a:rPr lang="en-US" b="1" dirty="0"/>
              <a:t>Up Coming</a:t>
            </a:r>
          </a:p>
          <a:p>
            <a:r>
              <a:rPr lang="en-US" dirty="0"/>
              <a:t>Knight Library Elevator 5 Modernization</a:t>
            </a:r>
          </a:p>
          <a:p>
            <a:r>
              <a:rPr lang="en-US" dirty="0"/>
              <a:t>Knight Library Fire Alarm Upgrade</a:t>
            </a:r>
          </a:p>
          <a:p>
            <a:r>
              <a:rPr lang="en-US" dirty="0"/>
              <a:t>Knight Library Master Visioning </a:t>
            </a:r>
          </a:p>
          <a:p>
            <a:r>
              <a:rPr lang="en-US" dirty="0"/>
              <a:t>East and West Science Electrical Loop</a:t>
            </a:r>
          </a:p>
          <a:p>
            <a:r>
              <a:rPr lang="en-US" dirty="0"/>
              <a:t>Volcanology Steam Line Replacement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67553" y="4747711"/>
            <a:ext cx="33489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orbel" panose="020B0503020204020204"/>
              </a:rPr>
              <a:t>https://cpfm.uoregon.edu/construction-map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79AD00-440A-44C7-ADD0-AA1374DA79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13" y="890899"/>
            <a:ext cx="4291932" cy="3653327"/>
          </a:xfrm>
        </p:spPr>
      </p:pic>
    </p:spTree>
    <p:extLst>
      <p:ext uri="{BB962C8B-B14F-4D97-AF65-F5344CB8AC3E}">
        <p14:creationId xmlns:p14="http://schemas.microsoft.com/office/powerpoint/2010/main" val="3861084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308" y="242888"/>
            <a:ext cx="5683077" cy="778668"/>
          </a:xfrm>
        </p:spPr>
        <p:txBody>
          <a:bodyPr>
            <a:normAutofit/>
          </a:bodyPr>
          <a:lstStyle/>
          <a:p>
            <a:r>
              <a:rPr lang="en-US" b="1" dirty="0"/>
              <a:t>SMALL PROJECTS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7507" y="961402"/>
            <a:ext cx="7229742" cy="4010647"/>
          </a:xfrm>
        </p:spPr>
        <p:txBody>
          <a:bodyPr>
            <a:normAutofit/>
          </a:bodyPr>
          <a:lstStyle/>
          <a:p>
            <a:pPr lvl="1"/>
            <a:r>
              <a:rPr lang="en-US" sz="2700" dirty="0"/>
              <a:t>Project Development</a:t>
            </a:r>
          </a:p>
          <a:p>
            <a:pPr lvl="1"/>
            <a:r>
              <a:rPr lang="en-US" sz="2700" dirty="0"/>
              <a:t>Project Submission Time Lines and Examples</a:t>
            </a:r>
          </a:p>
          <a:p>
            <a:pPr lvl="1"/>
            <a:endParaRPr lang="en-US" sz="1500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3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79AC10-B055-4BE9-8C70-4106CBC2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B198AA-DD2C-4AE8-9756-317AABCE7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28" y="1384948"/>
            <a:ext cx="7680104" cy="3485213"/>
          </a:xfrm>
        </p:spPr>
        <p:txBody>
          <a:bodyPr/>
          <a:lstStyle/>
          <a:p>
            <a:r>
              <a:rPr lang="en-US" b="1" dirty="0"/>
              <a:t>Welcome, Future of FL Meetings </a:t>
            </a:r>
            <a:r>
              <a:rPr lang="en-US" dirty="0"/>
              <a:t>– Mike Harwood</a:t>
            </a:r>
          </a:p>
          <a:p>
            <a:r>
              <a:rPr lang="en-US" b="1" dirty="0"/>
              <a:t>Location Innovation Lab Update </a:t>
            </a:r>
            <a:r>
              <a:rPr lang="en-US" dirty="0"/>
              <a:t>– Justin White</a:t>
            </a:r>
          </a:p>
          <a:p>
            <a:r>
              <a:rPr lang="en-US" b="1" dirty="0"/>
              <a:t>UOPD Security Operation Center Update  </a:t>
            </a:r>
            <a:r>
              <a:rPr lang="en-US" dirty="0"/>
              <a:t>– Jason Wade</a:t>
            </a:r>
          </a:p>
          <a:p>
            <a:r>
              <a:rPr lang="en-US" b="1" dirty="0"/>
              <a:t>Design and Construction Project Update </a:t>
            </a:r>
            <a:r>
              <a:rPr lang="en-US" dirty="0"/>
              <a:t>– Bruce Budzik</a:t>
            </a:r>
          </a:p>
          <a:p>
            <a:r>
              <a:rPr lang="en-US" b="1" dirty="0"/>
              <a:t>Planning </a:t>
            </a:r>
            <a:r>
              <a:rPr lang="en-US" dirty="0"/>
              <a:t>– Emily Eng</a:t>
            </a:r>
          </a:p>
          <a:p>
            <a:r>
              <a:rPr lang="en-US" b="1" dirty="0"/>
              <a:t>Q&amp;A </a:t>
            </a:r>
            <a:r>
              <a:rPr lang="en-US" dirty="0"/>
              <a:t>– Jeff Butler </a:t>
            </a:r>
          </a:p>
        </p:txBody>
      </p:sp>
    </p:spTree>
    <p:extLst>
      <p:ext uri="{BB962C8B-B14F-4D97-AF65-F5344CB8AC3E}">
        <p14:creationId xmlns:p14="http://schemas.microsoft.com/office/powerpoint/2010/main" val="4074030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991847"/>
          </a:xfrm>
        </p:spPr>
        <p:txBody>
          <a:bodyPr/>
          <a:lstStyle/>
          <a:p>
            <a:r>
              <a:rPr lang="en-US" b="1" dirty="0"/>
              <a:t>Key Staff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6233" y="1646853"/>
            <a:ext cx="7887768" cy="2343151"/>
          </a:xfrm>
        </p:spPr>
        <p:txBody>
          <a:bodyPr>
            <a:normAutofit/>
          </a:bodyPr>
          <a:lstStyle/>
          <a:p>
            <a:r>
              <a:rPr lang="en-US" sz="1800" b="1" dirty="0"/>
              <a:t>David Cates </a:t>
            </a:r>
            <a:r>
              <a:rPr lang="en-US" sz="1800" dirty="0"/>
              <a:t>– Design Manager and Staff Architect </a:t>
            </a:r>
          </a:p>
          <a:p>
            <a:pPr lvl="1"/>
            <a:r>
              <a:rPr lang="en-US" sz="1800" dirty="0"/>
              <a:t>Small Project Design, Finishes and Furniture</a:t>
            </a:r>
          </a:p>
          <a:p>
            <a:pPr lvl="1"/>
            <a:endParaRPr lang="en-US" sz="1800" dirty="0"/>
          </a:p>
          <a:p>
            <a:r>
              <a:rPr lang="en-US" sz="1800" b="1" dirty="0"/>
              <a:t>Bruce Budzik</a:t>
            </a:r>
            <a:r>
              <a:rPr lang="en-US" sz="1800" dirty="0"/>
              <a:t> – Small Projects and Capital Improvement Manager</a:t>
            </a:r>
          </a:p>
          <a:p>
            <a:pPr lvl="1"/>
            <a:r>
              <a:rPr lang="en-US" sz="1800" dirty="0"/>
              <a:t>Launching of Small and Capital Repair projects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76913"/>
            <a:ext cx="6456204" cy="737075"/>
          </a:xfrm>
        </p:spPr>
        <p:txBody>
          <a:bodyPr/>
          <a:lstStyle/>
          <a:p>
            <a:r>
              <a:rPr lang="en-US" b="1" dirty="0"/>
              <a:t>PROJECT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4510" y="724256"/>
            <a:ext cx="6345252" cy="428144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       KEY PROJECT STEPS: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1800" dirty="0"/>
              <a:t>  Initiation from user (Call Log)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1800" dirty="0"/>
              <a:t>  OR/PM/User define scope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1800" dirty="0"/>
              <a:t>  OR/PM develops charter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1800" dirty="0"/>
              <a:t>  Charter approval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1800" dirty="0"/>
              <a:t>  Design process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1800" dirty="0"/>
              <a:t>  Bidding and permit process 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1800" dirty="0"/>
              <a:t>  Construction contract execution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1800" dirty="0"/>
              <a:t>  </a:t>
            </a:r>
            <a:r>
              <a:rPr lang="en-US" sz="2100" b="1" u="sng" dirty="0">
                <a:solidFill>
                  <a:schemeClr val="accent5">
                    <a:lumMod val="75000"/>
                  </a:schemeClr>
                </a:solidFill>
              </a:rPr>
              <a:t>Construction</a:t>
            </a:r>
            <a:r>
              <a:rPr lang="en-US" sz="1800" dirty="0"/>
              <a:t> 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1800" dirty="0"/>
              <a:t>  Closeout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21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3" y="514351"/>
            <a:ext cx="7635524" cy="1314449"/>
          </a:xfrm>
        </p:spPr>
        <p:txBody>
          <a:bodyPr/>
          <a:lstStyle/>
          <a:p>
            <a:r>
              <a:rPr lang="en-US" b="1" dirty="0"/>
              <a:t>PROJECT SUBMISSION TIME LINES:</a:t>
            </a:r>
            <a:br>
              <a:rPr lang="en-US" b="1" dirty="0"/>
            </a:br>
            <a:r>
              <a:rPr lang="en-US" sz="2700" b="1" dirty="0"/>
              <a:t>Steps 1 through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0721" y="2000250"/>
            <a:ext cx="6556762" cy="2343151"/>
          </a:xfrm>
        </p:spPr>
        <p:txBody>
          <a:bodyPr/>
          <a:lstStyle/>
          <a:p>
            <a:pPr lvl="0"/>
            <a:r>
              <a:rPr lang="en-US" sz="2100" dirty="0"/>
              <a:t>$0-$25K			8-12   weeks to start construction</a:t>
            </a:r>
          </a:p>
          <a:p>
            <a:pPr lvl="0"/>
            <a:r>
              <a:rPr lang="en-US" sz="2100" dirty="0"/>
              <a:t>$25K-$50K		10-18 weeks to start construction</a:t>
            </a:r>
          </a:p>
          <a:p>
            <a:pPr lvl="0"/>
            <a:r>
              <a:rPr lang="en-US" sz="2100" dirty="0"/>
              <a:t>$50K-$100K		12-20 weeks to start construction</a:t>
            </a:r>
          </a:p>
          <a:p>
            <a:pPr lvl="0"/>
            <a:r>
              <a:rPr lang="en-US" sz="2100" dirty="0"/>
              <a:t>$100K-$1M		20-30 weeks to start construction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159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9B71A-BC36-40F9-97B0-2F4A42864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060" y="192281"/>
            <a:ext cx="3993023" cy="628116"/>
          </a:xfrm>
        </p:spPr>
        <p:txBody>
          <a:bodyPr/>
          <a:lstStyle/>
          <a:p>
            <a:r>
              <a:rPr lang="en-US" dirty="0"/>
              <a:t>$0-$25K Before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C6AD70-2822-4C19-88A6-A2EC6442E7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3008" y="-9611"/>
            <a:ext cx="3864842" cy="5858144"/>
          </a:xfrm>
        </p:spPr>
      </p:pic>
    </p:spTree>
    <p:extLst>
      <p:ext uri="{BB962C8B-B14F-4D97-AF65-F5344CB8AC3E}">
        <p14:creationId xmlns:p14="http://schemas.microsoft.com/office/powerpoint/2010/main" val="2288264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C5132-72A9-4E1E-943D-D486BC55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735" y="243556"/>
            <a:ext cx="7300534" cy="615297"/>
          </a:xfrm>
        </p:spPr>
        <p:txBody>
          <a:bodyPr/>
          <a:lstStyle/>
          <a:p>
            <a:r>
              <a:rPr lang="en-US" dirty="0"/>
              <a:t>$0-$25K After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BAF383-06B5-4F02-A756-B77DE1449A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0848" y="-6408"/>
            <a:ext cx="4025072" cy="5883779"/>
          </a:xfrm>
        </p:spPr>
      </p:pic>
    </p:spTree>
    <p:extLst>
      <p:ext uri="{BB962C8B-B14F-4D97-AF65-F5344CB8AC3E}">
        <p14:creationId xmlns:p14="http://schemas.microsoft.com/office/powerpoint/2010/main" val="1408643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11201-6740-472E-9FB4-AEB88631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211509"/>
            <a:ext cx="7514035" cy="705028"/>
          </a:xfrm>
        </p:spPr>
        <p:txBody>
          <a:bodyPr/>
          <a:lstStyle/>
          <a:p>
            <a:r>
              <a:rPr lang="en-US" dirty="0"/>
              <a:t>$25K-$50K Before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8022C2-30E1-4A0E-8055-9C47A92F45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29" y="967811"/>
            <a:ext cx="6018375" cy="3909701"/>
          </a:xfrm>
        </p:spPr>
      </p:pic>
    </p:spTree>
    <p:extLst>
      <p:ext uri="{BB962C8B-B14F-4D97-AF65-F5344CB8AC3E}">
        <p14:creationId xmlns:p14="http://schemas.microsoft.com/office/powerpoint/2010/main" val="2601249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CF1-6CB9-4610-A382-54E15075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745" y="262784"/>
            <a:ext cx="6691358" cy="788349"/>
          </a:xfrm>
        </p:spPr>
        <p:txBody>
          <a:bodyPr/>
          <a:lstStyle/>
          <a:p>
            <a:r>
              <a:rPr lang="en-US" dirty="0"/>
              <a:t>$25K-$50K After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322776-E198-44EC-9EB6-C81DC3E529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47" y="1108816"/>
            <a:ext cx="5967101" cy="3819971"/>
          </a:xfrm>
        </p:spPr>
      </p:pic>
    </p:spTree>
    <p:extLst>
      <p:ext uri="{BB962C8B-B14F-4D97-AF65-F5344CB8AC3E}">
        <p14:creationId xmlns:p14="http://schemas.microsoft.com/office/powerpoint/2010/main" val="1869849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41D8E-F42E-426D-AC71-CA18E5B85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153826"/>
            <a:ext cx="7514035" cy="743483"/>
          </a:xfrm>
        </p:spPr>
        <p:txBody>
          <a:bodyPr/>
          <a:lstStyle/>
          <a:p>
            <a:r>
              <a:rPr lang="en-US" dirty="0"/>
              <a:t>$50K-$100K Before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673F59-927A-4686-80FA-06E4655A4F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03" y="897308"/>
            <a:ext cx="5922236" cy="3698193"/>
          </a:xfrm>
        </p:spPr>
      </p:pic>
    </p:spTree>
    <p:extLst>
      <p:ext uri="{BB962C8B-B14F-4D97-AF65-F5344CB8AC3E}">
        <p14:creationId xmlns:p14="http://schemas.microsoft.com/office/powerpoint/2010/main" val="2096906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C2FD-36C9-412B-AAF7-5426C4C2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294832"/>
            <a:ext cx="7514035" cy="685799"/>
          </a:xfrm>
        </p:spPr>
        <p:txBody>
          <a:bodyPr/>
          <a:lstStyle/>
          <a:p>
            <a:r>
              <a:rPr lang="en-US" dirty="0"/>
              <a:t>$50K-$100K After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131193-8E62-47EF-8029-415E26BED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37" y="980631"/>
            <a:ext cx="5947730" cy="3704602"/>
          </a:xfrm>
        </p:spPr>
      </p:pic>
    </p:spTree>
    <p:extLst>
      <p:ext uri="{BB962C8B-B14F-4D97-AF65-F5344CB8AC3E}">
        <p14:creationId xmlns:p14="http://schemas.microsoft.com/office/powerpoint/2010/main" val="2551123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56E68-CE91-430A-A63A-4F55D529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262784"/>
            <a:ext cx="7514035" cy="685800"/>
          </a:xfrm>
        </p:spPr>
        <p:txBody>
          <a:bodyPr/>
          <a:lstStyle/>
          <a:p>
            <a:r>
              <a:rPr lang="en-US" dirty="0"/>
              <a:t>$100K-$1M Before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26D1FD-0065-47E2-90D0-B1E6C9EF0B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50" y="903718"/>
            <a:ext cx="5870817" cy="3691784"/>
          </a:xfrm>
        </p:spPr>
      </p:pic>
    </p:spTree>
    <p:extLst>
      <p:ext uri="{BB962C8B-B14F-4D97-AF65-F5344CB8AC3E}">
        <p14:creationId xmlns:p14="http://schemas.microsoft.com/office/powerpoint/2010/main" val="71402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104D7-98E9-441D-B702-1A40E64E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1178561"/>
            <a:ext cx="3562350" cy="788669"/>
          </a:xfrm>
        </p:spPr>
        <p:txBody>
          <a:bodyPr/>
          <a:lstStyle/>
          <a:p>
            <a:r>
              <a:rPr lang="en-US" dirty="0"/>
              <a:t>Survey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5737B-4908-4225-8BEA-152D30AC8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2073909"/>
            <a:ext cx="8324851" cy="3016251"/>
          </a:xfrm>
        </p:spPr>
        <p:txBody>
          <a:bodyPr/>
          <a:lstStyle/>
          <a:p>
            <a:r>
              <a:rPr lang="en-US" sz="1000" dirty="0">
                <a:hlinkClick r:id="rId2"/>
              </a:rPr>
              <a:t>https://oregon.qualtrics.com/jfe/form/SV_9ttTldOBSItQ7To</a:t>
            </a: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F64A3-6CB1-41E8-89AE-D0D1B623F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784" y="245110"/>
            <a:ext cx="3996915" cy="42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52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FE0FB-B01E-4D42-9EF4-C34FA7542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121778"/>
            <a:ext cx="7514035" cy="685546"/>
          </a:xfrm>
        </p:spPr>
        <p:txBody>
          <a:bodyPr/>
          <a:lstStyle/>
          <a:p>
            <a:r>
              <a:rPr lang="en-US" dirty="0"/>
              <a:t>$100K-$1M After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674E8-CAD7-43EF-9C1A-513B34A3BA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" y="1185729"/>
            <a:ext cx="3757869" cy="327517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560CE-DAF1-4CCC-B454-10D16CF11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6" y="1185729"/>
            <a:ext cx="4018661" cy="32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50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9C97F9-DECC-4A4C-8019-17AE769A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5086" y="-170769"/>
            <a:ext cx="7772399" cy="1221509"/>
          </a:xfrm>
        </p:spPr>
        <p:txBody>
          <a:bodyPr>
            <a:normAutofit/>
          </a:bodyPr>
          <a:lstStyle/>
          <a:p>
            <a:r>
              <a:rPr lang="en-US" dirty="0"/>
              <a:t>Campus Planning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1FD43-9C3B-40F6-BDB1-011205427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4758" y="1485900"/>
            <a:ext cx="3623441" cy="21717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6" name="Picture 4" descr="https://cpfm.uoregon.edu/sites/cpfm2.uoregon.edu/files/resize/campus_planning_team_june2022_0-400x300.jpg">
            <a:extLst>
              <a:ext uri="{FF2B5EF4-FFF2-40B4-BE49-F238E27FC236}">
                <a16:creationId xmlns:a16="http://schemas.microsoft.com/office/drawing/2014/main" id="{B0C6D58F-3B39-4F78-9960-AD3020B3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3" y="1143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464331-309E-4D10-8379-F8CDA8402C2F}"/>
              </a:ext>
            </a:extLst>
          </p:cNvPr>
          <p:cNvSpPr/>
          <p:nvPr/>
        </p:nvSpPr>
        <p:spPr>
          <a:xfrm>
            <a:off x="4398654" y="127908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  <a:t>Emily Eng</a:t>
            </a:r>
          </a:p>
          <a:p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Interim Director of Campus Planning  Senior Planner</a:t>
            </a:r>
          </a:p>
          <a:p>
            <a:r>
              <a:rPr lang="en-US" i="1" u="sng" dirty="0">
                <a:solidFill>
                  <a:srgbClr val="000000"/>
                </a:solidFill>
                <a:latin typeface="Open Sans" panose="020B0606030504020204" pitchFamily="34" charset="0"/>
                <a:hlinkClick r:id="rId4"/>
              </a:rPr>
              <a:t>eeng@uoregon.edu</a:t>
            </a:r>
            <a:endParaRPr lang="en-US" i="1" u="sng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</a:rPr>
              <a:t>541-346-5606</a:t>
            </a:r>
          </a:p>
          <a:p>
            <a:endParaRPr lang="en-US" i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b="1" i="1" dirty="0"/>
              <a:t>Campus Planning General Inquiries</a:t>
            </a:r>
            <a:endParaRPr lang="en-US" i="1" dirty="0"/>
          </a:p>
          <a:p>
            <a:r>
              <a:rPr lang="en-US" i="1" u="sng" dirty="0">
                <a:hlinkClick r:id="rId5"/>
              </a:rPr>
              <a:t>uplan@uoregon.edu</a:t>
            </a:r>
            <a:endParaRPr lang="en-US" i="1" dirty="0"/>
          </a:p>
          <a:p>
            <a:r>
              <a:rPr lang="en-US" i="1" dirty="0"/>
              <a:t>541-346-5562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89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36F15-6098-40E2-B040-619CED163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0"/>
          <a:stretch/>
        </p:blipFill>
        <p:spPr>
          <a:xfrm>
            <a:off x="995496" y="240218"/>
            <a:ext cx="7069708" cy="43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1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5B7C0-B912-4B41-8A0A-2207014A7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20" y="120581"/>
            <a:ext cx="6858000" cy="43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44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876C2A-1B5B-4EB4-962E-96260A336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33" y="199331"/>
            <a:ext cx="6819864" cy="41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98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48FC-0714-4240-9661-6BF4AE70D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45" y="226835"/>
            <a:ext cx="6845001" cy="403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24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67CA5-D75D-4EB8-8EAF-AF7A924AA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r="3663" b="4003"/>
          <a:stretch/>
        </p:blipFill>
        <p:spPr>
          <a:xfrm>
            <a:off x="851611" y="206483"/>
            <a:ext cx="3913078" cy="4312949"/>
          </a:xfrm>
          <a:prstGeom prst="rect">
            <a:avLst/>
          </a:prstGeom>
        </p:spPr>
      </p:pic>
      <p:pic>
        <p:nvPicPr>
          <p:cNvPr id="4100" name="Picture 4" descr="Tykeson Hall: Connecting Students With Success | Around the O">
            <a:extLst>
              <a:ext uri="{FF2B5EF4-FFF2-40B4-BE49-F238E27FC236}">
                <a16:creationId xmlns:a16="http://schemas.microsoft.com/office/drawing/2014/main" id="{73CCBCD2-74E9-4F76-9FD2-0DEFE6E8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02" y="1202277"/>
            <a:ext cx="381000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169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F1A15-9F22-4B22-9278-36B94F581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25" y="17302"/>
            <a:ext cx="4122667" cy="5108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BE82E3-C661-4B35-B609-E7CAA61CD0FA}"/>
              </a:ext>
            </a:extLst>
          </p:cNvPr>
          <p:cNvSpPr/>
          <p:nvPr/>
        </p:nvSpPr>
        <p:spPr>
          <a:xfrm>
            <a:off x="704218" y="3762070"/>
            <a:ext cx="361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https://cpfm.uoregon.edu/signage-0</a:t>
            </a:r>
            <a:endParaRPr lang="en-US" dirty="0"/>
          </a:p>
        </p:txBody>
      </p:sp>
      <p:pic>
        <p:nvPicPr>
          <p:cNvPr id="5122" name="Picture 2" descr="Fall ASUO Street Faire refreshes with beer garden and new vendors | ASUO |  dailyemerald.com">
            <a:extLst>
              <a:ext uri="{FF2B5EF4-FFF2-40B4-BE49-F238E27FC236}">
                <a16:creationId xmlns:a16="http://schemas.microsoft.com/office/drawing/2014/main" id="{AA71E435-971B-4141-8C9B-C9B782A76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6" y="917391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16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194" y="2023150"/>
            <a:ext cx="8254242" cy="994172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8CF71-458F-4FE9-A64D-ACF100470959}"/>
              </a:ext>
            </a:extLst>
          </p:cNvPr>
          <p:cNvSpPr txBox="1"/>
          <p:nvPr/>
        </p:nvSpPr>
        <p:spPr>
          <a:xfrm>
            <a:off x="959945" y="1812350"/>
            <a:ext cx="785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290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194" y="2023150"/>
            <a:ext cx="8254242" cy="994172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8CF71-458F-4FE9-A64D-ACF100470959}"/>
              </a:ext>
            </a:extLst>
          </p:cNvPr>
          <p:cNvSpPr txBox="1"/>
          <p:nvPr/>
        </p:nvSpPr>
        <p:spPr>
          <a:xfrm>
            <a:off x="959945" y="1812350"/>
            <a:ext cx="785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 for joining us.</a:t>
            </a:r>
          </a:p>
        </p:txBody>
      </p:sp>
    </p:spTree>
    <p:extLst>
      <p:ext uri="{BB962C8B-B14F-4D97-AF65-F5344CB8AC3E}">
        <p14:creationId xmlns:p14="http://schemas.microsoft.com/office/powerpoint/2010/main" val="2226275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Maps | University of Oregon">
            <a:extLst>
              <a:ext uri="{FF2B5EF4-FFF2-40B4-BE49-F238E27FC236}">
                <a16:creationId xmlns:a16="http://schemas.microsoft.com/office/drawing/2014/main" id="{57BFBD9B-87FD-4348-B9DE-9DCC5273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96" y="3154557"/>
            <a:ext cx="1796339" cy="122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9C97F9-DECC-4A4C-8019-17AE769A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1FD43-9C3B-40F6-BDB1-011205427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807" y="332828"/>
            <a:ext cx="7961129" cy="3958896"/>
          </a:xfrm>
        </p:spPr>
        <p:txBody>
          <a:bodyPr/>
          <a:lstStyle/>
          <a:p>
            <a:r>
              <a:rPr lang="en-US" b="1" dirty="0"/>
              <a:t>Location Innovation Lab (</a:t>
            </a:r>
            <a:r>
              <a:rPr lang="en-US" b="1" dirty="0">
                <a:solidFill>
                  <a:schemeClr val="tx1"/>
                </a:solidFill>
              </a:rPr>
              <a:t>Live Demo</a:t>
            </a:r>
            <a:r>
              <a:rPr lang="en-US" b="1" dirty="0"/>
              <a:t>)</a:t>
            </a:r>
          </a:p>
          <a:p>
            <a:r>
              <a:rPr lang="en-US" dirty="0"/>
              <a:t>The campus Location Innovation Lab provides wide-ranging services and products such as behind-the-scenes data, analysis and applications, and publicly-facing maps and other products and applications that serve campus. 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https://map.uoregon.edu/</a:t>
            </a:r>
            <a:r>
              <a:rPr lang="en-US" dirty="0"/>
              <a:t>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Contact:  </a:t>
            </a:r>
            <a:r>
              <a:rPr lang="en-US" dirty="0">
                <a:hlinkClick r:id="rId5"/>
              </a:rPr>
              <a:t>gis@uoregon.edu</a:t>
            </a:r>
            <a:r>
              <a:rPr lang="en-US" dirty="0"/>
              <a:t> </a:t>
            </a:r>
          </a:p>
          <a:p>
            <a:r>
              <a:rPr lang="en-US" dirty="0"/>
              <a:t>Ken Kato, Director Location Innovation Lab (P) 541-346-5810 </a:t>
            </a:r>
          </a:p>
          <a:p>
            <a:r>
              <a:rPr lang="en-US" dirty="0"/>
              <a:t>Justin White, Senior Developer (P) 541-346-5827</a:t>
            </a:r>
          </a:p>
          <a:p>
            <a:r>
              <a:rPr lang="en-US" dirty="0"/>
              <a:t>Brook Eastman, GIS Analyst Programmer (P) 541-346-4709</a:t>
            </a:r>
          </a:p>
          <a:p>
            <a:r>
              <a:rPr lang="en-US" dirty="0"/>
              <a:t>Lillie Parker, GIS Analyst</a:t>
            </a:r>
          </a:p>
        </p:txBody>
      </p:sp>
    </p:spTree>
    <p:extLst>
      <p:ext uri="{BB962C8B-B14F-4D97-AF65-F5344CB8AC3E}">
        <p14:creationId xmlns:p14="http://schemas.microsoft.com/office/powerpoint/2010/main" val="159301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2152" y="0"/>
            <a:ext cx="9196151" cy="452680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4857" y="278431"/>
            <a:ext cx="4694873" cy="1652856"/>
          </a:xfrm>
          <a:prstGeom prst="rect">
            <a:avLst/>
          </a:prstGeom>
        </p:spPr>
        <p:txBody>
          <a:bodyPr vert="horz" wrap="square" lIns="0" tIns="74771" rIns="0" bIns="0" rtlCol="0" anchor="ctr">
            <a:spAutoFit/>
          </a:bodyPr>
          <a:lstStyle/>
          <a:p>
            <a:pPr marL="28575" marR="22860">
              <a:lnSpc>
                <a:spcPts val="4050"/>
              </a:lnSpc>
              <a:spcBef>
                <a:spcPts val="589"/>
              </a:spcBef>
              <a:tabLst>
                <a:tab pos="842486" algn="l"/>
              </a:tabLst>
            </a:pPr>
            <a:r>
              <a:rPr sz="3750" spc="-4" dirty="0"/>
              <a:t>21</a:t>
            </a:r>
            <a:r>
              <a:rPr sz="3713" spc="-5" baseline="25252" dirty="0"/>
              <a:t>st	</a:t>
            </a:r>
            <a:r>
              <a:rPr sz="3750" spc="-4" dirty="0"/>
              <a:t>C</a:t>
            </a:r>
            <a:r>
              <a:rPr sz="3750" spc="-11" dirty="0"/>
              <a:t>P</a:t>
            </a:r>
            <a:r>
              <a:rPr lang="en-US" sz="3750" spc="-11" dirty="0"/>
              <a:t> Review</a:t>
            </a:r>
            <a:br>
              <a:rPr lang="en-US" sz="3750" spc="-11" dirty="0"/>
            </a:br>
            <a:r>
              <a:rPr lang="en-US" sz="3750" spc="-11" dirty="0"/>
              <a:t>and </a:t>
            </a:r>
            <a:br>
              <a:rPr lang="en-US" sz="3750" spc="-11" dirty="0"/>
            </a:br>
            <a:r>
              <a:rPr lang="en-US" sz="3750" spc="-11" dirty="0"/>
              <a:t>Re-envisioned SOC</a:t>
            </a:r>
            <a:endParaRPr sz="3750" dirty="0"/>
          </a:p>
        </p:txBody>
      </p:sp>
      <p:sp>
        <p:nvSpPr>
          <p:cNvPr id="4" name="object 4"/>
          <p:cNvSpPr txBox="1"/>
          <p:nvPr/>
        </p:nvSpPr>
        <p:spPr>
          <a:xfrm>
            <a:off x="1547279" y="2813005"/>
            <a:ext cx="4620441" cy="371577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/>
          <a:p>
            <a:pPr marL="695801" marR="690086" indent="-953">
              <a:lnSpc>
                <a:spcPct val="120000"/>
              </a:lnSpc>
              <a:spcBef>
                <a:spcPts val="75"/>
              </a:spcBef>
            </a:pPr>
            <a:endParaRPr lang="en-US" sz="2100" spc="1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7AD4D-A902-4F3E-97C9-FD5C56FECBDC}"/>
              </a:ext>
            </a:extLst>
          </p:cNvPr>
          <p:cNvSpPr txBox="1"/>
          <p:nvPr/>
        </p:nvSpPr>
        <p:spPr>
          <a:xfrm>
            <a:off x="1477589" y="2487200"/>
            <a:ext cx="6119132" cy="18184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cs typeface="Segoe UI"/>
              </a:rPr>
              <a:t>Presented by: </a:t>
            </a:r>
            <a:endParaRPr lang="en-US" sz="2400" dirty="0">
              <a:cs typeface="Calibri"/>
            </a:endParaRPr>
          </a:p>
          <a:p>
            <a:pPr algn="ctr"/>
            <a:r>
              <a:rPr lang="en-US" sz="2400" dirty="0">
                <a:cs typeface="Segoe UI"/>
              </a:rPr>
              <a:t>Jason Wade</a:t>
            </a:r>
            <a:endParaRPr lang="en-US" sz="2400" dirty="0">
              <a:cs typeface="Calibri"/>
            </a:endParaRPr>
          </a:p>
          <a:p>
            <a:pPr algn="ctr"/>
            <a:r>
              <a:rPr lang="en-US" sz="2400" dirty="0">
                <a:cs typeface="Calibri"/>
              </a:rPr>
              <a:t>Chief of Police </a:t>
            </a:r>
            <a:endParaRPr lang="en-US" sz="2400" dirty="0">
              <a:ea typeface="+mn-lt"/>
              <a:cs typeface="+mn-lt"/>
            </a:endParaRPr>
          </a:p>
          <a:p>
            <a:pPr algn="ctr">
              <a:spcBef>
                <a:spcPts val="495"/>
              </a:spcBef>
            </a:pPr>
            <a:r>
              <a:rPr lang="en-US" sz="2400" dirty="0">
                <a:cs typeface="Calibri"/>
              </a:rPr>
              <a:t>University of Oregon Police Department</a:t>
            </a:r>
            <a:endParaRPr lang="en-US" sz="2400" dirty="0">
              <a:ea typeface="+mn-lt"/>
              <a:cs typeface="+mn-lt"/>
            </a:endParaRPr>
          </a:p>
          <a:p>
            <a:pPr algn="ctr"/>
            <a:endParaRPr lang="en-US" sz="1350" dirty="0">
              <a:cs typeface="Segoe U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791" y="104305"/>
            <a:ext cx="2572990" cy="43494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4817" y="1612197"/>
            <a:ext cx="2237899" cy="1313341"/>
          </a:xfrm>
          <a:prstGeom prst="rect">
            <a:avLst/>
          </a:prstGeom>
        </p:spPr>
        <p:txBody>
          <a:bodyPr vert="horz" wrap="square" lIns="0" tIns="81439" rIns="0" bIns="0" rtlCol="0">
            <a:spAutoFit/>
          </a:bodyPr>
          <a:lstStyle/>
          <a:p>
            <a:pPr marL="9525" marR="3810" indent="400050" algn="just">
              <a:lnSpc>
                <a:spcPts val="3240"/>
              </a:lnSpc>
              <a:spcBef>
                <a:spcPts val="641"/>
              </a:spcBef>
            </a:pPr>
            <a:r>
              <a:rPr sz="3000" spc="-4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300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150" i="1" u="sng" spc="-86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  <a:cs typeface="Calibri Light"/>
              </a:rPr>
              <a:t>Successful </a:t>
            </a:r>
            <a:r>
              <a:rPr sz="3150" i="1" spc="-70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000" spc="-8" dirty="0">
                <a:solidFill>
                  <a:srgbClr val="FFFFFF"/>
                </a:solidFill>
                <a:latin typeface="Calibri Light"/>
                <a:cs typeface="Calibri Light"/>
              </a:rPr>
              <a:t>Campus </a:t>
            </a:r>
            <a:r>
              <a:rPr sz="3000" spc="-15" dirty="0">
                <a:solidFill>
                  <a:srgbClr val="FFFFFF"/>
                </a:solidFill>
                <a:latin typeface="Calibri Light"/>
                <a:cs typeface="Calibri Light"/>
              </a:rPr>
              <a:t>Police </a:t>
            </a:r>
            <a:r>
              <a:rPr sz="3000" spc="-668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000" spc="-8" dirty="0">
                <a:solidFill>
                  <a:srgbClr val="FFFFFF"/>
                </a:solidFill>
                <a:latin typeface="Calibri Light"/>
                <a:cs typeface="Calibri Light"/>
              </a:rPr>
              <a:t>Department</a:t>
            </a:r>
            <a:r>
              <a:rPr sz="300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000" spc="-8" dirty="0">
                <a:solidFill>
                  <a:srgbClr val="FFFFFF"/>
                </a:solidFill>
                <a:latin typeface="Calibri Light"/>
                <a:cs typeface="Calibri Light"/>
              </a:rPr>
              <a:t>Is</a:t>
            </a:r>
            <a:endParaRPr sz="3000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66749" y="747488"/>
            <a:ext cx="4792504" cy="333039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80975" indent="-171450">
              <a:spcBef>
                <a:spcPts val="270"/>
              </a:spcBef>
              <a:buFont typeface="Arial"/>
              <a:buChar char="•"/>
              <a:tabLst>
                <a:tab pos="180499" algn="l"/>
                <a:tab pos="180975" algn="l"/>
              </a:tabLst>
            </a:pPr>
            <a:r>
              <a:rPr sz="1500" spc="-26" dirty="0">
                <a:latin typeface="Calibri"/>
                <a:cs typeface="Calibri"/>
              </a:rPr>
              <a:t>We </a:t>
            </a:r>
            <a:r>
              <a:rPr sz="1500" spc="-8" dirty="0">
                <a:latin typeface="Calibri"/>
                <a:cs typeface="Calibri"/>
              </a:rPr>
              <a:t>are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b="1" spc="-15" dirty="0">
                <a:latin typeface="Calibri"/>
                <a:cs typeface="Calibri"/>
              </a:rPr>
              <a:t>Transparent</a:t>
            </a:r>
            <a:endParaRPr sz="1500" dirty="0">
              <a:latin typeface="Calibri"/>
              <a:cs typeface="Calibri"/>
            </a:endParaRPr>
          </a:p>
          <a:p>
            <a:pPr marL="523875" lvl="1" indent="-171450">
              <a:spcBef>
                <a:spcPts val="199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8" dirty="0">
                <a:latin typeface="Calibri"/>
                <a:cs typeface="Calibri"/>
              </a:rPr>
              <a:t>Demonstrated</a:t>
            </a:r>
            <a:endParaRPr sz="1500" dirty="0">
              <a:latin typeface="Calibri"/>
              <a:cs typeface="Calibri"/>
            </a:endParaRPr>
          </a:p>
          <a:p>
            <a:pPr marL="523875" marR="104299" lvl="1" indent="-171450">
              <a:lnSpc>
                <a:spcPts val="1620"/>
              </a:lnSpc>
              <a:spcBef>
                <a:spcPts val="394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4" dirty="0">
                <a:latin typeface="Calibri"/>
                <a:cs typeface="Calibri"/>
              </a:rPr>
              <a:t>Solid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police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department</a:t>
            </a:r>
            <a:r>
              <a:rPr sz="1500" spc="19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policy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built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together</a:t>
            </a:r>
            <a:r>
              <a:rPr sz="1500" spc="-4" dirty="0">
                <a:latin typeface="Calibri"/>
                <a:cs typeface="Calibri"/>
              </a:rPr>
              <a:t> with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our </a:t>
            </a:r>
            <a:r>
              <a:rPr sz="1500" spc="-326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community</a:t>
            </a:r>
            <a:endParaRPr sz="1500" dirty="0">
              <a:latin typeface="Calibri"/>
              <a:cs typeface="Calibri"/>
            </a:endParaRPr>
          </a:p>
          <a:p>
            <a:pPr marL="180975" marR="278130" indent="-171450">
              <a:lnSpc>
                <a:spcPts val="1620"/>
              </a:lnSpc>
              <a:spcBef>
                <a:spcPts val="758"/>
              </a:spcBef>
              <a:buFont typeface="Arial"/>
              <a:buChar char="•"/>
              <a:tabLst>
                <a:tab pos="180499" algn="l"/>
                <a:tab pos="180975" algn="l"/>
              </a:tabLst>
            </a:pPr>
            <a:r>
              <a:rPr sz="1500" spc="-26" dirty="0">
                <a:latin typeface="Calibri"/>
                <a:cs typeface="Calibri"/>
              </a:rPr>
              <a:t>We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have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1" dirty="0">
                <a:latin typeface="Calibri"/>
                <a:cs typeface="Calibri"/>
              </a:rPr>
              <a:t>created</a:t>
            </a:r>
            <a:r>
              <a:rPr sz="1500" spc="11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free</a:t>
            </a:r>
            <a:r>
              <a:rPr sz="1500" dirty="0">
                <a:latin typeface="Calibri"/>
                <a:cs typeface="Calibri"/>
              </a:rPr>
              <a:t> and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unobstructed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access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11" dirty="0">
                <a:latin typeface="Calibri"/>
                <a:cs typeface="Calibri"/>
              </a:rPr>
              <a:t>to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police </a:t>
            </a:r>
            <a:r>
              <a:rPr sz="1500" spc="-32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service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11" dirty="0">
                <a:latin typeface="Calibri"/>
                <a:cs typeface="Calibri"/>
              </a:rPr>
              <a:t>for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our</a:t>
            </a:r>
            <a:r>
              <a:rPr sz="1500" spc="-8" dirty="0">
                <a:latin typeface="Calibri"/>
                <a:cs typeface="Calibri"/>
              </a:rPr>
              <a:t> students</a:t>
            </a:r>
            <a:endParaRPr sz="1500" dirty="0">
              <a:latin typeface="Calibri"/>
              <a:cs typeface="Calibri"/>
            </a:endParaRPr>
          </a:p>
          <a:p>
            <a:pPr marL="523875" marR="31433" lvl="1" indent="-171450">
              <a:lnSpc>
                <a:spcPts val="1620"/>
              </a:lnSpc>
              <a:spcBef>
                <a:spcPts val="368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11" dirty="0">
                <a:latin typeface="Calibri"/>
                <a:cs typeface="Calibri"/>
              </a:rPr>
              <a:t>Create</a:t>
            </a:r>
            <a:r>
              <a:rPr sz="1500" spc="11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paths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1" dirty="0">
                <a:latin typeface="Calibri"/>
                <a:cs typeface="Calibri"/>
              </a:rPr>
              <a:t>to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police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service</a:t>
            </a:r>
            <a:r>
              <a:rPr sz="1500" spc="11" dirty="0">
                <a:latin typeface="Calibri"/>
                <a:cs typeface="Calibri"/>
              </a:rPr>
              <a:t> </a:t>
            </a:r>
            <a:r>
              <a:rPr sz="1500" spc="-11" dirty="0">
                <a:latin typeface="Calibri"/>
                <a:cs typeface="Calibri"/>
              </a:rPr>
              <a:t>for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every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member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of </a:t>
            </a:r>
            <a:r>
              <a:rPr sz="1500" dirty="0">
                <a:latin typeface="Calibri"/>
                <a:cs typeface="Calibri"/>
              </a:rPr>
              <a:t>our </a:t>
            </a:r>
            <a:r>
              <a:rPr sz="1500" spc="-33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community</a:t>
            </a:r>
            <a:endParaRPr sz="1500" dirty="0">
              <a:latin typeface="Calibri"/>
              <a:cs typeface="Calibri"/>
            </a:endParaRPr>
          </a:p>
          <a:p>
            <a:pPr marL="180975" indent="-171450">
              <a:spcBef>
                <a:spcPts val="551"/>
              </a:spcBef>
              <a:buFont typeface="Arial"/>
              <a:buChar char="•"/>
              <a:tabLst>
                <a:tab pos="180499" algn="l"/>
                <a:tab pos="180975" algn="l"/>
              </a:tabLst>
            </a:pPr>
            <a:r>
              <a:rPr sz="1500" spc="-26" dirty="0">
                <a:latin typeface="Calibri"/>
                <a:cs typeface="Calibri"/>
              </a:rPr>
              <a:t>We </a:t>
            </a:r>
            <a:r>
              <a:rPr sz="1500" spc="-8" dirty="0">
                <a:latin typeface="Calibri"/>
                <a:cs typeface="Calibri"/>
              </a:rPr>
              <a:t>are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accountable</a:t>
            </a:r>
            <a:endParaRPr sz="1500" dirty="0">
              <a:latin typeface="Calibri"/>
              <a:cs typeface="Calibri"/>
            </a:endParaRPr>
          </a:p>
          <a:p>
            <a:pPr marL="523875" lvl="1" indent="-171450">
              <a:spcBef>
                <a:spcPts val="191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8" dirty="0">
                <a:latin typeface="Calibri"/>
                <a:cs typeface="Calibri"/>
              </a:rPr>
              <a:t>Oversight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–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complaint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process</a:t>
            </a:r>
            <a:endParaRPr sz="1500" dirty="0">
              <a:latin typeface="Calibri"/>
              <a:cs typeface="Calibri"/>
            </a:endParaRPr>
          </a:p>
          <a:p>
            <a:pPr marL="180975" marR="3810" indent="-171450">
              <a:lnSpc>
                <a:spcPts val="1620"/>
              </a:lnSpc>
              <a:spcBef>
                <a:spcPts val="780"/>
              </a:spcBef>
              <a:buFont typeface="Arial"/>
              <a:buChar char="•"/>
              <a:tabLst>
                <a:tab pos="180499" algn="l"/>
                <a:tab pos="180975" algn="l"/>
              </a:tabLst>
            </a:pPr>
            <a:r>
              <a:rPr sz="1500" spc="-26" dirty="0">
                <a:latin typeface="Calibri"/>
                <a:cs typeface="Calibri"/>
              </a:rPr>
              <a:t>We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address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and</a:t>
            </a:r>
            <a:r>
              <a:rPr sz="1500" spc="-4" dirty="0">
                <a:latin typeface="Calibri"/>
                <a:cs typeface="Calibri"/>
              </a:rPr>
              <a:t> support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perception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of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11" dirty="0">
                <a:latin typeface="Calibri"/>
                <a:cs typeface="Calibri"/>
              </a:rPr>
              <a:t>safety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along with</a:t>
            </a:r>
            <a:r>
              <a:rPr sz="1500" dirty="0">
                <a:latin typeface="Calibri"/>
                <a:cs typeface="Calibri"/>
              </a:rPr>
              <a:t> a </a:t>
            </a:r>
            <a:r>
              <a:rPr sz="1500" spc="-326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demonstrated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reduction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in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crime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on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campus</a:t>
            </a:r>
            <a:endParaRPr sz="1500" dirty="0">
              <a:latin typeface="Calibri"/>
              <a:cs typeface="Calibri"/>
            </a:endParaRPr>
          </a:p>
          <a:p>
            <a:pPr marL="180975" indent="-171450">
              <a:spcBef>
                <a:spcPts val="540"/>
              </a:spcBef>
              <a:buFont typeface="Arial"/>
              <a:buChar char="•"/>
              <a:tabLst>
                <a:tab pos="180499" algn="l"/>
                <a:tab pos="180975" algn="l"/>
              </a:tabLst>
            </a:pPr>
            <a:r>
              <a:rPr sz="1500" b="1" i="1" u="sng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Considered</a:t>
            </a:r>
            <a:r>
              <a:rPr sz="1500" b="1" i="1" u="sng" spc="-3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b="1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1500" b="1" i="1" u="sng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resource</a:t>
            </a:r>
            <a:r>
              <a:rPr sz="1500" b="1" i="1" u="sng" spc="-2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b="1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by</a:t>
            </a:r>
            <a:r>
              <a:rPr sz="1500" b="1" i="1" u="sng" spc="-1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b="1" i="1" u="sng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our</a:t>
            </a:r>
            <a:r>
              <a:rPr sz="1500" b="1" i="1" u="sng" spc="-1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b="1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students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BEA375-35C2-4383-ADA6-CFFB12F77761}"/>
              </a:ext>
            </a:extLst>
          </p:cNvPr>
          <p:cNvSpPr txBox="1"/>
          <p:nvPr/>
        </p:nvSpPr>
        <p:spPr>
          <a:xfrm>
            <a:off x="603504" y="1591322"/>
            <a:ext cx="3867912" cy="2829758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UO hired an outside consultant to work with the campus community to develop additional proposals to ensure the university’s public safety agency is viewed with confidence and trust.</a:t>
            </a:r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160EB7A-174C-41A9-B06B-57B574B00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9648"/>
          <a:stretch/>
        </p:blipFill>
        <p:spPr>
          <a:xfrm>
            <a:off x="4540645" y="1408438"/>
            <a:ext cx="4285415" cy="163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87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497CED-AA96-4275-A08C-0ABABE28F01B}"/>
              </a:ext>
            </a:extLst>
          </p:cNvPr>
          <p:cNvSpPr txBox="1"/>
          <p:nvPr/>
        </p:nvSpPr>
        <p:spPr>
          <a:xfrm>
            <a:off x="342900" y="514351"/>
            <a:ext cx="7916681" cy="3674366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2625" dirty="0">
                <a:solidFill>
                  <a:schemeClr val="tx2"/>
                </a:solidFill>
              </a:rPr>
              <a:t>Developing a New Police Accountability Process/Review Board Structure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625" dirty="0">
              <a:solidFill>
                <a:schemeClr val="tx2"/>
              </a:solidFill>
            </a:endParaRPr>
          </a:p>
          <a:p>
            <a:pPr lvl="2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tx2"/>
                </a:solidFill>
              </a:rPr>
              <a:t>1. Investigation and assessment of the current Complaint Review Committee. </a:t>
            </a:r>
          </a:p>
          <a:p>
            <a:pPr lvl="2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tx2"/>
                </a:solidFill>
              </a:rPr>
              <a:t>2. Review of model and best practices of police accountability processes and structures. </a:t>
            </a:r>
          </a:p>
          <a:p>
            <a:pPr lvl="2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chemeClr val="tx2"/>
                </a:solidFill>
              </a:rPr>
              <a:t>3. Conduct a gap analysis comparing current practices and best practices, resulting in specific, actionable recommendations. </a:t>
            </a:r>
          </a:p>
          <a:p>
            <a:pPr lvl="1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tx2"/>
              </a:solidFill>
            </a:endParaRP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tx2"/>
              </a:solidFill>
            </a:endParaRP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tx2"/>
              </a:solidFill>
            </a:endParaRP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9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66EF1-2F4D-459E-ACD0-45F69655EAF7}"/>
              </a:ext>
            </a:extLst>
          </p:cNvPr>
          <p:cNvSpPr txBox="1"/>
          <p:nvPr/>
        </p:nvSpPr>
        <p:spPr>
          <a:xfrm>
            <a:off x="400050" y="514350"/>
            <a:ext cx="7802381" cy="3425810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2700" dirty="0">
                <a:solidFill>
                  <a:schemeClr val="tx2"/>
                </a:solidFill>
              </a:rPr>
              <a:t>Options for Improved Mental Health Responses and/or Community Partnerships​​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2700" dirty="0">
              <a:solidFill>
                <a:schemeClr val="tx2"/>
              </a:solidFill>
            </a:endParaRPr>
          </a:p>
          <a:p>
            <a:pPr marL="514350" lvl="2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</a:rPr>
              <a:t>1. Investigation and assessment UOPD’s current responses to individuals in​ crisis and community partnerships. ​</a:t>
            </a:r>
          </a:p>
          <a:p>
            <a:pPr marL="514350" lvl="2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</a:rPr>
              <a:t>2. Review of model and best practices for police responding to individuals in​ crisis.</a:t>
            </a:r>
          </a:p>
          <a:p>
            <a:pPr marL="514350" lvl="2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</a:rPr>
              <a:t>3. Conduct a gap analysis between current practices and best practices​ resulting in specific, actionable recommendations. </a:t>
            </a:r>
          </a:p>
        </p:txBody>
      </p:sp>
    </p:spTree>
    <p:extLst>
      <p:ext uri="{BB962C8B-B14F-4D97-AF65-F5344CB8AC3E}">
        <p14:creationId xmlns:p14="http://schemas.microsoft.com/office/powerpoint/2010/main" val="134551328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ection Header/School Bra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80008B8-68D9-9B41-AE14-F7A21B25F86E}" vid="{3D29B49B-1CF2-E847-AE60-E6189EE981BA}"/>
    </a:ext>
  </a:extLst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 Generic (16x9)</Template>
  <TotalTime>7261</TotalTime>
  <Words>1270</Words>
  <Application>Microsoft Office PowerPoint</Application>
  <PresentationFormat>On-screen Show (16:9)</PresentationFormat>
  <Paragraphs>215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Corbel</vt:lpstr>
      <vt:lpstr>Open Sans</vt:lpstr>
      <vt:lpstr>Segoe UI</vt:lpstr>
      <vt:lpstr>Times New Roman</vt:lpstr>
      <vt:lpstr>Section Header/School Brand</vt:lpstr>
      <vt:lpstr>Parallax</vt:lpstr>
      <vt:lpstr>Facilities Liaison Meeting</vt:lpstr>
      <vt:lpstr>Agenda</vt:lpstr>
      <vt:lpstr>Survey</vt:lpstr>
      <vt:lpstr> </vt:lpstr>
      <vt:lpstr>21st CP Review and  Re-envisioned SOC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and Construction  Current Projects and Small Projects</vt:lpstr>
      <vt:lpstr>Design and Construction Leadership</vt:lpstr>
      <vt:lpstr>Departmental Context</vt:lpstr>
      <vt:lpstr>Design and Construction Services</vt:lpstr>
      <vt:lpstr>Active Large Projects Highlights</vt:lpstr>
      <vt:lpstr>S/M Projects Highlights</vt:lpstr>
      <vt:lpstr>SMALL PROJECTS</vt:lpstr>
      <vt:lpstr>Key Staff to Know</vt:lpstr>
      <vt:lpstr>PROJECT DEVELOPMENT</vt:lpstr>
      <vt:lpstr>PROJECT SUBMISSION TIME LINES: Steps 1 through 7</vt:lpstr>
      <vt:lpstr>$0-$25K Before</vt:lpstr>
      <vt:lpstr>$0-$25K After</vt:lpstr>
      <vt:lpstr>$25K-$50K Before</vt:lpstr>
      <vt:lpstr>$25K-$50K After</vt:lpstr>
      <vt:lpstr>$50K-$100K Before</vt:lpstr>
      <vt:lpstr>$50K-$100K After</vt:lpstr>
      <vt:lpstr>$100K-$1M Before</vt:lpstr>
      <vt:lpstr>$100K-$1M After</vt:lpstr>
      <vt:lpstr>Campus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        </vt:lpstr>
    </vt:vector>
  </TitlesOfParts>
  <Company>The University of Oregon - Campus Operations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LeAnna Pitts</dc:creator>
  <cp:lastModifiedBy>LeAnna Pitts</cp:lastModifiedBy>
  <cp:revision>330</cp:revision>
  <cp:lastPrinted>2022-02-22T15:33:09Z</cp:lastPrinted>
  <dcterms:created xsi:type="dcterms:W3CDTF">2019-05-06T15:58:45Z</dcterms:created>
  <dcterms:modified xsi:type="dcterms:W3CDTF">2022-10-25T18:19:36Z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