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 id="2147483867" r:id="rId2"/>
  </p:sldMasterIdLst>
  <p:notesMasterIdLst>
    <p:notesMasterId r:id="rId112"/>
  </p:notesMasterIdLst>
  <p:sldIdLst>
    <p:sldId id="293" r:id="rId3"/>
    <p:sldId id="294"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434"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347" r:id="rId63"/>
    <p:sldId id="348" r:id="rId64"/>
    <p:sldId id="349" r:id="rId65"/>
    <p:sldId id="350"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69" r:id="rId85"/>
    <p:sldId id="370" r:id="rId86"/>
    <p:sldId id="371" r:id="rId87"/>
    <p:sldId id="256" r:id="rId88"/>
    <p:sldId id="257" r:id="rId89"/>
    <p:sldId id="269" r:id="rId90"/>
    <p:sldId id="270" r:id="rId91"/>
    <p:sldId id="273" r:id="rId92"/>
    <p:sldId id="259" r:id="rId93"/>
    <p:sldId id="291" r:id="rId94"/>
    <p:sldId id="292" r:id="rId95"/>
    <p:sldId id="275" r:id="rId96"/>
    <p:sldId id="276" r:id="rId97"/>
    <p:sldId id="264" r:id="rId98"/>
    <p:sldId id="267" r:id="rId99"/>
    <p:sldId id="277" r:id="rId100"/>
    <p:sldId id="278" r:id="rId101"/>
    <p:sldId id="282" r:id="rId102"/>
    <p:sldId id="274" r:id="rId103"/>
    <p:sldId id="290" r:id="rId104"/>
    <p:sldId id="268" r:id="rId105"/>
    <p:sldId id="287" r:id="rId106"/>
    <p:sldId id="266" r:id="rId107"/>
    <p:sldId id="288" r:id="rId108"/>
    <p:sldId id="283" r:id="rId109"/>
    <p:sldId id="284" r:id="rId110"/>
    <p:sldId id="399"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arn" initials="bah" lastIdx="16" clrIdx="0">
    <p:extLst>
      <p:ext uri="{19B8F6BF-5375-455C-9EA6-DF929625EA0E}">
        <p15:presenceInfo xmlns:p15="http://schemas.microsoft.com/office/powerpoint/2012/main" userId="Beth Harn" providerId="None"/>
      </p:ext>
    </p:extLst>
  </p:cmAuthor>
  <p:cmAuthor id="2" name="Ronda Fritz" initials="RF" lastIdx="1" clrIdx="1">
    <p:extLst>
      <p:ext uri="{19B8F6BF-5375-455C-9EA6-DF929625EA0E}">
        <p15:presenceInfo xmlns:p15="http://schemas.microsoft.com/office/powerpoint/2012/main" userId="S-1-5-21-3878928320-697987627-1512090363-30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590" y="96"/>
      </p:cViewPr>
      <p:guideLst/>
    </p:cSldViewPr>
  </p:slideViewPr>
  <p:notesTextViewPr>
    <p:cViewPr>
      <p:scale>
        <a:sx n="3" d="2"/>
        <a:sy n="3" d="2"/>
      </p:scale>
      <p:origin x="0" y="0"/>
    </p:cViewPr>
  </p:notesTextViewPr>
  <p:sorterViewPr>
    <p:cViewPr>
      <p:scale>
        <a:sx n="140" d="100"/>
        <a:sy n="140" d="100"/>
      </p:scale>
      <p:origin x="0" y="-12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7D5F1-4092-418B-BDD3-47D0E0B1F077}" type="doc">
      <dgm:prSet loTypeId="urn:microsoft.com/office/officeart/2005/8/layout/pyramid1" loCatId="pyramid" qsTypeId="urn:microsoft.com/office/officeart/2005/8/quickstyle/3d3" qsCatId="3D" csTypeId="urn:microsoft.com/office/officeart/2005/8/colors/accent1_3" csCatId="accent1" phldr="1"/>
      <dgm:spPr/>
    </dgm:pt>
    <dgm:pt modelId="{8DCC5AB5-F598-4436-ADC7-0B7EF815D3D8}">
      <dgm:prSet phldrT="[Text]" custT="1"/>
      <dgm:spPr/>
      <dgm:t>
        <a:bodyPr/>
        <a:lstStyle/>
        <a:p>
          <a:pPr>
            <a:lnSpc>
              <a:spcPct val="100000"/>
            </a:lnSpc>
            <a:spcAft>
              <a:spcPts val="0"/>
            </a:spcAft>
          </a:pPr>
          <a:r>
            <a:rPr lang="en-US" sz="3200" dirty="0"/>
            <a:t>Tier 3</a:t>
          </a:r>
        </a:p>
        <a:p>
          <a:pPr>
            <a:lnSpc>
              <a:spcPct val="100000"/>
            </a:lnSpc>
            <a:spcAft>
              <a:spcPts val="0"/>
            </a:spcAft>
          </a:pPr>
          <a:r>
            <a:rPr lang="en-US" sz="1800" dirty="0"/>
            <a:t>Intensive support</a:t>
          </a:r>
        </a:p>
      </dgm:t>
    </dgm:pt>
    <dgm:pt modelId="{36A16F66-9C20-4A18-BAE6-9B466FEE50E6}" type="parTrans" cxnId="{F6C94F60-F4AD-4A3A-B26F-110453219ABD}">
      <dgm:prSet/>
      <dgm:spPr/>
      <dgm:t>
        <a:bodyPr/>
        <a:lstStyle/>
        <a:p>
          <a:endParaRPr lang="en-US" sz="1400"/>
        </a:p>
      </dgm:t>
    </dgm:pt>
    <dgm:pt modelId="{4F24A5BB-EDF3-4B44-AD4E-0F01249FC1C6}" type="sibTrans" cxnId="{F6C94F60-F4AD-4A3A-B26F-110453219ABD}">
      <dgm:prSet/>
      <dgm:spPr/>
      <dgm:t>
        <a:bodyPr/>
        <a:lstStyle/>
        <a:p>
          <a:endParaRPr lang="en-US" sz="1400"/>
        </a:p>
      </dgm:t>
    </dgm:pt>
    <dgm:pt modelId="{AC4DD256-D777-41A3-81B9-EA32C8B86D84}">
      <dgm:prSet phldrT="[Text]" custT="1"/>
      <dgm:spPr/>
      <dgm:t>
        <a:bodyPr/>
        <a:lstStyle/>
        <a:p>
          <a:pPr>
            <a:lnSpc>
              <a:spcPct val="100000"/>
            </a:lnSpc>
            <a:spcAft>
              <a:spcPts val="0"/>
            </a:spcAft>
          </a:pPr>
          <a:r>
            <a:rPr lang="en-US" sz="2800" dirty="0"/>
            <a:t>Tier 2</a:t>
          </a:r>
        </a:p>
        <a:p>
          <a:pPr>
            <a:lnSpc>
              <a:spcPct val="100000"/>
            </a:lnSpc>
            <a:spcAft>
              <a:spcPct val="35000"/>
            </a:spcAft>
          </a:pPr>
          <a:r>
            <a:rPr lang="en-US" sz="1600" dirty="0"/>
            <a:t>More frequent observation/feedback, targeted PD</a:t>
          </a:r>
        </a:p>
        <a:p>
          <a:pPr>
            <a:lnSpc>
              <a:spcPct val="90000"/>
            </a:lnSpc>
            <a:spcAft>
              <a:spcPct val="35000"/>
            </a:spcAft>
          </a:pPr>
          <a:endParaRPr lang="en-US" sz="1800" dirty="0"/>
        </a:p>
      </dgm:t>
    </dgm:pt>
    <dgm:pt modelId="{26FB4E06-C5A0-4EA1-AC2A-0FDC77CF35E4}" type="parTrans" cxnId="{33300DA6-4A31-4C05-9736-690BF1393675}">
      <dgm:prSet/>
      <dgm:spPr/>
      <dgm:t>
        <a:bodyPr/>
        <a:lstStyle/>
        <a:p>
          <a:endParaRPr lang="en-US" sz="1400"/>
        </a:p>
      </dgm:t>
    </dgm:pt>
    <dgm:pt modelId="{AC7C50A0-8FFC-477B-AA5A-06EC65482018}" type="sibTrans" cxnId="{33300DA6-4A31-4C05-9736-690BF1393675}">
      <dgm:prSet/>
      <dgm:spPr/>
      <dgm:t>
        <a:bodyPr/>
        <a:lstStyle/>
        <a:p>
          <a:endParaRPr lang="en-US" sz="1400"/>
        </a:p>
      </dgm:t>
    </dgm:pt>
    <dgm:pt modelId="{2D2C3770-057C-4324-9765-B239A29AB4C0}">
      <dgm:prSet phldrT="[Text]" custT="1"/>
      <dgm:spPr/>
      <dgm:t>
        <a:bodyPr/>
        <a:lstStyle/>
        <a:p>
          <a:pPr>
            <a:lnSpc>
              <a:spcPct val="100000"/>
            </a:lnSpc>
            <a:spcAft>
              <a:spcPts val="0"/>
            </a:spcAft>
          </a:pPr>
          <a:r>
            <a:rPr lang="en-US" sz="2800" dirty="0"/>
            <a:t>Tier 1</a:t>
          </a:r>
        </a:p>
        <a:p>
          <a:pPr>
            <a:lnSpc>
              <a:spcPct val="100000"/>
            </a:lnSpc>
            <a:spcAft>
              <a:spcPts val="0"/>
            </a:spcAft>
          </a:pPr>
          <a:r>
            <a:rPr lang="en-US" sz="1800" dirty="0"/>
            <a:t>Screening, PD for all</a:t>
          </a:r>
        </a:p>
      </dgm:t>
    </dgm:pt>
    <dgm:pt modelId="{633BA57B-79CF-4FE7-8600-8D4EED8EF565}" type="parTrans" cxnId="{C77E44EB-A268-4797-B1A2-51357D2768C2}">
      <dgm:prSet/>
      <dgm:spPr/>
      <dgm:t>
        <a:bodyPr/>
        <a:lstStyle/>
        <a:p>
          <a:endParaRPr lang="en-US" sz="1400"/>
        </a:p>
      </dgm:t>
    </dgm:pt>
    <dgm:pt modelId="{9C25DFEA-4609-4361-BD28-64459DE6FFFB}" type="sibTrans" cxnId="{C77E44EB-A268-4797-B1A2-51357D2768C2}">
      <dgm:prSet/>
      <dgm:spPr/>
      <dgm:t>
        <a:bodyPr/>
        <a:lstStyle/>
        <a:p>
          <a:endParaRPr lang="en-US" sz="1400"/>
        </a:p>
      </dgm:t>
    </dgm:pt>
    <dgm:pt modelId="{3973C73A-F0B3-46AF-8767-80E500F6DDEF}" type="pres">
      <dgm:prSet presAssocID="{1687D5F1-4092-418B-BDD3-47D0E0B1F077}" presName="Name0" presStyleCnt="0">
        <dgm:presLayoutVars>
          <dgm:dir/>
          <dgm:animLvl val="lvl"/>
          <dgm:resizeHandles val="exact"/>
        </dgm:presLayoutVars>
      </dgm:prSet>
      <dgm:spPr/>
    </dgm:pt>
    <dgm:pt modelId="{5B37260A-6387-4127-A0C8-5E000636D34F}" type="pres">
      <dgm:prSet presAssocID="{8DCC5AB5-F598-4436-ADC7-0B7EF815D3D8}" presName="Name8" presStyleCnt="0"/>
      <dgm:spPr/>
    </dgm:pt>
    <dgm:pt modelId="{52626377-6A99-433A-91B9-12175A350021}" type="pres">
      <dgm:prSet presAssocID="{8DCC5AB5-F598-4436-ADC7-0B7EF815D3D8}" presName="level" presStyleLbl="node1" presStyleIdx="0" presStyleCnt="3">
        <dgm:presLayoutVars>
          <dgm:chMax val="1"/>
          <dgm:bulletEnabled val="1"/>
        </dgm:presLayoutVars>
      </dgm:prSet>
      <dgm:spPr/>
      <dgm:t>
        <a:bodyPr/>
        <a:lstStyle/>
        <a:p>
          <a:endParaRPr lang="en-US"/>
        </a:p>
      </dgm:t>
    </dgm:pt>
    <dgm:pt modelId="{85837C6B-D3C7-4DCC-93B9-9FB50DCCD7E5}" type="pres">
      <dgm:prSet presAssocID="{8DCC5AB5-F598-4436-ADC7-0B7EF815D3D8}" presName="levelTx" presStyleLbl="revTx" presStyleIdx="0" presStyleCnt="0">
        <dgm:presLayoutVars>
          <dgm:chMax val="1"/>
          <dgm:bulletEnabled val="1"/>
        </dgm:presLayoutVars>
      </dgm:prSet>
      <dgm:spPr/>
      <dgm:t>
        <a:bodyPr/>
        <a:lstStyle/>
        <a:p>
          <a:endParaRPr lang="en-US"/>
        </a:p>
      </dgm:t>
    </dgm:pt>
    <dgm:pt modelId="{9B1F0DE1-47ED-4396-B6D8-61782AB1F6BB}" type="pres">
      <dgm:prSet presAssocID="{AC4DD256-D777-41A3-81B9-EA32C8B86D84}" presName="Name8" presStyleCnt="0"/>
      <dgm:spPr/>
    </dgm:pt>
    <dgm:pt modelId="{815BE460-3AE3-4851-A402-D5D9D2E3CC6F}" type="pres">
      <dgm:prSet presAssocID="{AC4DD256-D777-41A3-81B9-EA32C8B86D84}" presName="level" presStyleLbl="node1" presStyleIdx="1" presStyleCnt="3">
        <dgm:presLayoutVars>
          <dgm:chMax val="1"/>
          <dgm:bulletEnabled val="1"/>
        </dgm:presLayoutVars>
      </dgm:prSet>
      <dgm:spPr/>
      <dgm:t>
        <a:bodyPr/>
        <a:lstStyle/>
        <a:p>
          <a:endParaRPr lang="en-US"/>
        </a:p>
      </dgm:t>
    </dgm:pt>
    <dgm:pt modelId="{69669074-9F1D-40DB-BC97-A819E0C374AB}" type="pres">
      <dgm:prSet presAssocID="{AC4DD256-D777-41A3-81B9-EA32C8B86D84}" presName="levelTx" presStyleLbl="revTx" presStyleIdx="0" presStyleCnt="0">
        <dgm:presLayoutVars>
          <dgm:chMax val="1"/>
          <dgm:bulletEnabled val="1"/>
        </dgm:presLayoutVars>
      </dgm:prSet>
      <dgm:spPr/>
      <dgm:t>
        <a:bodyPr/>
        <a:lstStyle/>
        <a:p>
          <a:endParaRPr lang="en-US"/>
        </a:p>
      </dgm:t>
    </dgm:pt>
    <dgm:pt modelId="{D96D8C43-82D8-4DBB-AE02-7054B6F34130}" type="pres">
      <dgm:prSet presAssocID="{2D2C3770-057C-4324-9765-B239A29AB4C0}" presName="Name8" presStyleCnt="0"/>
      <dgm:spPr/>
    </dgm:pt>
    <dgm:pt modelId="{2B79B99A-3D32-4DE0-B51F-8888FE5AE848}" type="pres">
      <dgm:prSet presAssocID="{2D2C3770-057C-4324-9765-B239A29AB4C0}" presName="level" presStyleLbl="node1" presStyleIdx="2" presStyleCnt="3">
        <dgm:presLayoutVars>
          <dgm:chMax val="1"/>
          <dgm:bulletEnabled val="1"/>
        </dgm:presLayoutVars>
      </dgm:prSet>
      <dgm:spPr/>
      <dgm:t>
        <a:bodyPr/>
        <a:lstStyle/>
        <a:p>
          <a:endParaRPr lang="en-US"/>
        </a:p>
      </dgm:t>
    </dgm:pt>
    <dgm:pt modelId="{C85FCC50-A48E-40D8-A6A0-D18CF42075EF}" type="pres">
      <dgm:prSet presAssocID="{2D2C3770-057C-4324-9765-B239A29AB4C0}" presName="levelTx" presStyleLbl="revTx" presStyleIdx="0" presStyleCnt="0">
        <dgm:presLayoutVars>
          <dgm:chMax val="1"/>
          <dgm:bulletEnabled val="1"/>
        </dgm:presLayoutVars>
      </dgm:prSet>
      <dgm:spPr/>
      <dgm:t>
        <a:bodyPr/>
        <a:lstStyle/>
        <a:p>
          <a:endParaRPr lang="en-US"/>
        </a:p>
      </dgm:t>
    </dgm:pt>
  </dgm:ptLst>
  <dgm:cxnLst>
    <dgm:cxn modelId="{C77E44EB-A268-4797-B1A2-51357D2768C2}" srcId="{1687D5F1-4092-418B-BDD3-47D0E0B1F077}" destId="{2D2C3770-057C-4324-9765-B239A29AB4C0}" srcOrd="2" destOrd="0" parTransId="{633BA57B-79CF-4FE7-8600-8D4EED8EF565}" sibTransId="{9C25DFEA-4609-4361-BD28-64459DE6FFFB}"/>
    <dgm:cxn modelId="{63BF55CC-7F86-4A9E-840B-192D950D4BC2}" type="presOf" srcId="{AC4DD256-D777-41A3-81B9-EA32C8B86D84}" destId="{69669074-9F1D-40DB-BC97-A819E0C374AB}" srcOrd="1" destOrd="0" presId="urn:microsoft.com/office/officeart/2005/8/layout/pyramid1"/>
    <dgm:cxn modelId="{843A4267-AEC6-4FD1-82C4-20619A62A28A}" type="presOf" srcId="{1687D5F1-4092-418B-BDD3-47D0E0B1F077}" destId="{3973C73A-F0B3-46AF-8767-80E500F6DDEF}" srcOrd="0" destOrd="0" presId="urn:microsoft.com/office/officeart/2005/8/layout/pyramid1"/>
    <dgm:cxn modelId="{33300DA6-4A31-4C05-9736-690BF1393675}" srcId="{1687D5F1-4092-418B-BDD3-47D0E0B1F077}" destId="{AC4DD256-D777-41A3-81B9-EA32C8B86D84}" srcOrd="1" destOrd="0" parTransId="{26FB4E06-C5A0-4EA1-AC2A-0FDC77CF35E4}" sibTransId="{AC7C50A0-8FFC-477B-AA5A-06EC65482018}"/>
    <dgm:cxn modelId="{7343C9F7-63F6-47F8-AB18-49C58CA452A8}" type="presOf" srcId="{AC4DD256-D777-41A3-81B9-EA32C8B86D84}" destId="{815BE460-3AE3-4851-A402-D5D9D2E3CC6F}" srcOrd="0" destOrd="0" presId="urn:microsoft.com/office/officeart/2005/8/layout/pyramid1"/>
    <dgm:cxn modelId="{F6C94F60-F4AD-4A3A-B26F-110453219ABD}" srcId="{1687D5F1-4092-418B-BDD3-47D0E0B1F077}" destId="{8DCC5AB5-F598-4436-ADC7-0B7EF815D3D8}" srcOrd="0" destOrd="0" parTransId="{36A16F66-9C20-4A18-BAE6-9B466FEE50E6}" sibTransId="{4F24A5BB-EDF3-4B44-AD4E-0F01249FC1C6}"/>
    <dgm:cxn modelId="{75A3A098-D566-45C8-9040-2DCD4EE4C94C}" type="presOf" srcId="{8DCC5AB5-F598-4436-ADC7-0B7EF815D3D8}" destId="{52626377-6A99-433A-91B9-12175A350021}" srcOrd="0" destOrd="0" presId="urn:microsoft.com/office/officeart/2005/8/layout/pyramid1"/>
    <dgm:cxn modelId="{38E4B02F-22CD-4207-B3E4-B3C57C46F323}" type="presOf" srcId="{8DCC5AB5-F598-4436-ADC7-0B7EF815D3D8}" destId="{85837C6B-D3C7-4DCC-93B9-9FB50DCCD7E5}" srcOrd="1" destOrd="0" presId="urn:microsoft.com/office/officeart/2005/8/layout/pyramid1"/>
    <dgm:cxn modelId="{66231695-C6CE-459D-9BCA-34E5AF2A6BCB}" type="presOf" srcId="{2D2C3770-057C-4324-9765-B239A29AB4C0}" destId="{2B79B99A-3D32-4DE0-B51F-8888FE5AE848}" srcOrd="0" destOrd="0" presId="urn:microsoft.com/office/officeart/2005/8/layout/pyramid1"/>
    <dgm:cxn modelId="{97707328-1408-488C-9710-03148F46B192}" type="presOf" srcId="{2D2C3770-057C-4324-9765-B239A29AB4C0}" destId="{C85FCC50-A48E-40D8-A6A0-D18CF42075EF}" srcOrd="1" destOrd="0" presId="urn:microsoft.com/office/officeart/2005/8/layout/pyramid1"/>
    <dgm:cxn modelId="{6CFFD8BF-31C4-473B-B76B-E4A201581D6D}" type="presParOf" srcId="{3973C73A-F0B3-46AF-8767-80E500F6DDEF}" destId="{5B37260A-6387-4127-A0C8-5E000636D34F}" srcOrd="0" destOrd="0" presId="urn:microsoft.com/office/officeart/2005/8/layout/pyramid1"/>
    <dgm:cxn modelId="{E0F3CB89-B92C-40DD-A987-27A19CD2FB67}" type="presParOf" srcId="{5B37260A-6387-4127-A0C8-5E000636D34F}" destId="{52626377-6A99-433A-91B9-12175A350021}" srcOrd="0" destOrd="0" presId="urn:microsoft.com/office/officeart/2005/8/layout/pyramid1"/>
    <dgm:cxn modelId="{72E5EC99-D6E1-4BDA-B497-ED7319B0BEF8}" type="presParOf" srcId="{5B37260A-6387-4127-A0C8-5E000636D34F}" destId="{85837C6B-D3C7-4DCC-93B9-9FB50DCCD7E5}" srcOrd="1" destOrd="0" presId="urn:microsoft.com/office/officeart/2005/8/layout/pyramid1"/>
    <dgm:cxn modelId="{5085D5F4-C26D-43D3-9256-224CFFC5E9AA}" type="presParOf" srcId="{3973C73A-F0B3-46AF-8767-80E500F6DDEF}" destId="{9B1F0DE1-47ED-4396-B6D8-61782AB1F6BB}" srcOrd="1" destOrd="0" presId="urn:microsoft.com/office/officeart/2005/8/layout/pyramid1"/>
    <dgm:cxn modelId="{066E1616-BE7E-47C8-88F4-CBAC95C51C1F}" type="presParOf" srcId="{9B1F0DE1-47ED-4396-B6D8-61782AB1F6BB}" destId="{815BE460-3AE3-4851-A402-D5D9D2E3CC6F}" srcOrd="0" destOrd="0" presId="urn:microsoft.com/office/officeart/2005/8/layout/pyramid1"/>
    <dgm:cxn modelId="{B597623D-8161-4B4C-A4F0-BC9FAD662969}" type="presParOf" srcId="{9B1F0DE1-47ED-4396-B6D8-61782AB1F6BB}" destId="{69669074-9F1D-40DB-BC97-A819E0C374AB}" srcOrd="1" destOrd="0" presId="urn:microsoft.com/office/officeart/2005/8/layout/pyramid1"/>
    <dgm:cxn modelId="{7C505F2C-7937-4683-911B-4AEFCA21E149}" type="presParOf" srcId="{3973C73A-F0B3-46AF-8767-80E500F6DDEF}" destId="{D96D8C43-82D8-4DBB-AE02-7054B6F34130}" srcOrd="2" destOrd="0" presId="urn:microsoft.com/office/officeart/2005/8/layout/pyramid1"/>
    <dgm:cxn modelId="{D36AE60E-0FB9-41F5-A1C8-AB565580E680}" type="presParOf" srcId="{D96D8C43-82D8-4DBB-AE02-7054B6F34130}" destId="{2B79B99A-3D32-4DE0-B51F-8888FE5AE848}" srcOrd="0" destOrd="0" presId="urn:microsoft.com/office/officeart/2005/8/layout/pyramid1"/>
    <dgm:cxn modelId="{C6498A8E-B66A-4071-9E08-1DE4F2D14125}" type="presParOf" srcId="{D96D8C43-82D8-4DBB-AE02-7054B6F34130}" destId="{C85FCC50-A48E-40D8-A6A0-D18CF42075E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26377-6A99-433A-91B9-12175A350021}">
      <dsp:nvSpPr>
        <dsp:cNvPr id="0" name=""/>
        <dsp:cNvSpPr/>
      </dsp:nvSpPr>
      <dsp:spPr>
        <a:xfrm>
          <a:off x="1837823" y="0"/>
          <a:ext cx="1837823" cy="1347536"/>
        </a:xfrm>
        <a:prstGeom prst="trapezoid">
          <a:avLst>
            <a:gd name="adj" fmla="val 68192"/>
          </a:avLst>
        </a:prstGeom>
        <a:solidFill>
          <a:schemeClr val="accent1">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kern="1200" dirty="0"/>
            <a:t>Tier 3</a:t>
          </a:r>
        </a:p>
        <a:p>
          <a:pPr lvl="0" algn="ctr" defTabSz="1422400">
            <a:lnSpc>
              <a:spcPct val="100000"/>
            </a:lnSpc>
            <a:spcBef>
              <a:spcPct val="0"/>
            </a:spcBef>
            <a:spcAft>
              <a:spcPts val="0"/>
            </a:spcAft>
          </a:pPr>
          <a:r>
            <a:rPr lang="en-US" sz="1800" kern="1200" dirty="0"/>
            <a:t>Intensive support</a:t>
          </a:r>
        </a:p>
      </dsp:txBody>
      <dsp:txXfrm>
        <a:off x="1837823" y="0"/>
        <a:ext cx="1837823" cy="1347536"/>
      </dsp:txXfrm>
    </dsp:sp>
    <dsp:sp modelId="{815BE460-3AE3-4851-A402-D5D9D2E3CC6F}">
      <dsp:nvSpPr>
        <dsp:cNvPr id="0" name=""/>
        <dsp:cNvSpPr/>
      </dsp:nvSpPr>
      <dsp:spPr>
        <a:xfrm>
          <a:off x="918911" y="1347536"/>
          <a:ext cx="3675647" cy="1347536"/>
        </a:xfrm>
        <a:prstGeom prst="trapezoid">
          <a:avLst>
            <a:gd name="adj" fmla="val 68192"/>
          </a:avLst>
        </a:prstGeom>
        <a:solidFill>
          <a:schemeClr val="accent1">
            <a:shade val="80000"/>
            <a:hueOff val="186491"/>
            <a:satOff val="-4426"/>
            <a:lumOff val="1390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en-US" sz="2800" kern="1200" dirty="0"/>
            <a:t>Tier 2</a:t>
          </a:r>
        </a:p>
        <a:p>
          <a:pPr lvl="0" algn="ctr" defTabSz="1244600">
            <a:lnSpc>
              <a:spcPct val="100000"/>
            </a:lnSpc>
            <a:spcBef>
              <a:spcPct val="0"/>
            </a:spcBef>
            <a:spcAft>
              <a:spcPct val="35000"/>
            </a:spcAft>
          </a:pPr>
          <a:r>
            <a:rPr lang="en-US" sz="1600" kern="1200" dirty="0"/>
            <a:t>More frequent observation/feedback, targeted PD</a:t>
          </a:r>
        </a:p>
        <a:p>
          <a:pPr lvl="0" algn="ctr" defTabSz="1244600">
            <a:lnSpc>
              <a:spcPct val="90000"/>
            </a:lnSpc>
            <a:spcBef>
              <a:spcPct val="0"/>
            </a:spcBef>
            <a:spcAft>
              <a:spcPct val="35000"/>
            </a:spcAft>
          </a:pPr>
          <a:endParaRPr lang="en-US" sz="1800" kern="1200" dirty="0"/>
        </a:p>
      </dsp:txBody>
      <dsp:txXfrm>
        <a:off x="1562150" y="1347536"/>
        <a:ext cx="2389170" cy="1347536"/>
      </dsp:txXfrm>
    </dsp:sp>
    <dsp:sp modelId="{2B79B99A-3D32-4DE0-B51F-8888FE5AE848}">
      <dsp:nvSpPr>
        <dsp:cNvPr id="0" name=""/>
        <dsp:cNvSpPr/>
      </dsp:nvSpPr>
      <dsp:spPr>
        <a:xfrm>
          <a:off x="0" y="2695073"/>
          <a:ext cx="5513471" cy="1347536"/>
        </a:xfrm>
        <a:prstGeom prst="trapezoid">
          <a:avLst>
            <a:gd name="adj" fmla="val 68192"/>
          </a:avLst>
        </a:prstGeom>
        <a:solidFill>
          <a:schemeClr val="accent1">
            <a:shade val="80000"/>
            <a:hueOff val="372983"/>
            <a:satOff val="-8852"/>
            <a:lumOff val="2780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en-US" sz="2800" kern="1200" dirty="0"/>
            <a:t>Tier 1</a:t>
          </a:r>
        </a:p>
        <a:p>
          <a:pPr lvl="0" algn="ctr" defTabSz="1244600">
            <a:lnSpc>
              <a:spcPct val="100000"/>
            </a:lnSpc>
            <a:spcBef>
              <a:spcPct val="0"/>
            </a:spcBef>
            <a:spcAft>
              <a:spcPts val="0"/>
            </a:spcAft>
          </a:pPr>
          <a:r>
            <a:rPr lang="en-US" sz="1800" kern="1200" dirty="0"/>
            <a:t>Screening, PD for all</a:t>
          </a:r>
        </a:p>
      </dsp:txBody>
      <dsp:txXfrm>
        <a:off x="964857" y="2695073"/>
        <a:ext cx="3583756" cy="13475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B62DF-DFAD-4975-B47B-89D935000711}" type="datetimeFigureOut">
              <a:rPr lang="en-US" smtClean="0"/>
              <a:t>2/16/2017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A5CDF-154B-4C20-BC4A-95F42991BD0B}" type="slidenum">
              <a:rPr lang="en-US" smtClean="0"/>
              <a:t>‹#›</a:t>
            </a:fld>
            <a:endParaRPr lang="en-US"/>
          </a:p>
        </p:txBody>
      </p:sp>
    </p:spTree>
    <p:extLst>
      <p:ext uri="{BB962C8B-B14F-4D97-AF65-F5344CB8AC3E}">
        <p14:creationId xmlns:p14="http://schemas.microsoft.com/office/powerpoint/2010/main" val="321929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Chase</a:t>
            </a:r>
            <a:r>
              <a:rPr lang="en-US" baseline="0" dirty="0" smtClean="0"/>
              <a:t> add in this content here for all of the tasks.</a:t>
            </a:r>
            <a:endParaRPr lang="en-US" dirty="0"/>
          </a:p>
        </p:txBody>
      </p:sp>
      <p:sp>
        <p:nvSpPr>
          <p:cNvPr id="4" name="Slide Number Placeholder 3"/>
          <p:cNvSpPr>
            <a:spLocks noGrp="1"/>
          </p:cNvSpPr>
          <p:nvPr>
            <p:ph type="sldNum" sz="quarter" idx="10"/>
          </p:nvPr>
        </p:nvSpPr>
        <p:spPr/>
        <p:txBody>
          <a:bodyPr/>
          <a:lstStyle/>
          <a:p>
            <a:fld id="{7A1DC0D8-96D7-794A-B4F9-8A6BA2F68B76}" type="slidenum">
              <a:rPr lang="en-US" smtClean="0"/>
              <a:pPr/>
              <a:t>5</a:t>
            </a:fld>
            <a:endParaRPr lang="en-US"/>
          </a:p>
        </p:txBody>
      </p:sp>
    </p:spTree>
    <p:extLst>
      <p:ext uri="{BB962C8B-B14F-4D97-AF65-F5344CB8AC3E}">
        <p14:creationId xmlns:p14="http://schemas.microsoft.com/office/powerpoint/2010/main" val="299701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BB9A44A-8DC2-604E-8285-777707089A32}" type="slidenum">
              <a:rPr lang="en-US" smtClean="0"/>
              <a:t>64</a:t>
            </a:fld>
            <a:endParaRPr lang="en-US"/>
          </a:p>
        </p:txBody>
      </p:sp>
    </p:spTree>
    <p:extLst>
      <p:ext uri="{BB962C8B-B14F-4D97-AF65-F5344CB8AC3E}">
        <p14:creationId xmlns:p14="http://schemas.microsoft.com/office/powerpoint/2010/main" val="79379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 are for students with ALL demographic information: gender, race, FRL, SPED, ELL</a:t>
            </a:r>
            <a:endParaRPr lang="en-US" dirty="0"/>
          </a:p>
        </p:txBody>
      </p:sp>
      <p:sp>
        <p:nvSpPr>
          <p:cNvPr id="4" name="Slide Number Placeholder 3"/>
          <p:cNvSpPr>
            <a:spLocks noGrp="1"/>
          </p:cNvSpPr>
          <p:nvPr>
            <p:ph type="sldNum" sz="quarter" idx="10"/>
          </p:nvPr>
        </p:nvSpPr>
        <p:spPr/>
        <p:txBody>
          <a:bodyPr/>
          <a:lstStyle/>
          <a:p>
            <a:fld id="{5BB9A44A-8DC2-604E-8285-777707089A32}" type="slidenum">
              <a:rPr lang="en-US" smtClean="0"/>
              <a:t>69</a:t>
            </a:fld>
            <a:endParaRPr lang="en-US"/>
          </a:p>
        </p:txBody>
      </p:sp>
    </p:spTree>
    <p:extLst>
      <p:ext uri="{BB962C8B-B14F-4D97-AF65-F5344CB8AC3E}">
        <p14:creationId xmlns:p14="http://schemas.microsoft.com/office/powerpoint/2010/main" val="269856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Theta dimensions are different here</a:t>
            </a:r>
          </a:p>
          <a:p>
            <a:r>
              <a:rPr lang="en-US" dirty="0" smtClean="0"/>
              <a:t>Theta 1 is correctness</a:t>
            </a:r>
          </a:p>
          <a:p>
            <a:r>
              <a:rPr lang="en-US" dirty="0" smtClean="0"/>
              <a:t>Theta 2 is propensity to choose paraphrase over lateral connection given you got item</a:t>
            </a:r>
            <a:r>
              <a:rPr lang="en-US" baseline="0" dirty="0" smtClean="0"/>
              <a:t> wrong</a:t>
            </a:r>
            <a:endParaRPr lang="en-US" dirty="0"/>
          </a:p>
        </p:txBody>
      </p:sp>
      <p:sp>
        <p:nvSpPr>
          <p:cNvPr id="4" name="Slide Number Placeholder 3"/>
          <p:cNvSpPr>
            <a:spLocks noGrp="1"/>
          </p:cNvSpPr>
          <p:nvPr>
            <p:ph type="sldNum" sz="quarter" idx="10"/>
          </p:nvPr>
        </p:nvSpPr>
        <p:spPr/>
        <p:txBody>
          <a:bodyPr/>
          <a:lstStyle/>
          <a:p>
            <a:fld id="{5BB9A44A-8DC2-604E-8285-777707089A32}" type="slidenum">
              <a:rPr lang="en-US" smtClean="0"/>
              <a:t>73</a:t>
            </a:fld>
            <a:endParaRPr lang="en-US"/>
          </a:p>
        </p:txBody>
      </p:sp>
    </p:spTree>
    <p:extLst>
      <p:ext uri="{BB962C8B-B14F-4D97-AF65-F5344CB8AC3E}">
        <p14:creationId xmlns:p14="http://schemas.microsoft.com/office/powerpoint/2010/main" val="408209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Dimension 1: Means rise, variability steady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Dimension 2: Paraphrase means and variability fall</a:t>
            </a:r>
          </a:p>
          <a:p>
            <a:endParaRPr lang="en-US" dirty="0"/>
          </a:p>
        </p:txBody>
      </p:sp>
      <p:sp>
        <p:nvSpPr>
          <p:cNvPr id="4" name="Slide Number Placeholder 3"/>
          <p:cNvSpPr>
            <a:spLocks noGrp="1"/>
          </p:cNvSpPr>
          <p:nvPr>
            <p:ph type="sldNum" sz="quarter" idx="10"/>
          </p:nvPr>
        </p:nvSpPr>
        <p:spPr/>
        <p:txBody>
          <a:bodyPr/>
          <a:lstStyle/>
          <a:p>
            <a:fld id="{5BB9A44A-8DC2-604E-8285-777707089A32}" type="slidenum">
              <a:rPr lang="en-US" smtClean="0"/>
              <a:t>74</a:t>
            </a:fld>
            <a:endParaRPr lang="en-US"/>
          </a:p>
        </p:txBody>
      </p:sp>
    </p:spTree>
    <p:extLst>
      <p:ext uri="{BB962C8B-B14F-4D97-AF65-F5344CB8AC3E}">
        <p14:creationId xmlns:p14="http://schemas.microsoft.com/office/powerpoint/2010/main" val="39011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Zero on scale is equal to median item difficulty to center the paraphrase</a:t>
            </a:r>
            <a:r>
              <a:rPr lang="en-US" baseline="0" dirty="0" smtClean="0"/>
              <a:t> dimension</a:t>
            </a:r>
            <a:r>
              <a:rPr lang="en-US" dirty="0" smtClean="0"/>
              <a:t> scale on mean difficulty</a:t>
            </a:r>
          </a:p>
          <a:p>
            <a:r>
              <a:rPr lang="en-US" dirty="0" smtClean="0"/>
              <a:t>0 is point of indifference, no propensity one way or the other</a:t>
            </a:r>
          </a:p>
          <a:p>
            <a:endParaRPr lang="en-US" dirty="0" smtClean="0"/>
          </a:p>
          <a:p>
            <a:r>
              <a:rPr lang="en-US" dirty="0" smtClean="0"/>
              <a:t>Correlation is small, which means different info; negative means good </a:t>
            </a:r>
            <a:r>
              <a:rPr lang="en-US" dirty="0" err="1" smtClean="0"/>
              <a:t>comprehenders</a:t>
            </a:r>
            <a:r>
              <a:rPr lang="en-US" dirty="0" smtClean="0"/>
              <a:t> more prone to lateral connection</a:t>
            </a:r>
            <a:endParaRPr lang="en-US" dirty="0"/>
          </a:p>
        </p:txBody>
      </p:sp>
      <p:sp>
        <p:nvSpPr>
          <p:cNvPr id="4" name="Slide Number Placeholder 3"/>
          <p:cNvSpPr>
            <a:spLocks noGrp="1"/>
          </p:cNvSpPr>
          <p:nvPr>
            <p:ph type="sldNum" sz="quarter" idx="10"/>
          </p:nvPr>
        </p:nvSpPr>
        <p:spPr/>
        <p:txBody>
          <a:bodyPr/>
          <a:lstStyle/>
          <a:p>
            <a:fld id="{5BB9A44A-8DC2-604E-8285-777707089A32}" type="slidenum">
              <a:rPr lang="en-US" smtClean="0"/>
              <a:t>76</a:t>
            </a:fld>
            <a:endParaRPr lang="en-US"/>
          </a:p>
        </p:txBody>
      </p:sp>
    </p:spTree>
    <p:extLst>
      <p:ext uri="{BB962C8B-B14F-4D97-AF65-F5344CB8AC3E}">
        <p14:creationId xmlns:p14="http://schemas.microsoft.com/office/powerpoint/2010/main" val="417778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was really what</a:t>
            </a:r>
            <a:r>
              <a:rPr lang="en-US" baseline="0" dirty="0"/>
              <a:t> drove my research and helped me to focus my efforts. </a:t>
            </a:r>
            <a:r>
              <a:rPr lang="en-US" dirty="0"/>
              <a:t>If</a:t>
            </a:r>
            <a:r>
              <a:rPr lang="en-US" baseline="0" dirty="0"/>
              <a:t> we are to see improvement in instruction that will improve student outcomes, we need to make sure that we can measure the implementation in such a way as to be able to provide feedback that will improve instruction. </a:t>
            </a:r>
            <a:endParaRPr lang="en-US" dirty="0"/>
          </a:p>
        </p:txBody>
      </p:sp>
      <p:sp>
        <p:nvSpPr>
          <p:cNvPr id="4" name="Slide Number Placeholder 3"/>
          <p:cNvSpPr>
            <a:spLocks noGrp="1"/>
          </p:cNvSpPr>
          <p:nvPr>
            <p:ph type="sldNum" sz="quarter" idx="10"/>
          </p:nvPr>
        </p:nvSpPr>
        <p:spPr/>
        <p:txBody>
          <a:bodyPr/>
          <a:lstStyle/>
          <a:p>
            <a:fld id="{F836C29F-E4D0-4F7B-9CC4-8AE48A4A2306}" type="slidenum">
              <a:rPr lang="en-US" smtClean="0"/>
              <a:t>88</a:t>
            </a:fld>
            <a:endParaRPr lang="en-US"/>
          </a:p>
        </p:txBody>
      </p:sp>
    </p:spTree>
    <p:extLst>
      <p:ext uri="{BB962C8B-B14F-4D97-AF65-F5344CB8AC3E}">
        <p14:creationId xmlns:p14="http://schemas.microsoft.com/office/powerpoint/2010/main" val="128784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to explain</a:t>
            </a:r>
            <a:r>
              <a:rPr lang="en-US" baseline="0" dirty="0"/>
              <a:t> the purpose for my study, I want to first discuss some of the things that we already know as informed by prior research. We know that s</a:t>
            </a:r>
            <a:r>
              <a:rPr lang="en-US" dirty="0"/>
              <a:t>tudents</a:t>
            </a:r>
            <a:r>
              <a:rPr lang="en-US" baseline="0" dirty="0"/>
              <a:t> at-risk need to be provided with high-quality intervention in order to make gains and catch them up to their peers. </a:t>
            </a:r>
            <a:r>
              <a:rPr lang="en-US" dirty="0"/>
              <a:t>I think we can all agree that the</a:t>
            </a:r>
            <a:r>
              <a:rPr lang="en-US" baseline="0" dirty="0"/>
              <a:t> goal of all intervention or any type of instruction is to improve student outcomes. We want to know that our efforts are effective and that student achievement will be enhanced as a result of our intervention. We also know that differences in the way instruction is delivered can, and does, impact student outcomes. </a:t>
            </a:r>
            <a:endParaRPr lang="en-US" dirty="0"/>
          </a:p>
        </p:txBody>
      </p:sp>
      <p:sp>
        <p:nvSpPr>
          <p:cNvPr id="4" name="Slide Number Placeholder 3"/>
          <p:cNvSpPr>
            <a:spLocks noGrp="1"/>
          </p:cNvSpPr>
          <p:nvPr>
            <p:ph type="sldNum" sz="quarter" idx="10"/>
          </p:nvPr>
        </p:nvSpPr>
        <p:spPr/>
        <p:txBody>
          <a:bodyPr/>
          <a:lstStyle/>
          <a:p>
            <a:fld id="{F836C29F-E4D0-4F7B-9CC4-8AE48A4A2306}" type="slidenum">
              <a:rPr lang="en-US" smtClean="0"/>
              <a:t>89</a:t>
            </a:fld>
            <a:endParaRPr lang="en-US"/>
          </a:p>
        </p:txBody>
      </p:sp>
    </p:spTree>
    <p:extLst>
      <p:ext uri="{BB962C8B-B14F-4D97-AF65-F5344CB8AC3E}">
        <p14:creationId xmlns:p14="http://schemas.microsoft.com/office/powerpoint/2010/main" val="335278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problem of not having appropriate tools for measuring instruction in intervention settings is one</a:t>
            </a:r>
            <a:r>
              <a:rPr lang="en-US" baseline="0" dirty="0"/>
              <a:t> of the</a:t>
            </a:r>
            <a:r>
              <a:rPr lang="en-US" dirty="0"/>
              <a:t> biggest problems with evaluation</a:t>
            </a:r>
            <a:r>
              <a:rPr lang="en-US" baseline="0" dirty="0"/>
              <a:t> of intervention implementation. Although some researchers have attempted to measure both environments the same way, one size does not fit all when it comes to measuring instructional quality in various settings. What we consider quality in the two settings is very different and should be. In general education, our teachers need to be using multiple varied approaches to instructional delivery to meet the needs of a very diverse learner population. A general education teacher should be using higher-order questioning, problem-solving, and other multiple varied creative approaches to instruction. Instruction in an intervention setting, on the other hand, by necessity, must look vastly different than that. First of all, intervention instruction is typically short in duration, 30 minutes or less, and the approaches used in intervention are usually addressing basic skills. Intervention instruction needs to incorporate repetition and explicit instruction, and needs to be very specific and tailored to meet individual needs of students. So, given the differences in instruction, there also needs to be differences in the way we measure the quality of instruction.</a:t>
            </a:r>
            <a:endParaRPr lang="en-US" dirty="0"/>
          </a:p>
        </p:txBody>
      </p:sp>
      <p:sp>
        <p:nvSpPr>
          <p:cNvPr id="4" name="Slide Number Placeholder 3"/>
          <p:cNvSpPr>
            <a:spLocks noGrp="1"/>
          </p:cNvSpPr>
          <p:nvPr>
            <p:ph type="sldNum" sz="quarter" idx="10"/>
          </p:nvPr>
        </p:nvSpPr>
        <p:spPr/>
        <p:txBody>
          <a:bodyPr/>
          <a:lstStyle/>
          <a:p>
            <a:fld id="{A57BE89D-74DE-4960-ABC7-2724B7843755}" type="slidenum">
              <a:rPr lang="en-US" smtClean="0"/>
              <a:t>90</a:t>
            </a:fld>
            <a:endParaRPr lang="en-US"/>
          </a:p>
        </p:txBody>
      </p:sp>
    </p:spTree>
    <p:extLst>
      <p:ext uri="{BB962C8B-B14F-4D97-AF65-F5344CB8AC3E}">
        <p14:creationId xmlns:p14="http://schemas.microsoft.com/office/powerpoint/2010/main" val="2276267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a:t>Follow-up to earlier</a:t>
            </a:r>
            <a:r>
              <a:rPr lang="en-US" baseline="0" dirty="0"/>
              <a:t> study by Dr. Beth </a:t>
            </a:r>
            <a:r>
              <a:rPr lang="en-US" baseline="0" dirty="0" err="1"/>
              <a:t>Harn</a:t>
            </a:r>
            <a:endParaRPr lang="en-US" baseline="0" dirty="0"/>
          </a:p>
          <a:p>
            <a:pPr marL="622552" lvl="1" indent="-169787">
              <a:buFont typeface="Arial" panose="020B0604020202020204" pitchFamily="34" charset="0"/>
              <a:buChar char="•"/>
            </a:pPr>
            <a:r>
              <a:rPr lang="en-US" baseline="0" dirty="0"/>
              <a:t>Data obtained from original investigation</a:t>
            </a:r>
          </a:p>
          <a:p>
            <a:pPr marL="169787" indent="-169787">
              <a:buFont typeface="Arial" panose="020B0604020202020204" pitchFamily="34" charset="0"/>
              <a:buChar char="•"/>
            </a:pPr>
            <a:r>
              <a:rPr lang="en-US" baseline="0" dirty="0"/>
              <a:t>2 Title 1 Schools</a:t>
            </a:r>
          </a:p>
          <a:p>
            <a:pPr marL="622552" lvl="1" indent="-169787">
              <a:buFont typeface="Arial" panose="020B0604020202020204" pitchFamily="34" charset="0"/>
              <a:buChar char="•"/>
            </a:pPr>
            <a:r>
              <a:rPr lang="en-US" baseline="0" dirty="0"/>
              <a:t>Super-K</a:t>
            </a:r>
          </a:p>
          <a:p>
            <a:pPr marL="622552" lvl="1" indent="-169787">
              <a:buFont typeface="Arial" panose="020B0604020202020204" pitchFamily="34" charset="0"/>
              <a:buChar char="•"/>
            </a:pPr>
            <a:r>
              <a:rPr lang="en-US" baseline="0" dirty="0"/>
              <a:t>8 small groups</a:t>
            </a:r>
          </a:p>
          <a:p>
            <a:pPr marL="622552" lvl="1" indent="-169787">
              <a:buFont typeface="Arial" panose="020B0604020202020204" pitchFamily="34" charset="0"/>
              <a:buChar char="•"/>
            </a:pPr>
            <a:r>
              <a:rPr lang="en-US" baseline="0" dirty="0"/>
              <a:t>30 minutes/day for 8-9 weeks</a:t>
            </a:r>
          </a:p>
          <a:p>
            <a:pPr marL="169787" indent="-169787">
              <a:buFont typeface="Arial" panose="020B0604020202020204" pitchFamily="34" charset="0"/>
              <a:buChar char="•"/>
            </a:pPr>
            <a:r>
              <a:rPr lang="en-US" baseline="0" dirty="0"/>
              <a:t>At-risk </a:t>
            </a:r>
            <a:r>
              <a:rPr lang="en-US" baseline="0" dirty="0" err="1"/>
              <a:t>kinders</a:t>
            </a:r>
            <a:r>
              <a:rPr lang="en-US" baseline="0" dirty="0"/>
              <a:t>—</a:t>
            </a:r>
            <a:r>
              <a:rPr lang="en-US" baseline="0" dirty="0" err="1"/>
              <a:t>i.d.</a:t>
            </a:r>
            <a:r>
              <a:rPr lang="en-US" baseline="0" dirty="0"/>
              <a:t> with DIBELS</a:t>
            </a:r>
          </a:p>
          <a:p>
            <a:pPr marL="169787" indent="-169787">
              <a:buFont typeface="Arial" panose="020B0604020202020204" pitchFamily="34" charset="0"/>
              <a:buChar char="•"/>
            </a:pPr>
            <a:r>
              <a:rPr lang="en-US" baseline="0" dirty="0"/>
              <a:t>7 instructional assistants as interventionists—substantial experience</a:t>
            </a:r>
            <a:endParaRPr lang="en-US" dirty="0"/>
          </a:p>
          <a:p>
            <a:endParaRPr lang="en-US" dirty="0"/>
          </a:p>
          <a:p>
            <a:r>
              <a:rPr lang="en-US" dirty="0"/>
              <a:t>My study was a follow-up to an earlier study led by Dr. Beth </a:t>
            </a:r>
            <a:r>
              <a:rPr lang="en-US" dirty="0" err="1"/>
              <a:t>Harn</a:t>
            </a:r>
            <a:r>
              <a:rPr lang="en-US" dirty="0"/>
              <a:t>, which was investigating</a:t>
            </a:r>
            <a:r>
              <a:rPr lang="en-US" baseline="0" dirty="0"/>
              <a:t> student and instructional characteristics that might impact student response to reading intervention. So, the data used for my study was obtained through this original investigation. The context for the research </a:t>
            </a:r>
            <a:r>
              <a:rPr lang="en-US" dirty="0"/>
              <a:t>involved two title one schools which employed</a:t>
            </a:r>
            <a:r>
              <a:rPr lang="en-US" baseline="0" dirty="0"/>
              <a:t> a super k program for reading intervention. This provided kindergarten students considered at-risk with 30 minutes each day of small group intervention using reading mastery and early reading intervention. There were 3-5 students in each group, and the study involved eight different instructional groups. The intervention sessions took place either before or after their half-day kindergarten program, and the original study followed these groups for 8-9 weeks. The participants for my study are 34 children identified as at-risk through schoolwide screening using DIBELS and 7 instructional assistants who were serving as interventionists. The IAs were experienced as instructional assistants and with using the specific reading programs involved in the intervention.</a:t>
            </a:r>
            <a:endParaRPr lang="en-US" dirty="0"/>
          </a:p>
        </p:txBody>
      </p:sp>
      <p:sp>
        <p:nvSpPr>
          <p:cNvPr id="4" name="Slide Number Placeholder 3"/>
          <p:cNvSpPr>
            <a:spLocks noGrp="1"/>
          </p:cNvSpPr>
          <p:nvPr>
            <p:ph type="sldNum" sz="quarter" idx="10"/>
          </p:nvPr>
        </p:nvSpPr>
        <p:spPr/>
        <p:txBody>
          <a:bodyPr/>
          <a:lstStyle/>
          <a:p>
            <a:fld id="{A57BE89D-74DE-4960-ABC7-2724B7843755}" type="slidenum">
              <a:rPr lang="en-US" smtClean="0"/>
              <a:t>94</a:t>
            </a:fld>
            <a:endParaRPr lang="en-US"/>
          </a:p>
        </p:txBody>
      </p:sp>
    </p:spTree>
    <p:extLst>
      <p:ext uri="{BB962C8B-B14F-4D97-AF65-F5344CB8AC3E}">
        <p14:creationId xmlns:p14="http://schemas.microsoft.com/office/powerpoint/2010/main" val="309040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8</a:t>
            </a:r>
            <a:r>
              <a:rPr lang="en-US" baseline="0" dirty="0"/>
              <a:t> or 9 weeks of intervention during this original study, weekly observations were video recorded. There were 64 total videos of lessons. For my study, I used 24 videos from weeks, 2, 5, and 8. From those 24 videos, three 10-minute segments were extracted from the beginning, middle, and end of the lessons for a total of 72 segments. </a:t>
            </a:r>
            <a:endParaRPr lang="en-US" dirty="0"/>
          </a:p>
        </p:txBody>
      </p:sp>
      <p:sp>
        <p:nvSpPr>
          <p:cNvPr id="4" name="Slide Number Placeholder 3"/>
          <p:cNvSpPr>
            <a:spLocks noGrp="1"/>
          </p:cNvSpPr>
          <p:nvPr>
            <p:ph type="sldNum" sz="quarter" idx="10"/>
          </p:nvPr>
        </p:nvSpPr>
        <p:spPr/>
        <p:txBody>
          <a:bodyPr/>
          <a:lstStyle/>
          <a:p>
            <a:fld id="{A57BE89D-74DE-4960-ABC7-2724B7843755}" type="slidenum">
              <a:rPr lang="en-US" smtClean="0"/>
              <a:t>95</a:t>
            </a:fld>
            <a:endParaRPr lang="en-US"/>
          </a:p>
        </p:txBody>
      </p:sp>
    </p:spTree>
    <p:extLst>
      <p:ext uri="{BB962C8B-B14F-4D97-AF65-F5344CB8AC3E}">
        <p14:creationId xmlns:p14="http://schemas.microsoft.com/office/powerpoint/2010/main" val="246977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Lilly</a:t>
            </a:r>
            <a:endParaRPr lang="en-US" dirty="0"/>
          </a:p>
        </p:txBody>
      </p:sp>
      <p:sp>
        <p:nvSpPr>
          <p:cNvPr id="4" name="Slide Number Placeholder 3"/>
          <p:cNvSpPr>
            <a:spLocks noGrp="1"/>
          </p:cNvSpPr>
          <p:nvPr>
            <p:ph type="sldNum" sz="quarter" idx="10"/>
          </p:nvPr>
        </p:nvSpPr>
        <p:spPr/>
        <p:txBody>
          <a:bodyPr/>
          <a:lstStyle/>
          <a:p>
            <a:fld id="{7542A16E-44AA-4818-9AF1-1971956688C7}" type="slidenum">
              <a:rPr lang="en-US" smtClean="0"/>
              <a:t>7</a:t>
            </a:fld>
            <a:endParaRPr lang="en-US"/>
          </a:p>
        </p:txBody>
      </p:sp>
    </p:spTree>
    <p:extLst>
      <p:ext uri="{BB962C8B-B14F-4D97-AF65-F5344CB8AC3E}">
        <p14:creationId xmlns:p14="http://schemas.microsoft.com/office/powerpoint/2010/main" val="69011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have a tool that is appropriate for measuring implementation in intervention settings, we</a:t>
            </a:r>
            <a:r>
              <a:rPr lang="en-US" baseline="0" dirty="0"/>
              <a:t> still have to consider the challenge of observing and providing feedback frequently. </a:t>
            </a:r>
            <a:r>
              <a:rPr lang="en-US" dirty="0"/>
              <a:t>In order to do this, we have to begin to think about how to more</a:t>
            </a:r>
            <a:r>
              <a:rPr lang="en-US" baseline="0" dirty="0"/>
              <a:t> efficiently measure implementation. Current tools are not only designed for general education classrooms, but also often require extensive training, as well as recommend observation periods equal to full lessons which could be 30 minutes or more. In order to make observation and feedback more accessible, we have to think about ways to make the use of tools more efficient. </a:t>
            </a:r>
            <a:endParaRPr lang="en-US" dirty="0"/>
          </a:p>
        </p:txBody>
      </p:sp>
      <p:sp>
        <p:nvSpPr>
          <p:cNvPr id="4" name="Slide Number Placeholder 3"/>
          <p:cNvSpPr>
            <a:spLocks noGrp="1"/>
          </p:cNvSpPr>
          <p:nvPr>
            <p:ph type="sldNum" sz="quarter" idx="10"/>
          </p:nvPr>
        </p:nvSpPr>
        <p:spPr/>
        <p:txBody>
          <a:bodyPr/>
          <a:lstStyle/>
          <a:p>
            <a:fld id="{F836C29F-E4D0-4F7B-9CC4-8AE48A4A2306}" type="slidenum">
              <a:rPr lang="en-US" smtClean="0"/>
              <a:t>101</a:t>
            </a:fld>
            <a:endParaRPr lang="en-US"/>
          </a:p>
        </p:txBody>
      </p:sp>
    </p:spTree>
    <p:extLst>
      <p:ext uri="{BB962C8B-B14F-4D97-AF65-F5344CB8AC3E}">
        <p14:creationId xmlns:p14="http://schemas.microsoft.com/office/powerpoint/2010/main" val="2141712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Shorter observations could provide</a:t>
            </a:r>
            <a:r>
              <a:rPr lang="en-US" baseline="0" dirty="0"/>
              <a:t> the means for a system for providing supports to interventionists that is similar to an RTI system. For instance, all interventionists could receive a “screening” observation early in the school year. Those interventionists who score at a certain higher level (e.g., 35 on the QIDR), would then be scheduled to receive observation and feedback mid-year, while those scoring lower than the pre-determined score, would receive observation and feedback monthly. For those whose implementation improves, observation and feedback could be decreased to a less frequent interval, while those whose implementation does not improve, would move to tier 3 supports which would include more frequent observation and feedback, along with possible additional professional development not provided in tier 2. </a:t>
            </a:r>
            <a:endParaRPr lang="en-US" dirty="0"/>
          </a:p>
        </p:txBody>
      </p:sp>
      <p:sp>
        <p:nvSpPr>
          <p:cNvPr id="4" name="Slide Number Placeholder 3"/>
          <p:cNvSpPr>
            <a:spLocks noGrp="1"/>
          </p:cNvSpPr>
          <p:nvPr>
            <p:ph type="sldNum" sz="quarter" idx="10"/>
          </p:nvPr>
        </p:nvSpPr>
        <p:spPr/>
        <p:txBody>
          <a:bodyPr/>
          <a:lstStyle/>
          <a:p>
            <a:fld id="{F836C29F-E4D0-4F7B-9CC4-8AE48A4A2306}" type="slidenum">
              <a:rPr lang="en-US" smtClean="0"/>
              <a:t>107</a:t>
            </a:fld>
            <a:endParaRPr lang="en-US"/>
          </a:p>
        </p:txBody>
      </p:sp>
    </p:spTree>
    <p:extLst>
      <p:ext uri="{BB962C8B-B14F-4D97-AF65-F5344CB8AC3E}">
        <p14:creationId xmlns:p14="http://schemas.microsoft.com/office/powerpoint/2010/main" val="185562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did bring about some additional questions that should be addressed in future research.</a:t>
            </a:r>
            <a:r>
              <a:rPr lang="en-US" baseline="0" dirty="0"/>
              <a:t> Given the issues with reliability, it is necessary to explore what observer traits may impact reliability. This may include developing a screening measure that could elucidate those characteristics that may make a coder more or less likely to be accurate. Because earlier studies have found that reliability is more difficult as more items are included in an observation tool, it is necessary to investigate the ways in which the QIDR may be streamlined, so that it can be even more efficient while still providing enough information to inform feedback. Lastly, research determining whether or not using the QIDR as a coaching tool to provide feedback actually improves implementation of interventions is very important given that this is really the underlying intent of observing and providing feedback. </a:t>
            </a:r>
            <a:endParaRPr lang="en-US" dirty="0"/>
          </a:p>
        </p:txBody>
      </p:sp>
      <p:sp>
        <p:nvSpPr>
          <p:cNvPr id="4" name="Slide Number Placeholder 3"/>
          <p:cNvSpPr>
            <a:spLocks noGrp="1"/>
          </p:cNvSpPr>
          <p:nvPr>
            <p:ph type="sldNum" sz="quarter" idx="10"/>
          </p:nvPr>
        </p:nvSpPr>
        <p:spPr/>
        <p:txBody>
          <a:bodyPr/>
          <a:lstStyle/>
          <a:p>
            <a:fld id="{F836C29F-E4D0-4F7B-9CC4-8AE48A4A2306}" type="slidenum">
              <a:rPr lang="en-US" smtClean="0"/>
              <a:t>108</a:t>
            </a:fld>
            <a:endParaRPr lang="en-US"/>
          </a:p>
        </p:txBody>
      </p:sp>
    </p:spTree>
    <p:extLst>
      <p:ext uri="{BB962C8B-B14F-4D97-AF65-F5344CB8AC3E}">
        <p14:creationId xmlns:p14="http://schemas.microsoft.com/office/powerpoint/2010/main" val="226887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talk about one specific measure</a:t>
            </a:r>
            <a:r>
              <a:rPr lang="en-US" baseline="0" dirty="0" smtClean="0"/>
              <a:t> in this process today, storybook</a:t>
            </a:r>
            <a:endParaRPr lang="en-US" dirty="0"/>
          </a:p>
        </p:txBody>
      </p:sp>
      <p:sp>
        <p:nvSpPr>
          <p:cNvPr id="4" name="Slide Number Placeholder 3"/>
          <p:cNvSpPr>
            <a:spLocks noGrp="1"/>
          </p:cNvSpPr>
          <p:nvPr>
            <p:ph type="sldNum" sz="quarter" idx="10"/>
          </p:nvPr>
        </p:nvSpPr>
        <p:spPr/>
        <p:txBody>
          <a:bodyPr/>
          <a:lstStyle/>
          <a:p>
            <a:fld id="{7542A16E-44AA-4818-9AF1-1971956688C7}" type="slidenum">
              <a:rPr lang="en-US" smtClean="0"/>
              <a:t>9</a:t>
            </a:fld>
            <a:endParaRPr lang="en-US"/>
          </a:p>
        </p:txBody>
      </p:sp>
    </p:spTree>
    <p:extLst>
      <p:ext uri="{BB962C8B-B14F-4D97-AF65-F5344CB8AC3E}">
        <p14:creationId xmlns:p14="http://schemas.microsoft.com/office/powerpoint/2010/main" val="31611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two measures still working on this year’s calibration—Item scoring keys more difficult</a:t>
            </a:r>
            <a:endParaRPr lang="en-US" dirty="0"/>
          </a:p>
        </p:txBody>
      </p:sp>
      <p:sp>
        <p:nvSpPr>
          <p:cNvPr id="4" name="Slide Number Placeholder 3"/>
          <p:cNvSpPr>
            <a:spLocks noGrp="1"/>
          </p:cNvSpPr>
          <p:nvPr>
            <p:ph type="sldNum" sz="quarter" idx="10"/>
          </p:nvPr>
        </p:nvSpPr>
        <p:spPr/>
        <p:txBody>
          <a:bodyPr/>
          <a:lstStyle/>
          <a:p>
            <a:fld id="{7542A16E-44AA-4818-9AF1-1971956688C7}" type="slidenum">
              <a:rPr lang="en-US" smtClean="0"/>
              <a:t>14</a:t>
            </a:fld>
            <a:endParaRPr lang="en-US"/>
          </a:p>
        </p:txBody>
      </p:sp>
    </p:spTree>
    <p:extLst>
      <p:ext uri="{BB962C8B-B14F-4D97-AF65-F5344CB8AC3E}">
        <p14:creationId xmlns:p14="http://schemas.microsoft.com/office/powerpoint/2010/main" val="241735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it change –No!</a:t>
            </a:r>
            <a:endParaRPr lang="en-US" dirty="0"/>
          </a:p>
        </p:txBody>
      </p:sp>
      <p:sp>
        <p:nvSpPr>
          <p:cNvPr id="4" name="Slide Number Placeholder 3"/>
          <p:cNvSpPr>
            <a:spLocks noGrp="1"/>
          </p:cNvSpPr>
          <p:nvPr>
            <p:ph type="sldNum" sz="quarter" idx="10"/>
          </p:nvPr>
        </p:nvSpPr>
        <p:spPr/>
        <p:txBody>
          <a:bodyPr/>
          <a:lstStyle/>
          <a:p>
            <a:fld id="{7542A16E-44AA-4818-9AF1-1971956688C7}" type="slidenum">
              <a:rPr lang="en-US" smtClean="0"/>
              <a:t>18</a:t>
            </a:fld>
            <a:endParaRPr lang="en-US"/>
          </a:p>
        </p:txBody>
      </p:sp>
    </p:spTree>
    <p:extLst>
      <p:ext uri="{BB962C8B-B14F-4D97-AF65-F5344CB8AC3E}">
        <p14:creationId xmlns:p14="http://schemas.microsoft.com/office/powerpoint/2010/main" val="100913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Lights K provides an average of the pairwise reliabilities</a:t>
            </a:r>
            <a:r>
              <a:rPr lang="en-US" baseline="0" dirty="0" smtClean="0"/>
              <a:t> between all three of the raters.  We used </a:t>
            </a:r>
            <a:r>
              <a:rPr lang="en-US" baseline="0" dirty="0" err="1" smtClean="0"/>
              <a:t>listwise</a:t>
            </a:r>
            <a:r>
              <a:rPr lang="en-US" baseline="0" dirty="0" smtClean="0"/>
              <a:t> deletion, so if they were missing any item score, all that child’s data was removed, however, this only occurred in approximately 2% of our data. 65 total items</a:t>
            </a:r>
            <a:endParaRPr lang="en-US" dirty="0"/>
          </a:p>
        </p:txBody>
      </p:sp>
      <p:sp>
        <p:nvSpPr>
          <p:cNvPr id="4" name="Slide Number Placeholder 3"/>
          <p:cNvSpPr>
            <a:spLocks noGrp="1"/>
          </p:cNvSpPr>
          <p:nvPr>
            <p:ph type="sldNum" sz="quarter" idx="10"/>
          </p:nvPr>
        </p:nvSpPr>
        <p:spPr/>
        <p:txBody>
          <a:bodyPr/>
          <a:lstStyle/>
          <a:p>
            <a:fld id="{BB0305A3-EBD7-4D09-926C-1919EB6247F8}" type="slidenum">
              <a:rPr lang="en-US" smtClean="0"/>
              <a:t>23</a:t>
            </a:fld>
            <a:endParaRPr lang="en-US"/>
          </a:p>
        </p:txBody>
      </p:sp>
    </p:spTree>
    <p:extLst>
      <p:ext uri="{BB962C8B-B14F-4D97-AF65-F5344CB8AC3E}">
        <p14:creationId xmlns:p14="http://schemas.microsoft.com/office/powerpoint/2010/main" val="311054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0305A3-EBD7-4D09-926C-1919EB6247F8}" type="slidenum">
              <a:rPr lang="en-US" smtClean="0"/>
              <a:t>24</a:t>
            </a:fld>
            <a:endParaRPr lang="en-US"/>
          </a:p>
        </p:txBody>
      </p:sp>
    </p:spTree>
    <p:extLst>
      <p:ext uri="{BB962C8B-B14F-4D97-AF65-F5344CB8AC3E}">
        <p14:creationId xmlns:p14="http://schemas.microsoft.com/office/powerpoint/2010/main" val="47793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a:t>
            </a:r>
            <a:r>
              <a:rPr lang="en-US" sz="1200" b="1"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Qué</a:t>
            </a:r>
            <a:r>
              <a:rPr lang="en-US" sz="1200" b="0" i="0" u="none" strike="noStrike" kern="1200" baseline="0" dirty="0" smtClean="0">
                <a:solidFill>
                  <a:schemeClr val="tx1"/>
                </a:solidFill>
                <a:latin typeface="+mn-lt"/>
                <a:ea typeface="+mn-ea"/>
                <a:cs typeface="+mn-cs"/>
              </a:rPr>
              <a:t> les </a:t>
            </a:r>
            <a:r>
              <a:rPr lang="en-US" sz="1200" b="0" i="0" u="none" strike="noStrike" kern="1200" baseline="0" dirty="0" err="1" smtClean="0">
                <a:solidFill>
                  <a:schemeClr val="tx1"/>
                </a:solidFill>
                <a:latin typeface="+mn-lt"/>
                <a:ea typeface="+mn-ea"/>
                <a:cs typeface="+mn-cs"/>
              </a:rPr>
              <a:t>pasaría</a:t>
            </a:r>
            <a:r>
              <a:rPr lang="en-US" sz="1200" b="0" i="0" u="none" strike="noStrike" kern="1200" baseline="0" dirty="0" smtClean="0">
                <a:solidFill>
                  <a:schemeClr val="tx1"/>
                </a:solidFill>
                <a:latin typeface="+mn-lt"/>
                <a:ea typeface="+mn-ea"/>
                <a:cs typeface="+mn-cs"/>
              </a:rPr>
              <a:t> a los </a:t>
            </a:r>
            <a:r>
              <a:rPr lang="en-US" sz="1200" b="0" i="0" u="none" strike="noStrike" kern="1200" baseline="0" dirty="0" err="1" smtClean="0">
                <a:solidFill>
                  <a:schemeClr val="tx1"/>
                </a:solidFill>
                <a:latin typeface="+mn-lt"/>
                <a:ea typeface="+mn-ea"/>
                <a:cs typeface="+mn-cs"/>
              </a:rPr>
              <a:t>globos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a:t>
            </a:r>
            <a:r>
              <a:rPr lang="en-US" sz="1200" b="0" i="0" u="none" strike="noStrike" kern="1200" baseline="0" dirty="0" smtClean="0">
                <a:solidFill>
                  <a:schemeClr val="tx1"/>
                </a:solidFill>
                <a:latin typeface="+mn-lt"/>
                <a:ea typeface="+mn-ea"/>
                <a:cs typeface="+mn-cs"/>
              </a:rPr>
              <a:t> Carina los </a:t>
            </a:r>
            <a:r>
              <a:rPr lang="en-US" sz="1200" b="0" i="0" u="none" strike="noStrike" kern="1200" baseline="0" dirty="0" err="1" smtClean="0">
                <a:solidFill>
                  <a:schemeClr val="tx1"/>
                </a:solidFill>
                <a:latin typeface="+mn-lt"/>
                <a:ea typeface="+mn-ea"/>
                <a:cs typeface="+mn-cs"/>
              </a:rPr>
              <a:t>deja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ir</a:t>
            </a:r>
            <a:r>
              <a:rPr lang="en-US" sz="1200" b="0" i="0" u="none" strike="noStrik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542A16E-44AA-4818-9AF1-1971956688C7}" type="slidenum">
              <a:rPr lang="en-US" smtClean="0"/>
              <a:t>25</a:t>
            </a:fld>
            <a:endParaRPr lang="en-US"/>
          </a:p>
        </p:txBody>
      </p:sp>
    </p:spTree>
    <p:extLst>
      <p:ext uri="{BB962C8B-B14F-4D97-AF65-F5344CB8AC3E}">
        <p14:creationId xmlns:p14="http://schemas.microsoft.com/office/powerpoint/2010/main" val="197466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9A44A-8DC2-604E-8285-777707089A32}" type="slidenum">
              <a:rPr lang="en-US" smtClean="0"/>
              <a:t>61</a:t>
            </a:fld>
            <a:endParaRPr lang="en-US"/>
          </a:p>
        </p:txBody>
      </p:sp>
    </p:spTree>
    <p:extLst>
      <p:ext uri="{BB962C8B-B14F-4D97-AF65-F5344CB8AC3E}">
        <p14:creationId xmlns:p14="http://schemas.microsoft.com/office/powerpoint/2010/main" val="185730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76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4077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5551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30411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85833"/>
            <a:ext cx="7772400" cy="1470025"/>
          </a:xfrm>
        </p:spPr>
        <p:txBody>
          <a:bodyPr/>
          <a:lstStyle/>
          <a:p>
            <a:r>
              <a:rPr lang="en-US" dirty="0" smtClean="0"/>
              <a:t>Click to edit slide title</a:t>
            </a:r>
            <a:endParaRPr lang="en-US" dirty="0"/>
          </a:p>
        </p:txBody>
      </p:sp>
      <p:sp>
        <p:nvSpPr>
          <p:cNvPr id="3" name="Subtitle 2"/>
          <p:cNvSpPr>
            <a:spLocks noGrp="1"/>
          </p:cNvSpPr>
          <p:nvPr>
            <p:ph type="subTitle" idx="1" hasCustomPrompt="1"/>
          </p:nvPr>
        </p:nvSpPr>
        <p:spPr>
          <a:xfrm>
            <a:off x="685800" y="3886200"/>
            <a:ext cx="6400800" cy="1752600"/>
          </a:xfrm>
        </p:spPr>
        <p:txBody>
          <a:bodyPr/>
          <a:lstStyle>
            <a:lvl1pPr marL="0" indent="0" algn="l">
              <a:buNone/>
              <a:defRPr b="0" i="0">
                <a:solidFill>
                  <a:srgbClr val="5456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0982"/>
          <a:stretch/>
        </p:blipFill>
        <p:spPr>
          <a:xfrm flipV="1">
            <a:off x="1" y="3291816"/>
            <a:ext cx="7086599" cy="128084"/>
          </a:xfrm>
          <a:prstGeom prst="rect">
            <a:avLst/>
          </a:prstGeom>
        </p:spPr>
      </p:pic>
      <p:pic>
        <p:nvPicPr>
          <p:cNvPr id="4" name="Picture 3" descr="UOSignature-343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7280" y="6093460"/>
            <a:ext cx="2743200" cy="571500"/>
          </a:xfrm>
          <a:prstGeom prst="rect">
            <a:avLst/>
          </a:prstGeom>
        </p:spPr>
      </p:pic>
    </p:spTree>
    <p:extLst>
      <p:ext uri="{BB962C8B-B14F-4D97-AF65-F5344CB8AC3E}">
        <p14:creationId xmlns:p14="http://schemas.microsoft.com/office/powerpoint/2010/main" val="213795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86"/>
            <a:ext cx="9144000" cy="7471385"/>
          </a:xfrm>
          <a:prstGeom prst="rect">
            <a:avLst/>
          </a:prstGeom>
        </p:spPr>
      </p:pic>
      <p:sp>
        <p:nvSpPr>
          <p:cNvPr id="2" name="Title 1"/>
          <p:cNvSpPr>
            <a:spLocks noGrp="1"/>
          </p:cNvSpPr>
          <p:nvPr>
            <p:ph type="ctrTitle"/>
          </p:nvPr>
        </p:nvSpPr>
        <p:spPr>
          <a:xfrm>
            <a:off x="1219200" y="1274723"/>
            <a:ext cx="6858000" cy="1349340"/>
          </a:xfrm>
        </p:spPr>
        <p:txBody>
          <a:bodyPr anchor="b"/>
          <a:lstStyle>
            <a:lvl1pPr algn="ctr">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19200" y="2789108"/>
            <a:ext cx="6858000" cy="92109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9639" b="89157" l="3665" r="100000">
                        <a14:foregroundMark x1="25654" y1="54819" x2="25654" y2="54819"/>
                        <a14:foregroundMark x1="11518" y1="51205" x2="11518" y2="51205"/>
                        <a14:foregroundMark x1="49738" y1="54819" x2="49738" y2="54819"/>
                        <a14:foregroundMark x1="54974" y1="49398" x2="54974" y2="49398"/>
                        <a14:foregroundMark x1="76963" y1="58434" x2="76963" y2="58434"/>
                        <a14:foregroundMark x1="91099" y1="51205" x2="91099" y2="51205"/>
                        <a14:backgroundMark x1="39791" y1="47590" x2="39791" y2="47590"/>
                      </a14:backgroundRemoval>
                    </a14:imgEffect>
                  </a14:imgLayer>
                </a14:imgProps>
              </a:ext>
              <a:ext uri="{28A0092B-C50C-407E-A947-70E740481C1C}">
                <a14:useLocalDpi xmlns:a14="http://schemas.microsoft.com/office/drawing/2010/main" val="0"/>
              </a:ext>
            </a:extLst>
          </a:blip>
          <a:stretch>
            <a:fillRect/>
          </a:stretch>
        </p:blipFill>
        <p:spPr>
          <a:xfrm>
            <a:off x="7464669" y="6209323"/>
            <a:ext cx="1679331" cy="648677"/>
          </a:xfrm>
          <a:prstGeom prst="rect">
            <a:avLst/>
          </a:prstGeom>
        </p:spPr>
      </p:pic>
    </p:spTree>
    <p:extLst>
      <p:ext uri="{BB962C8B-B14F-4D97-AF65-F5344CB8AC3E}">
        <p14:creationId xmlns:p14="http://schemas.microsoft.com/office/powerpoint/2010/main" val="1592478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7919"/>
          <a:stretch/>
        </p:blipFill>
        <p:spPr>
          <a:xfrm>
            <a:off x="206620" y="5375144"/>
            <a:ext cx="2709776" cy="1482856"/>
          </a:xfrm>
          <a:prstGeom prst="rect">
            <a:avLst/>
          </a:prstGeom>
        </p:spPr>
      </p:pic>
    </p:spTree>
    <p:extLst>
      <p:ext uri="{BB962C8B-B14F-4D97-AF65-F5344CB8AC3E}">
        <p14:creationId xmlns:p14="http://schemas.microsoft.com/office/powerpoint/2010/main" val="23255027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890504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5656753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3149599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25104072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3530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39388539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22149634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685800"/>
            <a:fld id="{F6674D4F-AEF6-4CA6-9949-222FC07055E6}" type="datetimeFigureOut">
              <a:rPr lang="en-US" sz="1350" smtClean="0">
                <a:solidFill>
                  <a:prstClr val="black"/>
                </a:solidFill>
              </a:rPr>
              <a:pPr defTabSz="685800"/>
              <a:t>2/16/2017</a:t>
            </a:fld>
            <a:endParaRPr lang="en-US" sz="1350">
              <a:solidFill>
                <a:prstClr val="black"/>
              </a:solidFill>
            </a:endParaRPr>
          </a:p>
        </p:txBody>
      </p:sp>
    </p:spTree>
    <p:extLst>
      <p:ext uri="{BB962C8B-B14F-4D97-AF65-F5344CB8AC3E}">
        <p14:creationId xmlns:p14="http://schemas.microsoft.com/office/powerpoint/2010/main" val="3274584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92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2569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8358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250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2/16/2017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2491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DE6118-2437-4B30-8E3C-4D2BE6020583}" type="datetimeFigureOut">
              <a:rPr lang="en-US" smtClean="0"/>
              <a:pPr/>
              <a:t>2/16/2017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2127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2291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ti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2/16/2017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31335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757808" y="6101844"/>
            <a:ext cx="1957578" cy="756156"/>
          </a:xfrm>
          <a:prstGeom prst="rect">
            <a:avLst/>
          </a:prstGeom>
        </p:spPr>
      </p:pic>
      <p:pic>
        <p:nvPicPr>
          <p:cNvPr id="9" name="Picture 8" descr="Msol-RGB"/>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453762" y="6311901"/>
            <a:ext cx="461618" cy="3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27919"/>
          <a:stretch/>
        </p:blipFill>
        <p:spPr>
          <a:xfrm>
            <a:off x="206620" y="5375144"/>
            <a:ext cx="2709776" cy="1482856"/>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15386" y="6276827"/>
            <a:ext cx="375861" cy="426673"/>
          </a:xfrm>
          <a:prstGeom prst="rect">
            <a:avLst/>
          </a:prstGeom>
        </p:spPr>
      </p:pic>
    </p:spTree>
    <p:extLst>
      <p:ext uri="{BB962C8B-B14F-4D97-AF65-F5344CB8AC3E}">
        <p14:creationId xmlns:p14="http://schemas.microsoft.com/office/powerpoint/2010/main" val="81125036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Raleway" panose="020B05030301010600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ws Cycle" panose="02000503000000000000" pitchFamily="2" charset="2"/>
          <a:ea typeface="+mn-ea"/>
          <a:cs typeface="Angsana New" panose="02020603050405020304" pitchFamily="18" charset="-34"/>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ws Cycle" panose="02000503000000000000" pitchFamily="2" charset="2"/>
          <a:ea typeface="+mn-ea"/>
          <a:cs typeface="Angsana New" panose="02020603050405020304" pitchFamily="18" charset="-34"/>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ws Cycle" panose="02000503000000000000" pitchFamily="2" charset="2"/>
          <a:ea typeface="+mn-ea"/>
          <a:cs typeface="Angsana New" panose="02020603050405020304" pitchFamily="18" charset="-34"/>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ws Cycle" panose="02000503000000000000" pitchFamily="2" charset="2"/>
          <a:ea typeface="+mn-ea"/>
          <a:cs typeface="Angsana New" panose="02020603050405020304" pitchFamily="18" charset="-34"/>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ws Cycle" panose="02000503000000000000" pitchFamily="2" charset="2"/>
          <a:ea typeface="+mn-ea"/>
          <a:cs typeface="Angsana New" panose="02020603050405020304" pitchFamily="18" charset="-34"/>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package" Target="../embeddings/Microsoft_Word_Document4.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bin"/><Relationship Id="rId5" Type="http://schemas.openxmlformats.org/officeDocument/2006/relationships/image" Target="../media/image33.wmf"/><Relationship Id="rId4" Type="http://schemas.openxmlformats.org/officeDocument/2006/relationships/oleObject" Target="../embeddings/oleObject3.bin"/><Relationship Id="rId9" Type="http://schemas.openxmlformats.org/officeDocument/2006/relationships/image" Target="../media/image35.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mailto:bharn@uoregon.edu"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4.png"/></Relationships>
</file>

<file path=ppt/slides/_rels/slide9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2959" y="758952"/>
            <a:ext cx="8145549" cy="3566160"/>
          </a:xfrm>
        </p:spPr>
        <p:txBody>
          <a:bodyPr>
            <a:noAutofit/>
          </a:bodyPr>
          <a:lstStyle/>
          <a:p>
            <a:r>
              <a:rPr lang="en-US" sz="4400" dirty="0" smtClean="0"/>
              <a:t>Innovations in Assessment: From the Assessment of ELLs </a:t>
            </a:r>
            <a:r>
              <a:rPr lang="en-US" sz="2800" dirty="0" smtClean="0"/>
              <a:t>(Duran &amp; </a:t>
            </a:r>
            <a:r>
              <a:rPr lang="en-US" sz="2800" dirty="0" err="1" smtClean="0"/>
              <a:t>Wackerle</a:t>
            </a:r>
            <a:r>
              <a:rPr lang="en-US" sz="2800" dirty="0" smtClean="0"/>
              <a:t>-Hollman; </a:t>
            </a:r>
            <a:r>
              <a:rPr lang="en-US" sz="2800" dirty="0" err="1" smtClean="0"/>
              <a:t>Linan</a:t>
            </a:r>
            <a:r>
              <a:rPr lang="en-US" sz="2800" dirty="0" smtClean="0"/>
              <a:t> Thompson), </a:t>
            </a:r>
            <a:r>
              <a:rPr lang="en-US" sz="4400" dirty="0" smtClean="0"/>
              <a:t>Reading Comprehension </a:t>
            </a:r>
            <a:r>
              <a:rPr lang="en-US" sz="3200" dirty="0" smtClean="0"/>
              <a:t>(</a:t>
            </a:r>
            <a:r>
              <a:rPr lang="en-US" sz="3200" dirty="0" err="1" smtClean="0"/>
              <a:t>Biancarosa</a:t>
            </a:r>
            <a:r>
              <a:rPr lang="en-US" sz="3200" dirty="0" smtClean="0"/>
              <a:t>), </a:t>
            </a:r>
            <a:r>
              <a:rPr lang="en-US" sz="4400" dirty="0" smtClean="0"/>
              <a:t>to Implementation </a:t>
            </a:r>
            <a:r>
              <a:rPr lang="en-US" sz="2800" dirty="0" smtClean="0"/>
              <a:t>(Harn)</a:t>
            </a:r>
            <a:endParaRPr lang="en-US" sz="2800" dirty="0"/>
          </a:p>
        </p:txBody>
      </p:sp>
      <p:sp>
        <p:nvSpPr>
          <p:cNvPr id="5" name="Subtitle 4"/>
          <p:cNvSpPr>
            <a:spLocks noGrp="1"/>
          </p:cNvSpPr>
          <p:nvPr>
            <p:ph type="subTitle" idx="1"/>
          </p:nvPr>
        </p:nvSpPr>
        <p:spPr/>
        <p:txBody>
          <a:bodyPr>
            <a:normAutofit/>
          </a:bodyPr>
          <a:lstStyle/>
          <a:p>
            <a:r>
              <a:rPr lang="en-US" dirty="0" smtClean="0">
                <a:latin typeface="+mn-lt"/>
              </a:rPr>
              <a:t>“Devil is in the nuances” (Duran, 2017</a:t>
            </a:r>
            <a:r>
              <a:rPr lang="en-US" dirty="0" smtClean="0">
                <a:latin typeface="+mn-lt"/>
              </a:rPr>
              <a:t>)</a:t>
            </a:r>
            <a:endParaRPr lang="en-US" dirty="0" smtClean="0">
              <a:latin typeface="+mn-lt"/>
            </a:endParaRPr>
          </a:p>
        </p:txBody>
      </p:sp>
    </p:spTree>
    <p:extLst>
      <p:ext uri="{BB962C8B-B14F-4D97-AF65-F5344CB8AC3E}">
        <p14:creationId xmlns:p14="http://schemas.microsoft.com/office/powerpoint/2010/main" val="336257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Item Design: Narrative Assessment, Story Retells &amp; Language Samples</a:t>
            </a:r>
          </a:p>
        </p:txBody>
      </p:sp>
      <p:sp>
        <p:nvSpPr>
          <p:cNvPr id="3" name="Content Placeholder 2"/>
          <p:cNvSpPr>
            <a:spLocks noGrp="1"/>
          </p:cNvSpPr>
          <p:nvPr>
            <p:ph idx="1"/>
          </p:nvPr>
        </p:nvSpPr>
        <p:spPr>
          <a:xfrm>
            <a:off x="148361" y="2281886"/>
            <a:ext cx="8515350" cy="3263504"/>
          </a:xfrm>
        </p:spPr>
        <p:txBody>
          <a:bodyPr>
            <a:normAutofit/>
          </a:bodyPr>
          <a:lstStyle/>
          <a:p>
            <a:r>
              <a:rPr lang="en-US" dirty="0"/>
              <a:t>Narrative assessments have been found to be less biased than norm-referenced testing for children who speak languages other than English (Gutiérrez-</a:t>
            </a:r>
            <a:r>
              <a:rPr lang="en-US" dirty="0" err="1"/>
              <a:t>Clellan</a:t>
            </a:r>
            <a:r>
              <a:rPr lang="en-US" dirty="0"/>
              <a:t>, 1995: Fiestas &amp; Peña, 2004)</a:t>
            </a:r>
          </a:p>
          <a:p>
            <a:r>
              <a:rPr lang="en-US" dirty="0"/>
              <a:t>Story retells have diagnostic value because they require additional processing demands and the ability to sequence (Gutiérrez-</a:t>
            </a:r>
            <a:r>
              <a:rPr lang="en-US" dirty="0" err="1"/>
              <a:t>Clellan</a:t>
            </a:r>
            <a:r>
              <a:rPr lang="en-US" dirty="0"/>
              <a:t>, 2002)</a:t>
            </a:r>
          </a:p>
          <a:p>
            <a:r>
              <a:rPr lang="en-US" dirty="0"/>
              <a:t>Speech and Language Pathologists use language samples to get a more detailed understanding of children’s language skills because they provide a more authentic view of language ability and they can be more sensitive to growth and documenting change (</a:t>
            </a:r>
            <a:r>
              <a:rPr lang="en-US" dirty="0" err="1"/>
              <a:t>Costanza</a:t>
            </a:r>
            <a:r>
              <a:rPr lang="en-US" dirty="0"/>
              <a:t>-Smith, 2010)</a:t>
            </a:r>
          </a:p>
          <a:p>
            <a:endParaRPr lang="en-US" dirty="0"/>
          </a:p>
          <a:p>
            <a:endParaRPr lang="en-US" sz="1600" dirty="0"/>
          </a:p>
        </p:txBody>
      </p:sp>
    </p:spTree>
    <p:extLst>
      <p:ext uri="{BB962C8B-B14F-4D97-AF65-F5344CB8AC3E}">
        <p14:creationId xmlns:p14="http://schemas.microsoft.com/office/powerpoint/2010/main" val="21819014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322" y="839972"/>
            <a:ext cx="9718159" cy="5603359"/>
          </a:xfrm>
          <a:prstGeom prst="rect">
            <a:avLst/>
          </a:prstGeom>
        </p:spPr>
      </p:pic>
    </p:spTree>
    <p:extLst>
      <p:ext uri="{BB962C8B-B14F-4D97-AF65-F5344CB8AC3E}">
        <p14:creationId xmlns:p14="http://schemas.microsoft.com/office/powerpoint/2010/main" val="30609105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ck Clip Art Free - ClipArt B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058" y="3740727"/>
            <a:ext cx="1977362" cy="1974273"/>
          </a:xfrm>
          <a:prstGeom prst="rect">
            <a:avLst/>
          </a:prstGeom>
        </p:spPr>
      </p:pic>
      <p:sp>
        <p:nvSpPr>
          <p:cNvPr id="2" name="Title 1"/>
          <p:cNvSpPr>
            <a:spLocks noGrp="1"/>
          </p:cNvSpPr>
          <p:nvPr>
            <p:ph type="title"/>
          </p:nvPr>
        </p:nvSpPr>
        <p:spPr/>
        <p:txBody>
          <a:bodyPr>
            <a:normAutofit/>
          </a:bodyPr>
          <a:lstStyle/>
          <a:p>
            <a:r>
              <a:rPr lang="en-US" sz="3600" dirty="0"/>
              <a:t>Efficiency in Observation &amp; Feedback</a:t>
            </a:r>
          </a:p>
        </p:txBody>
      </p:sp>
      <p:sp>
        <p:nvSpPr>
          <p:cNvPr id="3" name="Content Placeholder 2"/>
          <p:cNvSpPr>
            <a:spLocks noGrp="1"/>
          </p:cNvSpPr>
          <p:nvPr>
            <p:ph idx="1"/>
          </p:nvPr>
        </p:nvSpPr>
        <p:spPr/>
        <p:txBody>
          <a:bodyPr>
            <a:normAutofit/>
          </a:bodyPr>
          <a:lstStyle/>
          <a:p>
            <a:pPr>
              <a:spcAft>
                <a:spcPts val="900"/>
              </a:spcAft>
            </a:pPr>
            <a:r>
              <a:rPr lang="en-US" sz="2700" dirty="0"/>
              <a:t>Current observation tools designed for providing feedback recommend extensive observation periods</a:t>
            </a:r>
            <a:r>
              <a:rPr lang="en-US" sz="2400" dirty="0"/>
              <a:t> </a:t>
            </a:r>
            <a:r>
              <a:rPr lang="en-US" sz="1500" dirty="0"/>
              <a:t>(Danielson, 1997; Johnson &amp; </a:t>
            </a:r>
            <a:r>
              <a:rPr lang="en-US" sz="1500" dirty="0" err="1"/>
              <a:t>Semmelroth</a:t>
            </a:r>
            <a:r>
              <a:rPr lang="en-US" sz="1500" dirty="0"/>
              <a:t>, </a:t>
            </a:r>
            <a:r>
              <a:rPr lang="en-US" sz="1500" dirty="0" smtClean="0"/>
              <a:t>2012; 2014; </a:t>
            </a:r>
            <a:r>
              <a:rPr lang="en-US" sz="1500" dirty="0" err="1"/>
              <a:t>Pianta</a:t>
            </a:r>
            <a:r>
              <a:rPr lang="en-US" sz="1500" dirty="0"/>
              <a:t>, et al., 2005)</a:t>
            </a:r>
          </a:p>
          <a:p>
            <a:pPr>
              <a:spcAft>
                <a:spcPts val="900"/>
              </a:spcAft>
              <a:buClr>
                <a:srgbClr val="94C600"/>
              </a:buClr>
            </a:pPr>
            <a:r>
              <a:rPr lang="en-US" sz="2700" dirty="0">
                <a:solidFill>
                  <a:prstClr val="black"/>
                </a:solidFill>
              </a:rPr>
              <a:t>Providing frequent feedback can improve instruction </a:t>
            </a:r>
            <a:r>
              <a:rPr lang="en-US" sz="1500" dirty="0">
                <a:solidFill>
                  <a:prstClr val="black"/>
                </a:solidFill>
              </a:rPr>
              <a:t>(</a:t>
            </a:r>
            <a:r>
              <a:rPr lang="en-US" sz="1500" dirty="0" err="1">
                <a:solidFill>
                  <a:prstClr val="black"/>
                </a:solidFill>
              </a:rPr>
              <a:t>Fixsen</a:t>
            </a:r>
            <a:r>
              <a:rPr lang="en-US" sz="1500" dirty="0">
                <a:solidFill>
                  <a:prstClr val="black"/>
                </a:solidFill>
              </a:rPr>
              <a:t>, 2005) </a:t>
            </a:r>
          </a:p>
          <a:p>
            <a:endParaRPr lang="en-US" sz="1500" dirty="0"/>
          </a:p>
          <a:p>
            <a:endParaRPr lang="en-US" sz="2700" dirty="0"/>
          </a:p>
          <a:p>
            <a:pPr marL="0" indent="0">
              <a:buNone/>
            </a:pPr>
            <a:endParaRPr lang="en-US" dirty="0"/>
          </a:p>
        </p:txBody>
      </p:sp>
      <p:sp>
        <p:nvSpPr>
          <p:cNvPr id="4" name="Slide Number Placeholder 3"/>
          <p:cNvSpPr>
            <a:spLocks noGrp="1"/>
          </p:cNvSpPr>
          <p:nvPr>
            <p:ph type="sldNum" sz="quarter" idx="12"/>
          </p:nvPr>
        </p:nvSpPr>
        <p:spPr/>
        <p:txBody>
          <a:bodyPr/>
          <a:lstStyle/>
          <a:p>
            <a:fld id="{A2047294-C039-4EC3-9BB0-97AA54C2F60F}" type="slidenum">
              <a:rPr lang="en-US" smtClean="0"/>
              <a:t>101</a:t>
            </a:fld>
            <a:endParaRPr lang="en-US"/>
          </a:p>
        </p:txBody>
      </p:sp>
    </p:spTree>
    <p:extLst>
      <p:ext uri="{BB962C8B-B14F-4D97-AF65-F5344CB8AC3E}">
        <p14:creationId xmlns:p14="http://schemas.microsoft.com/office/powerpoint/2010/main" val="462860904"/>
      </p:ext>
    </p:extLst>
  </p:cSld>
  <p:clrMapOvr>
    <a:masterClrMapping/>
  </p:clrMapOvr>
  <mc:AlternateContent xmlns:mc="http://schemas.openxmlformats.org/markup-compatibility/2006" xmlns:p14="http://schemas.microsoft.com/office/powerpoint/2010/main">
    <mc:Choice Requires="p14">
      <p:transition spd="slow" p14:dur="2000" advTm="46078"/>
    </mc:Choice>
    <mc:Fallback xmlns="">
      <p:transition spd="slow" advTm="46078"/>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927" y="533400"/>
            <a:ext cx="11194473" cy="9906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smtClean="0"/>
              <a:t>Maximizing Efficiency</a:t>
            </a:r>
            <a:endParaRPr lang="en-US" sz="4400" dirty="0"/>
          </a:p>
        </p:txBody>
      </p:sp>
      <p:sp>
        <p:nvSpPr>
          <p:cNvPr id="5" name="Content Placeholder 2"/>
          <p:cNvSpPr txBox="1">
            <a:spLocks/>
          </p:cNvSpPr>
          <p:nvPr/>
        </p:nvSpPr>
        <p:spPr>
          <a:xfrm>
            <a:off x="277096" y="1371600"/>
            <a:ext cx="8580582" cy="532014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200" dirty="0" smtClean="0"/>
              <a:t>Pratt &amp; Logan, 2014</a:t>
            </a:r>
          </a:p>
          <a:p>
            <a:pPr lvl="1"/>
            <a:r>
              <a:rPr lang="en-US" sz="2800" i="1" dirty="0" smtClean="0"/>
              <a:t>SNIPPETS:</a:t>
            </a:r>
            <a:r>
              <a:rPr lang="en-US" sz="2800" dirty="0" smtClean="0"/>
              <a:t> 6-minute observations using an interval-based scheme</a:t>
            </a:r>
          </a:p>
          <a:p>
            <a:pPr lvl="2"/>
            <a:r>
              <a:rPr lang="en-US" sz="2400" dirty="0" smtClean="0"/>
              <a:t>Able to achieve overall exact agreement of 98%</a:t>
            </a:r>
          </a:p>
          <a:p>
            <a:pPr lvl="1"/>
            <a:r>
              <a:rPr lang="en-US" sz="2800" dirty="0" smtClean="0"/>
              <a:t>Used Classroom Assessment Scoring System </a:t>
            </a:r>
            <a:r>
              <a:rPr lang="en-US" dirty="0" smtClean="0"/>
              <a:t>(</a:t>
            </a:r>
            <a:r>
              <a:rPr lang="en-US" sz="2800" dirty="0" smtClean="0"/>
              <a:t>CLASS</a:t>
            </a:r>
            <a:r>
              <a:rPr lang="en-US" dirty="0" smtClean="0"/>
              <a:t>; </a:t>
            </a:r>
            <a:r>
              <a:rPr lang="en-US" dirty="0" err="1" smtClean="0"/>
              <a:t>Pianta</a:t>
            </a:r>
            <a:r>
              <a:rPr lang="en-US" dirty="0" smtClean="0"/>
              <a:t>, et al., 2005) </a:t>
            </a:r>
            <a:r>
              <a:rPr lang="en-US" sz="2800" dirty="0" smtClean="0"/>
              <a:t>for 2, 15-minute observations</a:t>
            </a:r>
            <a:endParaRPr lang="en-US" dirty="0" smtClean="0"/>
          </a:p>
          <a:p>
            <a:pPr lvl="2"/>
            <a:r>
              <a:rPr lang="en-US" sz="2400" dirty="0" smtClean="0"/>
              <a:t>Achieved 89% within-one agreement</a:t>
            </a:r>
          </a:p>
          <a:p>
            <a:r>
              <a:rPr lang="en-US" sz="3200" dirty="0" smtClean="0"/>
              <a:t>Ho &amp; Kane, 2013: Measures of Effective Teaching </a:t>
            </a:r>
          </a:p>
          <a:p>
            <a:pPr lvl="1"/>
            <a:r>
              <a:rPr lang="en-US" sz="2800" dirty="0" smtClean="0"/>
              <a:t>Framework for Teaching (</a:t>
            </a:r>
            <a:r>
              <a:rPr lang="en-US" sz="2800" dirty="0" err="1" smtClean="0"/>
              <a:t>FfT</a:t>
            </a:r>
            <a:r>
              <a:rPr lang="en-US" sz="2800" dirty="0" smtClean="0"/>
              <a:t>; Danielson, 1996): </a:t>
            </a:r>
            <a:r>
              <a:rPr lang="en-US" sz="2600" dirty="0" smtClean="0"/>
              <a:t>33% of lessons (1</a:t>
            </a:r>
            <a:r>
              <a:rPr lang="en-US" sz="2600" baseline="30000" dirty="0" smtClean="0"/>
              <a:t>st</a:t>
            </a:r>
            <a:r>
              <a:rPr lang="en-US" sz="2600" dirty="0" smtClean="0"/>
              <a:t> 15 minutes)</a:t>
            </a:r>
          </a:p>
          <a:p>
            <a:pPr lvl="2"/>
            <a:r>
              <a:rPr lang="en-US" sz="2600" dirty="0" smtClean="0"/>
              <a:t>Achieved comparable reliability w/ full-length lessons</a:t>
            </a:r>
          </a:p>
          <a:p>
            <a:endParaRPr lang="en-US" sz="2600" dirty="0" smtClean="0"/>
          </a:p>
          <a:p>
            <a:pPr lvl="1"/>
            <a:endParaRPr lang="en-US" sz="2400" dirty="0"/>
          </a:p>
        </p:txBody>
      </p:sp>
      <p:sp>
        <p:nvSpPr>
          <p:cNvPr id="6" name="Slide Number Placeholder 3"/>
          <p:cNvSpPr>
            <a:spLocks noGrp="1"/>
          </p:cNvSpPr>
          <p:nvPr>
            <p:ph type="sldNum" sz="quarter" idx="12"/>
          </p:nvPr>
        </p:nvSpPr>
        <p:spPr>
          <a:xfrm>
            <a:off x="10160000" y="18288"/>
            <a:ext cx="1422400" cy="329184"/>
          </a:xfrm>
        </p:spPr>
        <p:txBody>
          <a:bodyPr/>
          <a:lstStyle/>
          <a:p>
            <a:fld id="{A2047294-C039-4EC3-9BB0-97AA54C2F60F}" type="slidenum">
              <a:rPr lang="en-US" smtClean="0"/>
              <a:t>102</a:t>
            </a:fld>
            <a:endParaRPr lang="en-US"/>
          </a:p>
        </p:txBody>
      </p:sp>
    </p:spTree>
    <p:extLst>
      <p:ext uri="{BB962C8B-B14F-4D97-AF65-F5344CB8AC3E}">
        <p14:creationId xmlns:p14="http://schemas.microsoft.com/office/powerpoint/2010/main" val="5728555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25367801"/>
              </p:ext>
            </p:extLst>
          </p:nvPr>
        </p:nvGraphicFramePr>
        <p:xfrm>
          <a:off x="1" y="3182418"/>
          <a:ext cx="9122736" cy="3675580"/>
        </p:xfrm>
        <a:graphic>
          <a:graphicData uri="http://schemas.openxmlformats.org/drawingml/2006/table">
            <a:tbl>
              <a:tblPr firstRow="1" firstCol="1" bandRow="1"/>
              <a:tblGrid>
                <a:gridCol w="2757633">
                  <a:extLst>
                    <a:ext uri="{9D8B030D-6E8A-4147-A177-3AD203B41FA5}">
                      <a16:colId xmlns:a16="http://schemas.microsoft.com/office/drawing/2014/main" val="20000"/>
                    </a:ext>
                  </a:extLst>
                </a:gridCol>
                <a:gridCol w="2108081">
                  <a:extLst>
                    <a:ext uri="{9D8B030D-6E8A-4147-A177-3AD203B41FA5}">
                      <a16:colId xmlns:a16="http://schemas.microsoft.com/office/drawing/2014/main" val="20001"/>
                    </a:ext>
                  </a:extLst>
                </a:gridCol>
                <a:gridCol w="1435597">
                  <a:extLst>
                    <a:ext uri="{9D8B030D-6E8A-4147-A177-3AD203B41FA5}">
                      <a16:colId xmlns:a16="http://schemas.microsoft.com/office/drawing/2014/main" val="20002"/>
                    </a:ext>
                  </a:extLst>
                </a:gridCol>
                <a:gridCol w="1435597">
                  <a:extLst>
                    <a:ext uri="{9D8B030D-6E8A-4147-A177-3AD203B41FA5}">
                      <a16:colId xmlns:a16="http://schemas.microsoft.com/office/drawing/2014/main" val="20003"/>
                    </a:ext>
                  </a:extLst>
                </a:gridCol>
                <a:gridCol w="1385828">
                  <a:extLst>
                    <a:ext uri="{9D8B030D-6E8A-4147-A177-3AD203B41FA5}">
                      <a16:colId xmlns:a16="http://schemas.microsoft.com/office/drawing/2014/main" val="20004"/>
                    </a:ext>
                  </a:extLst>
                </a:gridCol>
              </a:tblGrid>
              <a:tr h="1025596">
                <a:tc gridSpan="5">
                  <a:txBody>
                    <a:bodyPr/>
                    <a:lstStyle/>
                    <a:p>
                      <a:pPr marL="0" marR="0">
                        <a:lnSpc>
                          <a:spcPct val="107000"/>
                        </a:lnSpc>
                        <a:spcBef>
                          <a:spcPts val="0"/>
                        </a:spcBef>
                        <a:spcAft>
                          <a:spcPts val="0"/>
                        </a:spcAft>
                      </a:pPr>
                      <a:r>
                        <a:rPr lang="en-US" sz="2000" b="1" i="1" dirty="0">
                          <a:effectLst/>
                          <a:latin typeface="Calibri" panose="020F0502020204030204" pitchFamily="34" charset="0"/>
                          <a:ea typeface="Times New Roman" panose="02020603050405020304" pitchFamily="18" charset="0"/>
                        </a:rPr>
                        <a:t>Bivariate Correlations for QIDR Ratings Between Full-length Observations and Lesson </a:t>
                      </a:r>
                      <a:r>
                        <a:rPr lang="en-US" sz="2000" b="1" i="1" dirty="0">
                          <a:solidFill>
                            <a:srgbClr val="00B0F0"/>
                          </a:solidFill>
                          <a:effectLst/>
                          <a:latin typeface="Calibri" panose="020F0502020204030204" pitchFamily="34" charset="0"/>
                          <a:ea typeface="Times New Roman" panose="02020603050405020304" pitchFamily="18" charset="0"/>
                        </a:rPr>
                        <a:t>Segments</a:t>
                      </a:r>
                      <a:r>
                        <a:rPr lang="en-US" sz="2000" b="1" i="1" dirty="0">
                          <a:effectLst/>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N</a:t>
                      </a:r>
                      <a:r>
                        <a:rPr lang="en-US" sz="2000" b="1" i="1" dirty="0">
                          <a:effectLst/>
                          <a:latin typeface="Calibri" panose="020F0502020204030204" pitchFamily="34" charset="0"/>
                          <a:ea typeface="Times New Roman" panose="02020603050405020304" pitchFamily="18" charset="0"/>
                        </a:rPr>
                        <a:t> = 24) </a:t>
                      </a:r>
                      <a:endParaRPr lang="en-US" sz="2000" b="1" dirty="0">
                        <a:effectLst/>
                        <a:latin typeface="Calibri" panose="020F0502020204030204" pitchFamily="34"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8F3A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323">
                <a:tc>
                  <a:txBody>
                    <a:bodyPr/>
                    <a:lstStyle/>
                    <a:p>
                      <a:pPr marL="0" marR="0" algn="ctr">
                        <a:lnSpc>
                          <a:spcPct val="107000"/>
                        </a:lnSpc>
                        <a:spcBef>
                          <a:spcPts val="600"/>
                        </a:spcBef>
                        <a:spcAft>
                          <a:spcPts val="600"/>
                        </a:spcAft>
                      </a:pPr>
                      <a:r>
                        <a:rPr lang="en-US" sz="2000" dirty="0">
                          <a:effectLst/>
                          <a:latin typeface="Calibri" panose="020F0502020204030204" pitchFamily="34" charset="0"/>
                          <a:ea typeface="Times New Roman" panose="02020603050405020304" pitchFamily="18" charset="0"/>
                        </a:rPr>
                        <a:t>Lesson Segment</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600"/>
                        </a:spcBef>
                        <a:spcAft>
                          <a:spcPts val="600"/>
                        </a:spcAft>
                      </a:pPr>
                      <a:r>
                        <a:rPr lang="en-US" sz="2000" dirty="0">
                          <a:effectLst/>
                          <a:latin typeface="Calibri" panose="020F0502020204030204" pitchFamily="34"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600"/>
                        </a:spcBef>
                        <a:spcAft>
                          <a:spcPts val="600"/>
                        </a:spcAft>
                      </a:pPr>
                      <a:r>
                        <a:rPr lang="en-US" sz="2000">
                          <a:effectLst/>
                          <a:latin typeface="Calibri" panose="020F0502020204030204" pitchFamily="34"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600"/>
                        </a:spcBef>
                        <a:spcAft>
                          <a:spcPts val="600"/>
                        </a:spcAft>
                      </a:pPr>
                      <a:r>
                        <a:rPr lang="en-US" sz="2000" dirty="0">
                          <a:effectLst/>
                          <a:latin typeface="Calibri" panose="020F0502020204030204" pitchFamily="34"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600"/>
                        </a:spcBef>
                        <a:spcAft>
                          <a:spcPts val="600"/>
                        </a:spcAft>
                      </a:pPr>
                      <a:r>
                        <a:rPr lang="en-US" sz="2000" dirty="0">
                          <a:effectLst/>
                          <a:latin typeface="Calibri" panose="020F0502020204030204" pitchFamily="34"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F3AB"/>
                    </a:solidFill>
                  </a:tcPr>
                </a:tc>
                <a:extLst>
                  <a:ext uri="{0D108BD9-81ED-4DB2-BD59-A6C34878D82A}">
                    <a16:rowId xmlns:a16="http://schemas.microsoft.com/office/drawing/2014/main" val="10001"/>
                  </a:ext>
                </a:extLst>
              </a:tr>
              <a:tr h="764117">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1. Full-length Observation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8F3AB"/>
                    </a:solidFill>
                  </a:tcPr>
                </a:tc>
                <a:tc>
                  <a:txBody>
                    <a:bodyPr/>
                    <a:lstStyle/>
                    <a:p>
                      <a:pPr marL="0" marR="0" algn="ctr">
                        <a:lnSpc>
                          <a:spcPct val="107000"/>
                        </a:lnSpc>
                        <a:spcBef>
                          <a:spcPts val="0"/>
                        </a:spcBef>
                        <a:spcAft>
                          <a:spcPts val="600"/>
                        </a:spcAft>
                      </a:pPr>
                      <a:endParaRPr lang="en-US" sz="2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8F3AB"/>
                    </a:solidFill>
                  </a:tcPr>
                </a:tc>
                <a:extLst>
                  <a:ext uri="{0D108BD9-81ED-4DB2-BD59-A6C34878D82A}">
                    <a16:rowId xmlns:a16="http://schemas.microsoft.com/office/drawing/2014/main" val="10002"/>
                  </a:ext>
                </a:extLst>
              </a:tr>
              <a:tr h="373386">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2. Beginning</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8F3AB"/>
                    </a:solidFill>
                  </a:tcPr>
                </a:tc>
                <a:extLst>
                  <a:ext uri="{0D108BD9-81ED-4DB2-BD59-A6C34878D82A}">
                    <a16:rowId xmlns:a16="http://schemas.microsoft.com/office/drawing/2014/main" val="10003"/>
                  </a:ext>
                </a:extLst>
              </a:tr>
              <a:tr h="373386">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3. Middle</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8F3AB"/>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C8F3AB"/>
                    </a:solidFill>
                  </a:tcPr>
                </a:tc>
                <a:extLst>
                  <a:ext uri="{0D108BD9-81ED-4DB2-BD59-A6C34878D82A}">
                    <a16:rowId xmlns:a16="http://schemas.microsoft.com/office/drawing/2014/main" val="10004"/>
                  </a:ext>
                </a:extLst>
              </a:tr>
              <a:tr h="373386">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4. End</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8F3AB"/>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8F3AB"/>
                    </a:solidFill>
                  </a:tcPr>
                </a:tc>
                <a:extLst>
                  <a:ext uri="{0D108BD9-81ED-4DB2-BD59-A6C34878D82A}">
                    <a16:rowId xmlns:a16="http://schemas.microsoft.com/office/drawing/2014/main" val="10005"/>
                  </a:ext>
                </a:extLst>
              </a:tr>
              <a:tr h="373386">
                <a:tc gridSpan="5">
                  <a:txBody>
                    <a:bodyPr/>
                    <a:lstStyle/>
                    <a:p>
                      <a:pPr marL="0" marR="0">
                        <a:lnSpc>
                          <a:spcPct val="107000"/>
                        </a:lnSpc>
                        <a:spcBef>
                          <a:spcPts val="0"/>
                        </a:spcBef>
                        <a:spcAft>
                          <a:spcPts val="0"/>
                        </a:spcAft>
                      </a:pPr>
                      <a:r>
                        <a:rPr lang="en-US" sz="2000" i="1" dirty="0">
                          <a:effectLst/>
                          <a:latin typeface="Calibri" panose="020F0502020204030204" pitchFamily="34" charset="0"/>
                          <a:ea typeface="Times New Roman" panose="02020603050405020304" pitchFamily="18" charset="0"/>
                        </a:rPr>
                        <a:t>Note. </a:t>
                      </a:r>
                      <a:r>
                        <a:rPr lang="en-US" sz="2000" dirty="0">
                          <a:effectLst/>
                          <a:latin typeface="Calibri" panose="020F0502020204030204" pitchFamily="34" charset="0"/>
                          <a:ea typeface="Times New Roman" panose="02020603050405020304" pitchFamily="18" charset="0"/>
                        </a:rPr>
                        <a:t>**</a:t>
                      </a:r>
                      <a:r>
                        <a:rPr lang="en-US" sz="2000" i="1" dirty="0">
                          <a:effectLst/>
                          <a:latin typeface="Calibri" panose="020F0502020204030204" pitchFamily="34" charset="0"/>
                          <a:ea typeface="Times New Roman" panose="02020603050405020304" pitchFamily="18" charset="0"/>
                        </a:rPr>
                        <a:t>p </a:t>
                      </a:r>
                      <a:r>
                        <a:rPr lang="en-US" sz="2000" dirty="0">
                          <a:effectLst/>
                          <a:latin typeface="Calibri" panose="020F0502020204030204" pitchFamily="34" charset="0"/>
                          <a:ea typeface="Times New Roman" panose="02020603050405020304" pitchFamily="18" charset="0"/>
                        </a:rPr>
                        <a:t>&lt; .01</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8F3A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1745485"/>
              </p:ext>
            </p:extLst>
          </p:nvPr>
        </p:nvGraphicFramePr>
        <p:xfrm>
          <a:off x="0" y="1"/>
          <a:ext cx="9144000" cy="3211373"/>
        </p:xfrm>
        <a:graphic>
          <a:graphicData uri="http://schemas.openxmlformats.org/drawingml/2006/table">
            <a:tbl>
              <a:tblPr firstRow="1" firstCol="1" bandRow="1"/>
              <a:tblGrid>
                <a:gridCol w="3740455">
                  <a:extLst>
                    <a:ext uri="{9D8B030D-6E8A-4147-A177-3AD203B41FA5}">
                      <a16:colId xmlns:a16="http://schemas.microsoft.com/office/drawing/2014/main" val="20000"/>
                    </a:ext>
                  </a:extLst>
                </a:gridCol>
                <a:gridCol w="1530186">
                  <a:extLst>
                    <a:ext uri="{9D8B030D-6E8A-4147-A177-3AD203B41FA5}">
                      <a16:colId xmlns:a16="http://schemas.microsoft.com/office/drawing/2014/main" val="20001"/>
                    </a:ext>
                  </a:extLst>
                </a:gridCol>
                <a:gridCol w="1303491">
                  <a:extLst>
                    <a:ext uri="{9D8B030D-6E8A-4147-A177-3AD203B41FA5}">
                      <a16:colId xmlns:a16="http://schemas.microsoft.com/office/drawing/2014/main" val="20002"/>
                    </a:ext>
                  </a:extLst>
                </a:gridCol>
                <a:gridCol w="1416838">
                  <a:extLst>
                    <a:ext uri="{9D8B030D-6E8A-4147-A177-3AD203B41FA5}">
                      <a16:colId xmlns:a16="http://schemas.microsoft.com/office/drawing/2014/main" val="20003"/>
                    </a:ext>
                  </a:extLst>
                </a:gridCol>
                <a:gridCol w="1153030">
                  <a:extLst>
                    <a:ext uri="{9D8B030D-6E8A-4147-A177-3AD203B41FA5}">
                      <a16:colId xmlns:a16="http://schemas.microsoft.com/office/drawing/2014/main" val="20004"/>
                    </a:ext>
                  </a:extLst>
                </a:gridCol>
              </a:tblGrid>
              <a:tr h="599876">
                <a:tc gridSpan="5">
                  <a:txBody>
                    <a:bodyPr/>
                    <a:lstStyle/>
                    <a:p>
                      <a:pPr marL="0" marR="0">
                        <a:lnSpc>
                          <a:spcPct val="107000"/>
                        </a:lnSpc>
                        <a:spcBef>
                          <a:spcPts val="0"/>
                        </a:spcBef>
                        <a:spcAft>
                          <a:spcPts val="0"/>
                        </a:spcAft>
                      </a:pPr>
                      <a:r>
                        <a:rPr lang="en-US" sz="2000" b="1" i="1" dirty="0">
                          <a:effectLst/>
                          <a:latin typeface="Calibri" panose="020F0502020204030204" pitchFamily="34" charset="0"/>
                          <a:ea typeface="Times New Roman" panose="02020603050405020304" pitchFamily="18" charset="0"/>
                        </a:rPr>
                        <a:t>Bivariate Correlations for QIDR Ratings Between Full-length Observations and Intervention </a:t>
                      </a:r>
                      <a:r>
                        <a:rPr lang="en-US" sz="2000" b="1" i="1" dirty="0">
                          <a:solidFill>
                            <a:srgbClr val="669900"/>
                          </a:solidFill>
                          <a:effectLst/>
                          <a:latin typeface="Calibri" panose="020F0502020204030204" pitchFamily="34" charset="0"/>
                          <a:ea typeface="Times New Roman" panose="02020603050405020304" pitchFamily="18" charset="0"/>
                        </a:rPr>
                        <a:t>Phases</a:t>
                      </a:r>
                      <a:r>
                        <a:rPr lang="en-US" sz="2000" b="1" i="1" dirty="0">
                          <a:effectLst/>
                          <a:latin typeface="Calibri" panose="020F0502020204030204" pitchFamily="34" charset="0"/>
                          <a:ea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rPr>
                        <a:t>N</a:t>
                      </a:r>
                      <a:r>
                        <a:rPr lang="en-US" sz="2000" b="1" i="1" dirty="0">
                          <a:effectLst/>
                          <a:latin typeface="Calibri" panose="020F0502020204030204" pitchFamily="34" charset="0"/>
                          <a:ea typeface="Times New Roman" panose="02020603050405020304" pitchFamily="18" charset="0"/>
                        </a:rPr>
                        <a:t> = 24) </a:t>
                      </a:r>
                      <a:endParaRPr lang="en-US" sz="2000" b="1" dirty="0">
                        <a:effectLst/>
                        <a:latin typeface="Calibri" panose="020F0502020204030204" pitchFamily="34"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129">
                <a:tc>
                  <a:txBody>
                    <a:bodyPr/>
                    <a:lstStyle/>
                    <a:p>
                      <a:pPr marL="0" marR="0" algn="ctr">
                        <a:lnSpc>
                          <a:spcPct val="107000"/>
                        </a:lnSpc>
                        <a:spcBef>
                          <a:spcPts val="600"/>
                        </a:spcBef>
                        <a:spcAft>
                          <a:spcPts val="600"/>
                        </a:spcAft>
                      </a:pPr>
                      <a:r>
                        <a:rPr lang="en-US" sz="2000" dirty="0">
                          <a:effectLst/>
                          <a:latin typeface="Calibri" panose="020F0502020204030204" pitchFamily="34" charset="0"/>
                          <a:ea typeface="Times New Roman" panose="02020603050405020304" pitchFamily="18" charset="0"/>
                        </a:rPr>
                        <a:t>Phase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600"/>
                        </a:spcBef>
                        <a:spcAft>
                          <a:spcPts val="600"/>
                        </a:spcAft>
                      </a:pPr>
                      <a:r>
                        <a:rPr lang="en-US" sz="2000">
                          <a:effectLst/>
                          <a:latin typeface="Calibri" panose="020F0502020204030204" pitchFamily="34"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600"/>
                        </a:spcBef>
                        <a:spcAft>
                          <a:spcPts val="600"/>
                        </a:spcAft>
                      </a:pPr>
                      <a:r>
                        <a:rPr lang="en-US" sz="2000">
                          <a:effectLst/>
                          <a:latin typeface="Calibri" panose="020F0502020204030204" pitchFamily="34"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600"/>
                        </a:spcBef>
                        <a:spcAft>
                          <a:spcPts val="600"/>
                        </a:spcAft>
                      </a:pPr>
                      <a:r>
                        <a:rPr lang="en-US" sz="2000">
                          <a:effectLst/>
                          <a:latin typeface="Calibri" panose="020F0502020204030204" pitchFamily="34"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600"/>
                        </a:spcBef>
                        <a:spcAft>
                          <a:spcPts val="600"/>
                        </a:spcAft>
                      </a:pPr>
                      <a:r>
                        <a:rPr lang="en-US" sz="2000" dirty="0">
                          <a:effectLst/>
                          <a:latin typeface="Calibri" panose="020F0502020204030204" pitchFamily="34"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413713">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1. Full-length Observation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C66"/>
                    </a:solidFill>
                  </a:tcPr>
                </a:tc>
                <a:extLst>
                  <a:ext uri="{0D108BD9-81ED-4DB2-BD59-A6C34878D82A}">
                    <a16:rowId xmlns:a16="http://schemas.microsoft.com/office/drawing/2014/main" val="10002"/>
                  </a:ext>
                </a:extLst>
              </a:tr>
              <a:tr h="413713">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2. Phase A</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extLst>
                  <a:ext uri="{0D108BD9-81ED-4DB2-BD59-A6C34878D82A}">
                    <a16:rowId xmlns:a16="http://schemas.microsoft.com/office/drawing/2014/main" val="10003"/>
                  </a:ext>
                </a:extLst>
              </a:tr>
              <a:tr h="413713">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3. Phase B</a:t>
                      </a: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0.94**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extLst>
                  <a:ext uri="{0D108BD9-81ED-4DB2-BD59-A6C34878D82A}">
                    <a16:rowId xmlns:a16="http://schemas.microsoft.com/office/drawing/2014/main" val="10004"/>
                  </a:ext>
                </a:extLst>
              </a:tr>
              <a:tr h="413713">
                <a:tc>
                  <a:txBody>
                    <a:bodyPr/>
                    <a:lstStyle/>
                    <a:p>
                      <a:pPr marL="0" marR="0">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4. Phase C</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0"/>
                        </a:spcBef>
                        <a:spcAft>
                          <a:spcPts val="600"/>
                        </a:spcAft>
                      </a:pPr>
                      <a:r>
                        <a:rPr lang="en-US" sz="2000">
                          <a:effectLst/>
                          <a:latin typeface="Calibri" panose="020F0502020204030204" pitchFamily="34" charset="0"/>
                          <a:ea typeface="Times New Roman" panose="02020603050405020304" pitchFamily="18" charset="0"/>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07000"/>
                        </a:lnSpc>
                        <a:spcBef>
                          <a:spcPts val="0"/>
                        </a:spcBef>
                        <a:spcAft>
                          <a:spcPts val="600"/>
                        </a:spcAft>
                      </a:pPr>
                      <a:r>
                        <a:rPr lang="en-US" sz="2000" dirty="0">
                          <a:effectLst/>
                          <a:latin typeface="Calibri" panose="020F0502020204030204" pitchFamily="34"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5"/>
                  </a:ext>
                </a:extLst>
              </a:tr>
              <a:tr h="578113">
                <a:tc gridSpan="5">
                  <a:txBody>
                    <a:bodyPr/>
                    <a:lstStyle/>
                    <a:p>
                      <a:pPr marL="0" marR="0">
                        <a:lnSpc>
                          <a:spcPct val="107000"/>
                        </a:lnSpc>
                        <a:spcBef>
                          <a:spcPts val="0"/>
                        </a:spcBef>
                        <a:spcAft>
                          <a:spcPts val="0"/>
                        </a:spcAft>
                      </a:pPr>
                      <a:r>
                        <a:rPr lang="en-US" sz="2000" i="1" dirty="0">
                          <a:effectLst/>
                          <a:latin typeface="Calibri" panose="020F0502020204030204" pitchFamily="34" charset="0"/>
                          <a:ea typeface="Times New Roman" panose="02020603050405020304" pitchFamily="18" charset="0"/>
                        </a:rPr>
                        <a:t>Note. </a:t>
                      </a:r>
                      <a:r>
                        <a:rPr lang="en-US" sz="2000" dirty="0">
                          <a:effectLst/>
                          <a:latin typeface="Calibri" panose="020F0502020204030204" pitchFamily="34" charset="0"/>
                          <a:ea typeface="Times New Roman" panose="02020603050405020304" pitchFamily="18" charset="0"/>
                        </a:rPr>
                        <a:t>**</a:t>
                      </a:r>
                      <a:r>
                        <a:rPr lang="en-US" sz="2000" i="1" dirty="0">
                          <a:effectLst/>
                          <a:latin typeface="Calibri" panose="020F0502020204030204" pitchFamily="34" charset="0"/>
                          <a:ea typeface="Times New Roman" panose="02020603050405020304" pitchFamily="18" charset="0"/>
                        </a:rPr>
                        <a:t>p </a:t>
                      </a:r>
                      <a:r>
                        <a:rPr lang="en-US" sz="2000" dirty="0">
                          <a:effectLst/>
                          <a:latin typeface="Calibri" panose="020F0502020204030204" pitchFamily="34" charset="0"/>
                          <a:ea typeface="Times New Roman" panose="02020603050405020304" pitchFamily="18" charset="0"/>
                        </a:rPr>
                        <a:t>&lt; .01; *</a:t>
                      </a:r>
                      <a:r>
                        <a:rPr lang="en-US" sz="2000" i="1" dirty="0">
                          <a:effectLst/>
                          <a:latin typeface="Calibri" panose="020F0502020204030204" pitchFamily="34" charset="0"/>
                          <a:ea typeface="Times New Roman" panose="02020603050405020304" pitchFamily="18" charset="0"/>
                        </a:rPr>
                        <a:t>p </a:t>
                      </a:r>
                      <a:r>
                        <a:rPr lang="en-US" sz="2000" dirty="0">
                          <a:effectLst/>
                          <a:latin typeface="Calibri" panose="020F0502020204030204" pitchFamily="34" charset="0"/>
                          <a:ea typeface="Times New Roman" panose="02020603050405020304" pitchFamily="18" charset="0"/>
                        </a:rPr>
                        <a:t>&lt; .05</a:t>
                      </a:r>
                      <a:r>
                        <a:rPr lang="en-US" sz="2000" dirty="0" smtClean="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69495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Which part of the lesson is most related to outcomes?</a:t>
            </a:r>
            <a:endParaRPr lang="en-US" sz="4000"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219263000"/>
                  </p:ext>
                </p:extLst>
              </p:nvPr>
            </p:nvGraphicFramePr>
            <p:xfrm>
              <a:off x="1" y="1775634"/>
              <a:ext cx="9229060" cy="4964871"/>
            </p:xfrm>
            <a:graphic>
              <a:graphicData uri="http://schemas.openxmlformats.org/drawingml/2006/table">
                <a:tbl>
                  <a:tblPr firstRow="1" bandRow="1"/>
                  <a:tblGrid>
                    <a:gridCol w="1431257">
                      <a:extLst>
                        <a:ext uri="{9D8B030D-6E8A-4147-A177-3AD203B41FA5}">
                          <a16:colId xmlns:a16="http://schemas.microsoft.com/office/drawing/2014/main" val="20000"/>
                        </a:ext>
                      </a:extLst>
                    </a:gridCol>
                    <a:gridCol w="1142701">
                      <a:extLst>
                        <a:ext uri="{9D8B030D-6E8A-4147-A177-3AD203B41FA5}">
                          <a16:colId xmlns:a16="http://schemas.microsoft.com/office/drawing/2014/main" val="20001"/>
                        </a:ext>
                      </a:extLst>
                    </a:gridCol>
                    <a:gridCol w="1389742">
                      <a:extLst>
                        <a:ext uri="{9D8B030D-6E8A-4147-A177-3AD203B41FA5}">
                          <a16:colId xmlns:a16="http://schemas.microsoft.com/office/drawing/2014/main" val="20002"/>
                        </a:ext>
                      </a:extLst>
                    </a:gridCol>
                    <a:gridCol w="1350594">
                      <a:extLst>
                        <a:ext uri="{9D8B030D-6E8A-4147-A177-3AD203B41FA5}">
                          <a16:colId xmlns:a16="http://schemas.microsoft.com/office/drawing/2014/main" val="20003"/>
                        </a:ext>
                      </a:extLst>
                    </a:gridCol>
                    <a:gridCol w="1575603">
                      <a:extLst>
                        <a:ext uri="{9D8B030D-6E8A-4147-A177-3AD203B41FA5}">
                          <a16:colId xmlns:a16="http://schemas.microsoft.com/office/drawing/2014/main" val="20004"/>
                        </a:ext>
                      </a:extLst>
                    </a:gridCol>
                    <a:gridCol w="2339163">
                      <a:extLst>
                        <a:ext uri="{9D8B030D-6E8A-4147-A177-3AD203B41FA5}">
                          <a16:colId xmlns:a16="http://schemas.microsoft.com/office/drawing/2014/main" val="20005"/>
                        </a:ext>
                      </a:extLst>
                    </a:gridCol>
                  </a:tblGrid>
                  <a:tr h="867275">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Parameter</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1</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(Null)</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2</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a:t>
                          </a:r>
                          <a:r>
                            <a:rPr lang="en-US" sz="2200" b="1" kern="1200" dirty="0" smtClean="0">
                              <a:solidFill>
                                <a:srgbClr val="FFCC00"/>
                              </a:solidFill>
                              <a:effectLst/>
                              <a:latin typeface="Calibri" panose="020F0502020204030204" pitchFamily="34" charset="0"/>
                              <a:ea typeface="Calibri" panose="020F0502020204030204" pitchFamily="34" charset="0"/>
                            </a:rPr>
                            <a:t>Full)</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3</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(Beg)</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4</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(Mid)</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5</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(End)</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extLst>
                      <a:ext uri="{0D108BD9-81ED-4DB2-BD59-A6C34878D82A}">
                        <a16:rowId xmlns:a16="http://schemas.microsoft.com/office/drawing/2014/main" val="10000"/>
                      </a:ext>
                    </a:extLst>
                  </a:tr>
                  <a:tr h="898717">
                    <a:tc>
                      <a:txBody>
                        <a:bodyPr/>
                        <a:lstStyle/>
                        <a:p>
                          <a:pPr marL="0" marR="0">
                            <a:lnSpc>
                              <a:spcPct val="115000"/>
                            </a:lnSpc>
                            <a:spcBef>
                              <a:spcPts val="0"/>
                            </a:spcBef>
                            <a:spcAft>
                              <a:spcPts val="0"/>
                            </a:spcAft>
                          </a:pPr>
                          <a:r>
                            <a:rPr lang="en-US" sz="2400" b="0" kern="1200" dirty="0">
                              <a:solidFill>
                                <a:srgbClr val="000000"/>
                              </a:solidFill>
                              <a:effectLst/>
                              <a:latin typeface="Calibri" panose="020F0502020204030204" pitchFamily="34" charset="0"/>
                              <a:ea typeface="Calibri" panose="020F0502020204030204" pitchFamily="34" charset="0"/>
                            </a:rPr>
                            <a:t>Pseudo </a:t>
                          </a:r>
                          <a14:m>
                            <m:oMath xmlns:m="http://schemas.openxmlformats.org/officeDocument/2006/math">
                              <m:sSup>
                                <m:sSupPr>
                                  <m:ctrlPr>
                                    <a:rPr lang="en-US" sz="2400" b="0" i="1" kern="1200">
                                      <a:solidFill>
                                        <a:srgbClr val="000000"/>
                                      </a:solidFill>
                                      <a:effectLst/>
                                      <a:latin typeface="Cambria Math" panose="02040503050406030204" pitchFamily="18" charset="0"/>
                                      <a:ea typeface="Calibri" panose="020F0502020204030204" pitchFamily="34" charset="0"/>
                                    </a:rPr>
                                  </m:ctrlPr>
                                </m:sSupPr>
                                <m:e>
                                  <m:r>
                                    <a:rPr lang="en-US" sz="2400" b="0" i="1" kern="1200">
                                      <a:solidFill>
                                        <a:srgbClr val="000000"/>
                                      </a:solidFill>
                                      <a:effectLst/>
                                      <a:latin typeface="Cambria Math" panose="02040503050406030204" pitchFamily="18" charset="0"/>
                                      <a:ea typeface="Calibri" panose="020F0502020204030204" pitchFamily="34" charset="0"/>
                                    </a:rPr>
                                    <m:t>𝑅</m:t>
                                  </m:r>
                                </m:e>
                                <m:sup>
                                  <m:r>
                                    <a:rPr lang="en-US" sz="2400" b="0" i="1" kern="1200">
                                      <a:solidFill>
                                        <a:srgbClr val="000000"/>
                                      </a:solidFill>
                                      <a:effectLst/>
                                      <a:latin typeface="Cambria Math" panose="02040503050406030204" pitchFamily="18" charset="0"/>
                                      <a:ea typeface="Calibri" panose="020F0502020204030204" pitchFamily="34" charset="0"/>
                                    </a:rPr>
                                    <m:t>2</m:t>
                                  </m:r>
                                </m:sup>
                              </m:sSup>
                            </m:oMath>
                          </a14:m>
                          <a:endParaRPr lang="en-US" sz="20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extLst>
                      <a:ext uri="{0D108BD9-81ED-4DB2-BD59-A6C34878D82A}">
                        <a16:rowId xmlns:a16="http://schemas.microsoft.com/office/drawing/2014/main" val="10001"/>
                      </a:ext>
                    </a:extLst>
                  </a:tr>
                  <a:tr h="624880">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       Level 2</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0.3004</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0.1988</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522605" algn="dec"/>
                            </a:tabLst>
                          </a:pPr>
                          <a:r>
                            <a:rPr lang="en-US" sz="2200" kern="1200" dirty="0">
                              <a:solidFill>
                                <a:srgbClr val="000000"/>
                              </a:solidFill>
                              <a:effectLst/>
                              <a:latin typeface="Calibri" panose="020F0502020204030204" pitchFamily="34" charset="0"/>
                              <a:ea typeface="Calibri" panose="020F0502020204030204" pitchFamily="34" charset="0"/>
                            </a:rPr>
                            <a:t>   -0.0542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smtClean="0">
                              <a:solidFill>
                                <a:srgbClr val="000000"/>
                              </a:solidFill>
                              <a:effectLst/>
                              <a:latin typeface="Calibri" panose="020F0502020204030204" pitchFamily="34" charset="0"/>
                              <a:ea typeface="Calibri" panose="020F0502020204030204" pitchFamily="34" charset="0"/>
                            </a:rPr>
                            <a:t>0.4534</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extLst>
                      <a:ext uri="{0D108BD9-81ED-4DB2-BD59-A6C34878D82A}">
                        <a16:rowId xmlns:a16="http://schemas.microsoft.com/office/drawing/2014/main" val="10002"/>
                      </a:ext>
                    </a:extLst>
                  </a:tr>
                  <a:tr h="624880">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       Level 1</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 </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-0.0135</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-0.0092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-0.0050</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smtClean="0">
                              <a:solidFill>
                                <a:srgbClr val="000000"/>
                              </a:solidFill>
                              <a:effectLst/>
                              <a:latin typeface="Calibri" panose="020F0502020204030204" pitchFamily="34" charset="0"/>
                              <a:ea typeface="Calibri" panose="020F0502020204030204" pitchFamily="34" charset="0"/>
                            </a:rPr>
                            <a:t>-</a:t>
                          </a:r>
                          <a:r>
                            <a:rPr lang="en-US" sz="2200" kern="1200" dirty="0">
                              <a:solidFill>
                                <a:srgbClr val="000000"/>
                              </a:solidFill>
                              <a:effectLst/>
                              <a:latin typeface="Calibri" panose="020F0502020204030204" pitchFamily="34" charset="0"/>
                              <a:ea typeface="Calibri" panose="020F0502020204030204" pitchFamily="34" charset="0"/>
                            </a:rPr>
                            <a:t>0.0152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extLst>
                      <a:ext uri="{0D108BD9-81ED-4DB2-BD59-A6C34878D82A}">
                        <a16:rowId xmlns:a16="http://schemas.microsoft.com/office/drawing/2014/main" val="10003"/>
                      </a:ext>
                    </a:extLst>
                  </a:tr>
                  <a:tr h="472741">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    Deviance</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203.23</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200.50</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 200.90</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202.03</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smtClean="0">
                              <a:solidFill>
                                <a:srgbClr val="000000"/>
                              </a:solidFill>
                              <a:effectLst/>
                              <a:latin typeface="Calibri" panose="020F0502020204030204" pitchFamily="34" charset="0"/>
                              <a:ea typeface="Calibri" panose="020F0502020204030204" pitchFamily="34" charset="0"/>
                            </a:rPr>
                            <a:t>199.75</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extLst>
                      <a:ext uri="{0D108BD9-81ED-4DB2-BD59-A6C34878D82A}">
                        <a16:rowId xmlns:a16="http://schemas.microsoft.com/office/drawing/2014/main" val="10004"/>
                      </a:ext>
                    </a:extLst>
                  </a:tr>
                  <a:tr h="584656">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Parameters</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522605" algn="dec"/>
                            </a:tabLst>
                          </a:pPr>
                          <a:r>
                            <a:rPr lang="en-US" sz="2200" kern="1200" dirty="0">
                              <a:solidFill>
                                <a:srgbClr val="000000"/>
                              </a:solidFill>
                              <a:effectLst/>
                              <a:latin typeface="Calibri" panose="020F0502020204030204" pitchFamily="34" charset="0"/>
                              <a:ea typeface="Calibri" panose="020F0502020204030204" pitchFamily="34" charset="0"/>
                            </a:rPr>
                            <a:t>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extLst>
                      <a:ext uri="{0D108BD9-81ED-4DB2-BD59-A6C34878D82A}">
                        <a16:rowId xmlns:a16="http://schemas.microsoft.com/office/drawing/2014/main" val="10005"/>
                      </a:ext>
                    </a:extLst>
                  </a:tr>
                  <a:tr h="891722">
                    <a:tc>
                      <a:txBody>
                        <a:bodyPr/>
                        <a:lstStyle/>
                        <a:p>
                          <a:pPr marL="102870" marR="0" indent="-10287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Deviance           Change</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08305" algn="dec"/>
                            </a:tabLst>
                          </a:pPr>
                          <a:r>
                            <a:rPr lang="en-US" sz="2200" kern="1200" dirty="0">
                              <a:solidFill>
                                <a:srgbClr val="000000"/>
                              </a:solidFill>
                              <a:effectLst/>
                              <a:latin typeface="Calibri" panose="020F0502020204030204" pitchFamily="34" charset="0"/>
                              <a:ea typeface="Calibri" panose="020F0502020204030204" pitchFamily="34" charset="0"/>
                            </a:rPr>
                            <a:t>  -2.73  </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b="1" kern="1200" dirty="0">
                              <a:solidFill>
                                <a:srgbClr val="000000"/>
                              </a:solidFill>
                              <a:effectLst/>
                              <a:latin typeface="Calibri" panose="020F0502020204030204" pitchFamily="34" charset="0"/>
                              <a:ea typeface="Calibri" panose="020F0502020204030204" pitchFamily="34" charset="0"/>
                            </a:rPr>
                            <a:t>  -2.33</a:t>
                          </a:r>
                          <a:endParaRPr lang="en-US" sz="2200" b="1"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b="1" kern="1200" dirty="0">
                              <a:solidFill>
                                <a:srgbClr val="000000"/>
                              </a:solidFill>
                              <a:effectLst/>
                              <a:latin typeface="Calibri" panose="020F0502020204030204" pitchFamily="34" charset="0"/>
                              <a:ea typeface="Calibri" panose="020F0502020204030204" pitchFamily="34" charset="0"/>
                            </a:rPr>
                            <a:t>   -1.20</a:t>
                          </a:r>
                          <a:endParaRPr lang="en-US" sz="2200" b="1"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b="1" kern="1200" dirty="0" smtClean="0">
                              <a:solidFill>
                                <a:srgbClr val="000000"/>
                              </a:solidFill>
                              <a:effectLst/>
                              <a:latin typeface="Calibri" panose="020F0502020204030204" pitchFamily="34" charset="0"/>
                              <a:ea typeface="Calibri" panose="020F0502020204030204" pitchFamily="34" charset="0"/>
                            </a:rPr>
                            <a:t>-3.48</a:t>
                          </a:r>
                          <a:endParaRPr lang="en-US" sz="2200" b="1"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19263000"/>
                  </p:ext>
                </p:extLst>
              </p:nvPr>
            </p:nvGraphicFramePr>
            <p:xfrm>
              <a:off x="1" y="1775634"/>
              <a:ext cx="9229060" cy="4964871"/>
            </p:xfrm>
            <a:graphic>
              <a:graphicData uri="http://schemas.openxmlformats.org/drawingml/2006/table">
                <a:tbl>
                  <a:tblPr firstRow="1" bandRow="1"/>
                  <a:tblGrid>
                    <a:gridCol w="1431257">
                      <a:extLst>
                        <a:ext uri="{9D8B030D-6E8A-4147-A177-3AD203B41FA5}">
                          <a16:colId xmlns:a16="http://schemas.microsoft.com/office/drawing/2014/main" val="20000"/>
                        </a:ext>
                      </a:extLst>
                    </a:gridCol>
                    <a:gridCol w="1142701">
                      <a:extLst>
                        <a:ext uri="{9D8B030D-6E8A-4147-A177-3AD203B41FA5}">
                          <a16:colId xmlns:a16="http://schemas.microsoft.com/office/drawing/2014/main" val="20001"/>
                        </a:ext>
                      </a:extLst>
                    </a:gridCol>
                    <a:gridCol w="1389742">
                      <a:extLst>
                        <a:ext uri="{9D8B030D-6E8A-4147-A177-3AD203B41FA5}">
                          <a16:colId xmlns:a16="http://schemas.microsoft.com/office/drawing/2014/main" val="20002"/>
                        </a:ext>
                      </a:extLst>
                    </a:gridCol>
                    <a:gridCol w="1350594">
                      <a:extLst>
                        <a:ext uri="{9D8B030D-6E8A-4147-A177-3AD203B41FA5}">
                          <a16:colId xmlns:a16="http://schemas.microsoft.com/office/drawing/2014/main" val="20003"/>
                        </a:ext>
                      </a:extLst>
                    </a:gridCol>
                    <a:gridCol w="1575603">
                      <a:extLst>
                        <a:ext uri="{9D8B030D-6E8A-4147-A177-3AD203B41FA5}">
                          <a16:colId xmlns:a16="http://schemas.microsoft.com/office/drawing/2014/main" val="20004"/>
                        </a:ext>
                      </a:extLst>
                    </a:gridCol>
                    <a:gridCol w="2339163">
                      <a:extLst>
                        <a:ext uri="{9D8B030D-6E8A-4147-A177-3AD203B41FA5}">
                          <a16:colId xmlns:a16="http://schemas.microsoft.com/office/drawing/2014/main" val="20005"/>
                        </a:ext>
                      </a:extLst>
                    </a:gridCol>
                  </a:tblGrid>
                  <a:tr h="867275">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Parameter</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1</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(Null)</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2</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a:t>
                          </a:r>
                          <a:r>
                            <a:rPr lang="en-US" sz="2200" b="1" kern="1200" dirty="0" smtClean="0">
                              <a:solidFill>
                                <a:srgbClr val="FFCC00"/>
                              </a:solidFill>
                              <a:effectLst/>
                              <a:latin typeface="Calibri" panose="020F0502020204030204" pitchFamily="34" charset="0"/>
                              <a:ea typeface="Calibri" panose="020F0502020204030204" pitchFamily="34" charset="0"/>
                            </a:rPr>
                            <a:t>Full)</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3</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(Beg)</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4</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(Mid)</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tc>
                      <a:txBody>
                        <a:bodyPr/>
                        <a:lstStyle/>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Model 5</a:t>
                          </a:r>
                          <a:endParaRPr lang="en-US" sz="2200" dirty="0">
                            <a:solidFill>
                              <a:srgbClr val="FFCC00"/>
                            </a:solidFill>
                            <a:effectLst/>
                            <a:latin typeface="Calibri" panose="020F0502020204030204" pitchFamily="34" charset="0"/>
                            <a:ea typeface="Times New Roman" panose="02020603050405020304" pitchFamily="18" charset="0"/>
                          </a:endParaRPr>
                        </a:p>
                        <a:p>
                          <a:pPr marL="0" marR="0" algn="ctr">
                            <a:lnSpc>
                              <a:spcPct val="115000"/>
                            </a:lnSpc>
                            <a:spcBef>
                              <a:spcPts val="0"/>
                            </a:spcBef>
                            <a:spcAft>
                              <a:spcPts val="0"/>
                            </a:spcAft>
                          </a:pPr>
                          <a:r>
                            <a:rPr lang="en-US" sz="2200" b="1" kern="1200" dirty="0">
                              <a:solidFill>
                                <a:srgbClr val="FFCC00"/>
                              </a:solidFill>
                              <a:effectLst/>
                              <a:latin typeface="Calibri" panose="020F0502020204030204" pitchFamily="34" charset="0"/>
                              <a:ea typeface="Calibri" panose="020F0502020204030204" pitchFamily="34" charset="0"/>
                            </a:rPr>
                            <a:t>(End)</a:t>
                          </a:r>
                          <a:endParaRPr lang="en-US" sz="2200" dirty="0">
                            <a:solidFill>
                              <a:srgbClr val="FFCC00"/>
                            </a:solidFill>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9900"/>
                        </a:solidFill>
                      </a:tcPr>
                    </a:tc>
                    <a:extLst>
                      <a:ext uri="{0D108BD9-81ED-4DB2-BD59-A6C34878D82A}">
                        <a16:rowId xmlns:a16="http://schemas.microsoft.com/office/drawing/2014/main" val="10000"/>
                      </a:ext>
                    </a:extLst>
                  </a:tr>
                  <a:tr h="898717">
                    <a:tc>
                      <a:txBody>
                        <a:bodyPr/>
                        <a:lstStyle/>
                        <a:p>
                          <a:endParaRPr lang="en-US"/>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2"/>
                          <a:stretch>
                            <a:fillRect l="-851" t="-101351" r="-546383" b="-358784"/>
                          </a:stretch>
                        </a:blipFill>
                      </a:tcPr>
                    </a:tc>
                    <a:tc>
                      <a:txBody>
                        <a:bodyPr/>
                        <a:lstStyle/>
                        <a:p>
                          <a:pPr marL="0" marR="0" algn="ctr">
                            <a:lnSpc>
                              <a:spcPct val="115000"/>
                            </a:lnSpc>
                            <a:spcBef>
                              <a:spcPts val="0"/>
                            </a:spcBef>
                            <a:spcAft>
                              <a:spcPts val="0"/>
                            </a:spcAft>
                          </a:pPr>
                          <a:r>
                            <a:rPr lang="en-US" sz="2400" kern="12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15000"/>
                            </a:lnSpc>
                            <a:spcBef>
                              <a:spcPts val="0"/>
                            </a:spcBef>
                            <a:spcAft>
                              <a:spcPts val="0"/>
                            </a:spcAft>
                          </a:pPr>
                          <a:r>
                            <a:rPr lang="en-US" sz="2400" kern="1200">
                              <a:solidFill>
                                <a:srgbClr val="000000"/>
                              </a:solidFill>
                              <a:effectLst/>
                              <a:latin typeface="Calibri" panose="020F0502020204030204" pitchFamily="34" charset="0"/>
                              <a:ea typeface="Calibri" panose="020F0502020204030204" pitchFamily="34" charset="0"/>
                            </a:rPr>
                            <a:t> </a:t>
                          </a:r>
                          <a:endParaRPr lang="en-US" sz="20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extLst>
                      <a:ext uri="{0D108BD9-81ED-4DB2-BD59-A6C34878D82A}">
                        <a16:rowId xmlns:a16="http://schemas.microsoft.com/office/drawing/2014/main" val="10001"/>
                      </a:ext>
                    </a:extLst>
                  </a:tr>
                  <a:tr h="624880">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       Level 2</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0.3004</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0.1988</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522605" algn="dec"/>
                            </a:tabLst>
                          </a:pPr>
                          <a:r>
                            <a:rPr lang="en-US" sz="2200" kern="1200" dirty="0">
                              <a:solidFill>
                                <a:srgbClr val="000000"/>
                              </a:solidFill>
                              <a:effectLst/>
                              <a:latin typeface="Calibri" panose="020F0502020204030204" pitchFamily="34" charset="0"/>
                              <a:ea typeface="Calibri" panose="020F0502020204030204" pitchFamily="34" charset="0"/>
                            </a:rPr>
                            <a:t>   -0.0542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smtClean="0">
                              <a:solidFill>
                                <a:srgbClr val="000000"/>
                              </a:solidFill>
                              <a:effectLst/>
                              <a:latin typeface="Calibri" panose="020F0502020204030204" pitchFamily="34" charset="0"/>
                              <a:ea typeface="Calibri" panose="020F0502020204030204" pitchFamily="34" charset="0"/>
                            </a:rPr>
                            <a:t>0.4534</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extLst>
                      <a:ext uri="{0D108BD9-81ED-4DB2-BD59-A6C34878D82A}">
                        <a16:rowId xmlns:a16="http://schemas.microsoft.com/office/drawing/2014/main" val="10002"/>
                      </a:ext>
                    </a:extLst>
                  </a:tr>
                  <a:tr h="624880">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       Level 1</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 </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-0.0135</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-0.0092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-0.0050</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smtClean="0">
                              <a:solidFill>
                                <a:srgbClr val="000000"/>
                              </a:solidFill>
                              <a:effectLst/>
                              <a:latin typeface="Calibri" panose="020F0502020204030204" pitchFamily="34" charset="0"/>
                              <a:ea typeface="Calibri" panose="020F0502020204030204" pitchFamily="34" charset="0"/>
                            </a:rPr>
                            <a:t>-</a:t>
                          </a:r>
                          <a:r>
                            <a:rPr lang="en-US" sz="2200" kern="1200" dirty="0">
                              <a:solidFill>
                                <a:srgbClr val="000000"/>
                              </a:solidFill>
                              <a:effectLst/>
                              <a:latin typeface="Calibri" panose="020F0502020204030204" pitchFamily="34" charset="0"/>
                              <a:ea typeface="Calibri" panose="020F0502020204030204" pitchFamily="34" charset="0"/>
                            </a:rPr>
                            <a:t>0.0152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extLst>
                      <a:ext uri="{0D108BD9-81ED-4DB2-BD59-A6C34878D82A}">
                        <a16:rowId xmlns:a16="http://schemas.microsoft.com/office/drawing/2014/main" val="10003"/>
                      </a:ext>
                    </a:extLst>
                  </a:tr>
                  <a:tr h="472741">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    Deviance</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203.23</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200.50</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 200.90</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 202.03</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smtClean="0">
                              <a:solidFill>
                                <a:srgbClr val="000000"/>
                              </a:solidFill>
                              <a:effectLst/>
                              <a:latin typeface="Calibri" panose="020F0502020204030204" pitchFamily="34" charset="0"/>
                              <a:ea typeface="Calibri" panose="020F0502020204030204" pitchFamily="34" charset="0"/>
                            </a:rPr>
                            <a:t>199.75</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extLst>
                      <a:ext uri="{0D108BD9-81ED-4DB2-BD59-A6C34878D82A}">
                        <a16:rowId xmlns:a16="http://schemas.microsoft.com/office/drawing/2014/main" val="10004"/>
                      </a:ext>
                    </a:extLst>
                  </a:tr>
                  <a:tr h="584656">
                    <a:tc>
                      <a:txBody>
                        <a:bodyPr/>
                        <a:lstStyle/>
                        <a:p>
                          <a:pPr marL="0" marR="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Parameters</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a:solidFill>
                                <a:srgbClr val="000000"/>
                              </a:solidFill>
                              <a:effectLst/>
                              <a:latin typeface="Calibri" panose="020F0502020204030204" pitchFamily="34" charset="0"/>
                              <a:ea typeface="Calibri" panose="020F0502020204030204" pitchFamily="34" charset="0"/>
                            </a:rPr>
                            <a:t>2</a:t>
                          </a:r>
                          <a:endParaRPr lang="en-US" sz="220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522605" algn="dec"/>
                            </a:tabLst>
                          </a:pPr>
                          <a:r>
                            <a:rPr lang="en-US" sz="2200" kern="1200" dirty="0">
                              <a:solidFill>
                                <a:srgbClr val="000000"/>
                              </a:solidFill>
                              <a:effectLst/>
                              <a:latin typeface="Calibri" panose="020F0502020204030204" pitchFamily="34" charset="0"/>
                              <a:ea typeface="Calibri" panose="020F0502020204030204" pitchFamily="34" charset="0"/>
                            </a:rPr>
                            <a:t>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2</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5E7"/>
                        </a:solidFill>
                      </a:tcPr>
                    </a:tc>
                    <a:extLst>
                      <a:ext uri="{0D108BD9-81ED-4DB2-BD59-A6C34878D82A}">
                        <a16:rowId xmlns:a16="http://schemas.microsoft.com/office/drawing/2014/main" val="10005"/>
                      </a:ext>
                    </a:extLst>
                  </a:tr>
                  <a:tr h="891722">
                    <a:tc>
                      <a:txBody>
                        <a:bodyPr/>
                        <a:lstStyle/>
                        <a:p>
                          <a:pPr marL="102870" marR="0" indent="-102870">
                            <a:lnSpc>
                              <a:spcPct val="115000"/>
                            </a:lnSpc>
                            <a:spcBef>
                              <a:spcPts val="0"/>
                            </a:spcBef>
                            <a:spcAft>
                              <a:spcPts val="0"/>
                            </a:spcAft>
                          </a:pPr>
                          <a:r>
                            <a:rPr lang="en-US" sz="2200" b="0" kern="1200" dirty="0">
                              <a:solidFill>
                                <a:srgbClr val="000000"/>
                              </a:solidFill>
                              <a:effectLst/>
                              <a:latin typeface="Calibri" panose="020F0502020204030204" pitchFamily="34" charset="0"/>
                              <a:ea typeface="Calibri" panose="020F0502020204030204" pitchFamily="34" charset="0"/>
                            </a:rPr>
                            <a:t>Deviance           Change</a:t>
                          </a:r>
                          <a:endParaRPr lang="en-US" sz="2200" b="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kern="1200" dirty="0">
                              <a:solidFill>
                                <a:srgbClr val="000000"/>
                              </a:solidFill>
                              <a:effectLst/>
                              <a:latin typeface="Calibri" panose="020F0502020204030204" pitchFamily="34" charset="0"/>
                              <a:ea typeface="Calibri" panose="020F0502020204030204" pitchFamily="34" charset="0"/>
                            </a:rPr>
                            <a:t>--</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08305" algn="dec"/>
                            </a:tabLst>
                          </a:pPr>
                          <a:r>
                            <a:rPr lang="en-US" sz="2200" kern="1200" dirty="0">
                              <a:solidFill>
                                <a:srgbClr val="000000"/>
                              </a:solidFill>
                              <a:effectLst/>
                              <a:latin typeface="Calibri" panose="020F0502020204030204" pitchFamily="34" charset="0"/>
                              <a:ea typeface="Calibri" panose="020F0502020204030204" pitchFamily="34" charset="0"/>
                            </a:rPr>
                            <a:t>  -2.73  </a:t>
                          </a:r>
                          <a:endParaRPr lang="en-US" sz="2200"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b="1" kern="1200" dirty="0">
                              <a:solidFill>
                                <a:srgbClr val="000000"/>
                              </a:solidFill>
                              <a:effectLst/>
                              <a:latin typeface="Calibri" panose="020F0502020204030204" pitchFamily="34" charset="0"/>
                              <a:ea typeface="Calibri" panose="020F0502020204030204" pitchFamily="34" charset="0"/>
                            </a:rPr>
                            <a:t>  -2.33</a:t>
                          </a:r>
                          <a:endParaRPr lang="en-US" sz="2200" b="1"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b="1" kern="1200" dirty="0">
                              <a:solidFill>
                                <a:srgbClr val="000000"/>
                              </a:solidFill>
                              <a:effectLst/>
                              <a:latin typeface="Calibri" panose="020F0502020204030204" pitchFamily="34" charset="0"/>
                              <a:ea typeface="Calibri" panose="020F0502020204030204" pitchFamily="34" charset="0"/>
                            </a:rPr>
                            <a:t>   -1.20</a:t>
                          </a:r>
                          <a:endParaRPr lang="en-US" sz="2200" b="1"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tc>
                      <a:txBody>
                        <a:bodyPr/>
                        <a:lstStyle/>
                        <a:p>
                          <a:pPr marL="0" marR="0" algn="ctr">
                            <a:lnSpc>
                              <a:spcPct val="107000"/>
                            </a:lnSpc>
                            <a:spcBef>
                              <a:spcPts val="0"/>
                            </a:spcBef>
                            <a:spcAft>
                              <a:spcPts val="0"/>
                            </a:spcAft>
                            <a:tabLst>
                              <a:tab pos="457200" algn="dec"/>
                            </a:tabLst>
                          </a:pPr>
                          <a:r>
                            <a:rPr lang="en-US" sz="2200" b="1" kern="1200" dirty="0" smtClean="0">
                              <a:solidFill>
                                <a:srgbClr val="000000"/>
                              </a:solidFill>
                              <a:effectLst/>
                              <a:latin typeface="Calibri" panose="020F0502020204030204" pitchFamily="34" charset="0"/>
                              <a:ea typeface="Calibri" panose="020F0502020204030204" pitchFamily="34" charset="0"/>
                            </a:rPr>
                            <a:t>-3.48</a:t>
                          </a:r>
                          <a:endParaRPr lang="en-US" sz="2200" b="1" dirty="0">
                            <a:effectLst/>
                            <a:latin typeface="Calibri" panose="020F0502020204030204" pitchFamily="34" charset="0"/>
                            <a:ea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ACB"/>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9086618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75907" y="723015"/>
            <a:ext cx="7006856" cy="6134986"/>
          </a:xfrm>
          <a:prstGeom prst="rect">
            <a:avLst/>
          </a:prstGeom>
          <a:noFill/>
          <a:ln>
            <a:noFill/>
          </a:ln>
        </p:spPr>
      </p:pic>
      <p:sp>
        <p:nvSpPr>
          <p:cNvPr id="2" name="Title 1"/>
          <p:cNvSpPr>
            <a:spLocks noGrp="1"/>
          </p:cNvSpPr>
          <p:nvPr>
            <p:ph type="title"/>
          </p:nvPr>
        </p:nvSpPr>
        <p:spPr>
          <a:xfrm>
            <a:off x="1" y="106315"/>
            <a:ext cx="9058940" cy="886756"/>
          </a:xfrm>
        </p:spPr>
        <p:txBody>
          <a:bodyPr>
            <a:normAutofit/>
          </a:bodyPr>
          <a:lstStyle/>
          <a:p>
            <a:pPr algn="ctr"/>
            <a:r>
              <a:rPr lang="en-US" sz="3600" dirty="0" smtClean="0"/>
              <a:t>How is Consistent is Implementation over Time?</a:t>
            </a:r>
            <a:endParaRPr lang="en-US" sz="3600" dirty="0"/>
          </a:p>
        </p:txBody>
      </p:sp>
      <p:cxnSp>
        <p:nvCxnSpPr>
          <p:cNvPr id="4" name="Straight Connector 3"/>
          <p:cNvCxnSpPr/>
          <p:nvPr/>
        </p:nvCxnSpPr>
        <p:spPr>
          <a:xfrm>
            <a:off x="457200" y="3455581"/>
            <a:ext cx="6709144" cy="0"/>
          </a:xfrm>
          <a:prstGeom prst="line">
            <a:avLst/>
          </a:prstGeom>
          <a:ln>
            <a:solidFill>
              <a:srgbClr val="C00000"/>
            </a:solidFill>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42912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a:xfrm>
            <a:off x="684731" y="1737361"/>
            <a:ext cx="8140288" cy="5328457"/>
          </a:xfrm>
        </p:spPr>
        <p:txBody>
          <a:bodyPr>
            <a:noAutofit/>
          </a:bodyPr>
          <a:lstStyle/>
          <a:p>
            <a:r>
              <a:rPr lang="en-US" sz="2400" dirty="0" smtClean="0"/>
              <a:t>Measuring Implementation is Important</a:t>
            </a:r>
          </a:p>
          <a:p>
            <a:pPr lvl="1"/>
            <a:r>
              <a:rPr lang="en-US" sz="2000" dirty="0" smtClean="0"/>
              <a:t>Related to student outcomes</a:t>
            </a:r>
          </a:p>
          <a:p>
            <a:pPr lvl="1"/>
            <a:r>
              <a:rPr lang="en-US" sz="2000" dirty="0" smtClean="0"/>
              <a:t>Variation across schools and groups over time</a:t>
            </a:r>
          </a:p>
          <a:p>
            <a:pPr lvl="2"/>
            <a:r>
              <a:rPr lang="en-US" sz="1800" dirty="0" smtClean="0"/>
              <a:t>Implementation that is “low” remains low over time without feedback</a:t>
            </a:r>
          </a:p>
          <a:p>
            <a:r>
              <a:rPr lang="en-US" sz="2400" dirty="0" smtClean="0"/>
              <a:t>Some implementation measures are more related to outcomes then others</a:t>
            </a:r>
          </a:p>
          <a:p>
            <a:pPr lvl="1"/>
            <a:r>
              <a:rPr lang="en-US" sz="2000" dirty="0" smtClean="0"/>
              <a:t>QIDR is more related to outcomes then other established measures (CLASS, OTR)</a:t>
            </a:r>
          </a:p>
          <a:p>
            <a:r>
              <a:rPr lang="en-US" sz="2400" dirty="0" smtClean="0"/>
              <a:t>Can measure implementation more efficiently</a:t>
            </a:r>
          </a:p>
          <a:p>
            <a:pPr lvl="1"/>
            <a:r>
              <a:rPr lang="en-US" sz="2000" dirty="0" smtClean="0"/>
              <a:t>Can reliably and validly measure outcomes with a “snippet” of a lesson (10 minutes)</a:t>
            </a:r>
          </a:p>
          <a:p>
            <a:r>
              <a:rPr lang="en-US" sz="2400" dirty="0" smtClean="0"/>
              <a:t>Challenges in obtaining reliability</a:t>
            </a:r>
            <a:endParaRPr lang="en-US" sz="2400" dirty="0"/>
          </a:p>
        </p:txBody>
      </p:sp>
    </p:spTree>
    <p:extLst>
      <p:ext uri="{BB962C8B-B14F-4D97-AF65-F5344CB8AC3E}">
        <p14:creationId xmlns:p14="http://schemas.microsoft.com/office/powerpoint/2010/main" val="12568668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94774579"/>
              </p:ext>
            </p:extLst>
          </p:nvPr>
        </p:nvGraphicFramePr>
        <p:xfrm>
          <a:off x="3630529" y="2234585"/>
          <a:ext cx="5513471" cy="4042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300" dirty="0" smtClean="0"/>
              <a:t>Implications: We need to monitor the quality of our investments</a:t>
            </a:r>
            <a:endParaRPr lang="en-US" sz="3300" dirty="0"/>
          </a:p>
        </p:txBody>
      </p:sp>
      <p:sp>
        <p:nvSpPr>
          <p:cNvPr id="3" name="Content Placeholder 2"/>
          <p:cNvSpPr>
            <a:spLocks noGrp="1"/>
          </p:cNvSpPr>
          <p:nvPr>
            <p:ph idx="1"/>
          </p:nvPr>
        </p:nvSpPr>
        <p:spPr>
          <a:xfrm>
            <a:off x="108285" y="2057400"/>
            <a:ext cx="4612571" cy="3657600"/>
          </a:xfrm>
        </p:spPr>
        <p:txBody>
          <a:bodyPr>
            <a:normAutofit fontScale="85000" lnSpcReduction="20000"/>
          </a:bodyPr>
          <a:lstStyle/>
          <a:p>
            <a:pPr>
              <a:spcAft>
                <a:spcPts val="900"/>
              </a:spcAft>
            </a:pPr>
            <a:r>
              <a:rPr lang="en-US" sz="3000" dirty="0" smtClean="0"/>
              <a:t>Valid &amp; efficient </a:t>
            </a:r>
            <a:r>
              <a:rPr lang="en-US" sz="3000" dirty="0"/>
              <a:t>tools could encourage an </a:t>
            </a:r>
            <a:r>
              <a:rPr lang="en-US" sz="3000" dirty="0" err="1"/>
              <a:t>RtI</a:t>
            </a:r>
            <a:r>
              <a:rPr lang="en-US" sz="3000" dirty="0"/>
              <a:t>-like model for supporting teachers </a:t>
            </a:r>
          </a:p>
          <a:p>
            <a:pPr lvl="1">
              <a:spcAft>
                <a:spcPts val="900"/>
              </a:spcAft>
            </a:pPr>
            <a:r>
              <a:rPr lang="en-US" sz="2700" dirty="0"/>
              <a:t>Allow for more frequent observations</a:t>
            </a:r>
          </a:p>
          <a:p>
            <a:pPr lvl="1">
              <a:spcAft>
                <a:spcPts val="900"/>
              </a:spcAft>
            </a:pPr>
            <a:r>
              <a:rPr lang="en-US" sz="2700" dirty="0"/>
              <a:t>Be more responsive to providing instructional support to target those interventionists most in need </a:t>
            </a:r>
            <a:r>
              <a:rPr lang="en-US" dirty="0"/>
              <a:t>(Myers, </a:t>
            </a:r>
            <a:r>
              <a:rPr lang="en-US" dirty="0" err="1"/>
              <a:t>Simonsen</a:t>
            </a:r>
            <a:r>
              <a:rPr lang="en-US" dirty="0"/>
              <a:t>, &amp; </a:t>
            </a:r>
            <a:r>
              <a:rPr lang="en-US" dirty="0" err="1"/>
              <a:t>Sugai</a:t>
            </a:r>
            <a:r>
              <a:rPr lang="en-US" dirty="0"/>
              <a:t>, 2011</a:t>
            </a:r>
            <a:r>
              <a:rPr lang="en-US" dirty="0" smtClean="0"/>
              <a:t>)</a:t>
            </a:r>
          </a:p>
          <a:p>
            <a:pPr lvl="1">
              <a:spcAft>
                <a:spcPts val="900"/>
              </a:spcAft>
            </a:pPr>
            <a:endParaRPr lang="en-US" sz="2700" dirty="0" smtClean="0"/>
          </a:p>
          <a:p>
            <a:pPr lvl="1">
              <a:spcAft>
                <a:spcPts val="900"/>
              </a:spcAft>
            </a:pPr>
            <a:r>
              <a:rPr lang="en-US" sz="2700" b="1" i="1" dirty="0" smtClean="0"/>
              <a:t>Improve student outcomes</a:t>
            </a:r>
            <a:endParaRPr lang="en-US" sz="2700" b="1" i="1" dirty="0"/>
          </a:p>
          <a:p>
            <a:pPr lvl="1"/>
            <a:endParaRPr lang="en-US" sz="2100" dirty="0"/>
          </a:p>
        </p:txBody>
      </p:sp>
      <p:sp>
        <p:nvSpPr>
          <p:cNvPr id="4" name="Slide Number Placeholder 3"/>
          <p:cNvSpPr>
            <a:spLocks noGrp="1"/>
          </p:cNvSpPr>
          <p:nvPr>
            <p:ph type="sldNum" sz="quarter" idx="12"/>
          </p:nvPr>
        </p:nvSpPr>
        <p:spPr/>
        <p:txBody>
          <a:bodyPr/>
          <a:lstStyle/>
          <a:p>
            <a:fld id="{A2047294-C039-4EC3-9BB0-97AA54C2F60F}" type="slidenum">
              <a:rPr lang="en-US" smtClean="0"/>
              <a:t>107</a:t>
            </a:fld>
            <a:endParaRPr lang="en-US"/>
          </a:p>
        </p:txBody>
      </p:sp>
    </p:spTree>
    <p:extLst>
      <p:ext uri="{BB962C8B-B14F-4D97-AF65-F5344CB8AC3E}">
        <p14:creationId xmlns:p14="http://schemas.microsoft.com/office/powerpoint/2010/main" val="2141632885"/>
      </p:ext>
    </p:extLst>
  </p:cSld>
  <p:clrMapOvr>
    <a:masterClrMapping/>
  </p:clrMapOvr>
  <mc:AlternateContent xmlns:mc="http://schemas.openxmlformats.org/markup-compatibility/2006" xmlns:p14="http://schemas.microsoft.com/office/powerpoint/2010/main">
    <mc:Choice Requires="p14">
      <p:transition spd="slow" p14:dur="2000" advTm="98263"/>
    </mc:Choice>
    <mc:Fallback xmlns="">
      <p:transition spd="slow" advTm="98263"/>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Future Research</a:t>
            </a:r>
          </a:p>
        </p:txBody>
      </p:sp>
      <p:sp>
        <p:nvSpPr>
          <p:cNvPr id="3" name="Content Placeholder 2"/>
          <p:cNvSpPr>
            <a:spLocks noGrp="1"/>
          </p:cNvSpPr>
          <p:nvPr>
            <p:ph idx="1"/>
          </p:nvPr>
        </p:nvSpPr>
        <p:spPr/>
        <p:txBody>
          <a:bodyPr>
            <a:normAutofit/>
          </a:bodyPr>
          <a:lstStyle/>
          <a:p>
            <a:pPr>
              <a:spcAft>
                <a:spcPts val="900"/>
              </a:spcAft>
              <a:buFont typeface="Wingdings" panose="05000000000000000000" pitchFamily="2" charset="2"/>
              <a:buChar char="§"/>
            </a:pPr>
            <a:r>
              <a:rPr lang="en-US" sz="3000" dirty="0" smtClean="0"/>
              <a:t>Need to streamline the QIDR tool</a:t>
            </a:r>
          </a:p>
          <a:p>
            <a:pPr lvl="1">
              <a:spcAft>
                <a:spcPts val="900"/>
              </a:spcAft>
              <a:buFont typeface="Wingdings" panose="05000000000000000000" pitchFamily="2" charset="2"/>
              <a:buChar char="§"/>
            </a:pPr>
            <a:r>
              <a:rPr lang="en-US" sz="2800" dirty="0" smtClean="0"/>
              <a:t>Redundant items, too many</a:t>
            </a:r>
          </a:p>
          <a:p>
            <a:pPr>
              <a:spcAft>
                <a:spcPts val="900"/>
              </a:spcAft>
              <a:buFont typeface="Wingdings" panose="05000000000000000000" pitchFamily="2" charset="2"/>
              <a:buChar char="§"/>
            </a:pPr>
            <a:r>
              <a:rPr lang="en-US" sz="3000" dirty="0" smtClean="0"/>
              <a:t>Need to determine what a “good” score is</a:t>
            </a:r>
          </a:p>
          <a:p>
            <a:pPr>
              <a:spcAft>
                <a:spcPts val="900"/>
              </a:spcAft>
              <a:buFont typeface="Wingdings" panose="05000000000000000000" pitchFamily="2" charset="2"/>
              <a:buChar char="§"/>
            </a:pPr>
            <a:r>
              <a:rPr lang="en-US" sz="3000" dirty="0" smtClean="0"/>
              <a:t>Examine utility in other grade-levels and content areas</a:t>
            </a:r>
            <a:endParaRPr lang="en-US" sz="3000" dirty="0"/>
          </a:p>
          <a:p>
            <a:pPr>
              <a:spcAft>
                <a:spcPts val="900"/>
              </a:spcAft>
              <a:buFont typeface="Wingdings" panose="05000000000000000000" pitchFamily="2" charset="2"/>
              <a:buChar char="§"/>
            </a:pPr>
            <a:r>
              <a:rPr lang="en-US" sz="3000" dirty="0"/>
              <a:t>Utility of the QIDR for improving instruction (e.g., as a coaching/feedback tool)</a:t>
            </a:r>
            <a:endParaRPr lang="en-US" sz="2400" dirty="0"/>
          </a:p>
        </p:txBody>
      </p:sp>
      <p:sp>
        <p:nvSpPr>
          <p:cNvPr id="4" name="Slide Number Placeholder 3"/>
          <p:cNvSpPr>
            <a:spLocks noGrp="1"/>
          </p:cNvSpPr>
          <p:nvPr>
            <p:ph type="sldNum" sz="quarter" idx="12"/>
          </p:nvPr>
        </p:nvSpPr>
        <p:spPr/>
        <p:txBody>
          <a:bodyPr/>
          <a:lstStyle/>
          <a:p>
            <a:fld id="{A2047294-C039-4EC3-9BB0-97AA54C2F60F}" type="slidenum">
              <a:rPr lang="en-US" smtClean="0"/>
              <a:t>108</a:t>
            </a:fld>
            <a:endParaRPr lang="en-US"/>
          </a:p>
        </p:txBody>
      </p:sp>
    </p:spTree>
    <p:extLst>
      <p:ext uri="{BB962C8B-B14F-4D97-AF65-F5344CB8AC3E}">
        <p14:creationId xmlns:p14="http://schemas.microsoft.com/office/powerpoint/2010/main" val="1465480762"/>
      </p:ext>
    </p:extLst>
  </p:cSld>
  <p:clrMapOvr>
    <a:masterClrMapping/>
  </p:clrMapOvr>
  <mc:AlternateContent xmlns:mc="http://schemas.openxmlformats.org/markup-compatibility/2006" xmlns:p14="http://schemas.microsoft.com/office/powerpoint/2010/main">
    <mc:Choice Requires="p14">
      <p:transition spd="slow" p14:dur="2000" advTm="77784"/>
    </mc:Choice>
    <mc:Fallback xmlns="">
      <p:transition spd="slow" advTm="77784"/>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Questions</a:t>
            </a:r>
            <a:endParaRPr lang="en-US" dirty="0"/>
          </a:p>
        </p:txBody>
      </p:sp>
      <p:sp>
        <p:nvSpPr>
          <p:cNvPr id="3" name="Content Placeholder 2"/>
          <p:cNvSpPr>
            <a:spLocks noGrp="1"/>
          </p:cNvSpPr>
          <p:nvPr>
            <p:ph idx="1"/>
          </p:nvPr>
        </p:nvSpPr>
        <p:spPr/>
        <p:txBody>
          <a:bodyPr/>
          <a:lstStyle/>
          <a:p>
            <a:pPr marL="457200" indent="-457200">
              <a:buFont typeface="+mj-lt"/>
              <a:buAutoNum type="alphaLcParenR"/>
            </a:pPr>
            <a:r>
              <a:rPr lang="en-US" dirty="0" smtClean="0"/>
              <a:t>What is the role of theory in developing assessments on complex constructs or less studied populations (e.g., ELLs, specific disabilities, etc.)?</a:t>
            </a:r>
            <a:br>
              <a:rPr lang="en-US" dirty="0" smtClean="0"/>
            </a:br>
            <a:endParaRPr lang="en-US" dirty="0" smtClean="0"/>
          </a:p>
          <a:p>
            <a:pPr marL="457200" indent="-457200">
              <a:buFont typeface="+mj-lt"/>
              <a:buAutoNum type="alphaLcParenR"/>
            </a:pPr>
            <a:r>
              <a:rPr lang="en-US" dirty="0" smtClean="0"/>
              <a:t>How </a:t>
            </a:r>
            <a:r>
              <a:rPr lang="en-US" dirty="0"/>
              <a:t>can we ensure a better balance between treatment integrity and technical adequacy in developing assessments?</a:t>
            </a:r>
            <a:br>
              <a:rPr lang="en-US" dirty="0"/>
            </a:br>
            <a:endParaRPr lang="en-US" dirty="0"/>
          </a:p>
          <a:p>
            <a:pPr marL="457200" indent="-457200">
              <a:buFont typeface="+mj-lt"/>
              <a:buAutoNum type="alphaLcParenR"/>
            </a:pPr>
            <a:r>
              <a:rPr lang="en-US" dirty="0"/>
              <a:t>How can we maximize opportunities to provide culturally relevant assessments while maintaining rigor in scoring and item design?</a:t>
            </a:r>
            <a:br>
              <a:rPr lang="en-US" dirty="0"/>
            </a:br>
            <a:endParaRPr lang="en-US" dirty="0"/>
          </a:p>
          <a:p>
            <a:pPr marL="457200" indent="-457200">
              <a:buFont typeface="+mj-lt"/>
              <a:buAutoNum type="alphaLcParenR"/>
            </a:pPr>
            <a:r>
              <a:rPr lang="en-US" dirty="0" smtClean="0"/>
              <a:t>How </a:t>
            </a:r>
            <a:r>
              <a:rPr lang="en-US" dirty="0"/>
              <a:t>can we harness the power of technology in developing assessments that inform and evaluate instructional meaningfully?</a:t>
            </a:r>
          </a:p>
          <a:p>
            <a:pPr marL="457200" indent="-457200">
              <a:buFont typeface="+mj-lt"/>
              <a:buAutoNum type="alphaLcParenR"/>
            </a:pPr>
            <a:endParaRPr lang="en-US" dirty="0"/>
          </a:p>
        </p:txBody>
      </p:sp>
    </p:spTree>
    <p:extLst>
      <p:ext uri="{BB962C8B-B14F-4D97-AF65-F5344CB8AC3E}">
        <p14:creationId xmlns:p14="http://schemas.microsoft.com/office/powerpoint/2010/main" val="583160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222"/>
            <a:ext cx="8315728" cy="994172"/>
          </a:xfrm>
        </p:spPr>
        <p:txBody>
          <a:bodyPr>
            <a:normAutofit/>
          </a:bodyPr>
          <a:lstStyle/>
          <a:p>
            <a:r>
              <a:rPr lang="en-US" sz="2400" dirty="0"/>
              <a:t>Receptive Vocabulary &amp; Expressive language examples</a:t>
            </a:r>
          </a:p>
        </p:txBody>
      </p:sp>
      <p:graphicFrame>
        <p:nvGraphicFramePr>
          <p:cNvPr id="4" name="Object 3"/>
          <p:cNvGraphicFramePr>
            <a:graphicFrameLocks noChangeAspect="1"/>
          </p:cNvGraphicFramePr>
          <p:nvPr>
            <p:extLst>
              <p:ext uri="{D42A27DB-BD31-4B8C-83A1-F6EECF244321}">
                <p14:modId xmlns:p14="http://schemas.microsoft.com/office/powerpoint/2010/main" val="4182346997"/>
              </p:ext>
            </p:extLst>
          </p:nvPr>
        </p:nvGraphicFramePr>
        <p:xfrm>
          <a:off x="266875" y="1885842"/>
          <a:ext cx="8424543" cy="4431830"/>
        </p:xfrm>
        <a:graphic>
          <a:graphicData uri="http://schemas.openxmlformats.org/presentationml/2006/ole">
            <mc:AlternateContent xmlns:mc="http://schemas.openxmlformats.org/markup-compatibility/2006">
              <mc:Choice xmlns:v="urn:schemas-microsoft-com:vml" Requires="v">
                <p:oleObj spid="_x0000_s9227" name="Document" r:id="rId3" imgW="8371180" imgH="3521677" progId="Word.Document.12">
                  <p:embed/>
                </p:oleObj>
              </mc:Choice>
              <mc:Fallback>
                <p:oleObj name="Document" r:id="rId3" imgW="8371180" imgH="3521677" progId="Word.Document.12">
                  <p:embed/>
                  <p:pic>
                    <p:nvPicPr>
                      <p:cNvPr id="4" name="Object 3"/>
                      <p:cNvPicPr/>
                      <p:nvPr/>
                    </p:nvPicPr>
                    <p:blipFill>
                      <a:blip r:embed="rId4"/>
                      <a:stretch>
                        <a:fillRect/>
                      </a:stretch>
                    </p:blipFill>
                    <p:spPr>
                      <a:xfrm>
                        <a:off x="266875" y="1885842"/>
                        <a:ext cx="8424543" cy="4431830"/>
                      </a:xfrm>
                      <a:prstGeom prst="rect">
                        <a:avLst/>
                      </a:prstGeom>
                    </p:spPr>
                  </p:pic>
                </p:oleObj>
              </mc:Fallback>
            </mc:AlternateContent>
          </a:graphicData>
        </a:graphic>
      </p:graphicFrame>
    </p:spTree>
    <p:extLst>
      <p:ext uri="{BB962C8B-B14F-4D97-AF65-F5344CB8AC3E}">
        <p14:creationId xmlns:p14="http://schemas.microsoft.com/office/powerpoint/2010/main" val="403966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Language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15019531"/>
              </p:ext>
            </p:extLst>
          </p:nvPr>
        </p:nvGraphicFramePr>
        <p:xfrm>
          <a:off x="574657" y="1943099"/>
          <a:ext cx="8435928" cy="4531591"/>
        </p:xfrm>
        <a:graphic>
          <a:graphicData uri="http://schemas.openxmlformats.org/presentationml/2006/ole">
            <mc:AlternateContent xmlns:mc="http://schemas.openxmlformats.org/markup-compatibility/2006">
              <mc:Choice xmlns:v="urn:schemas-microsoft-com:vml" Requires="v">
                <p:oleObj spid="_x0000_s10251" name="Document" r:id="rId3" imgW="8369300" imgH="3581400" progId="Word.Document.12">
                  <p:embed/>
                </p:oleObj>
              </mc:Choice>
              <mc:Fallback>
                <p:oleObj name="Document" r:id="rId3" imgW="8369300" imgH="3581400" progId="Word.Document.12">
                  <p:embed/>
                  <p:pic>
                    <p:nvPicPr>
                      <p:cNvPr id="4" name="Object 3"/>
                      <p:cNvPicPr/>
                      <p:nvPr/>
                    </p:nvPicPr>
                    <p:blipFill>
                      <a:blip r:embed="rId4"/>
                      <a:stretch>
                        <a:fillRect/>
                      </a:stretch>
                    </p:blipFill>
                    <p:spPr>
                      <a:xfrm>
                        <a:off x="574657" y="1943099"/>
                        <a:ext cx="8435928" cy="4531591"/>
                      </a:xfrm>
                      <a:prstGeom prst="rect">
                        <a:avLst/>
                      </a:prstGeom>
                    </p:spPr>
                  </p:pic>
                </p:oleObj>
              </mc:Fallback>
            </mc:AlternateContent>
          </a:graphicData>
        </a:graphic>
      </p:graphicFrame>
    </p:spTree>
    <p:extLst>
      <p:ext uri="{BB962C8B-B14F-4D97-AF65-F5344CB8AC3E}">
        <p14:creationId xmlns:p14="http://schemas.microsoft.com/office/powerpoint/2010/main" val="364105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Retell</a:t>
            </a:r>
            <a:endParaRPr lang="en-US" dirty="0"/>
          </a:p>
        </p:txBody>
      </p:sp>
      <p:graphicFrame>
        <p:nvGraphicFramePr>
          <p:cNvPr id="4" name="Object 3"/>
          <p:cNvGraphicFramePr>
            <a:graphicFrameLocks noChangeAspect="1"/>
          </p:cNvGraphicFramePr>
          <p:nvPr>
            <p:extLst/>
          </p:nvPr>
        </p:nvGraphicFramePr>
        <p:xfrm>
          <a:off x="1124316" y="1956289"/>
          <a:ext cx="6315075" cy="3314700"/>
        </p:xfrm>
        <a:graphic>
          <a:graphicData uri="http://schemas.openxmlformats.org/presentationml/2006/ole">
            <mc:AlternateContent xmlns:mc="http://schemas.openxmlformats.org/markup-compatibility/2006">
              <mc:Choice xmlns:v="urn:schemas-microsoft-com:vml" Requires="v">
                <p:oleObj spid="_x0000_s11275" name="Document" r:id="rId3" imgW="8420100" imgH="3314700" progId="Word.Document.12">
                  <p:embed/>
                </p:oleObj>
              </mc:Choice>
              <mc:Fallback>
                <p:oleObj name="Document" r:id="rId3" imgW="8420100" imgH="3314700" progId="Word.Document.12">
                  <p:embed/>
                  <p:pic>
                    <p:nvPicPr>
                      <p:cNvPr id="4" name="Object 3"/>
                      <p:cNvPicPr/>
                      <p:nvPr/>
                    </p:nvPicPr>
                    <p:blipFill>
                      <a:blip r:embed="rId4"/>
                      <a:stretch>
                        <a:fillRect/>
                      </a:stretch>
                    </p:blipFill>
                    <p:spPr>
                      <a:xfrm>
                        <a:off x="1124316" y="1956289"/>
                        <a:ext cx="6315075" cy="3314700"/>
                      </a:xfrm>
                      <a:prstGeom prst="rect">
                        <a:avLst/>
                      </a:prstGeom>
                    </p:spPr>
                  </p:pic>
                </p:oleObj>
              </mc:Fallback>
            </mc:AlternateContent>
          </a:graphicData>
        </a:graphic>
      </p:graphicFrame>
    </p:spTree>
    <p:extLst>
      <p:ext uri="{BB962C8B-B14F-4D97-AF65-F5344CB8AC3E}">
        <p14:creationId xmlns:p14="http://schemas.microsoft.com/office/powerpoint/2010/main" val="2199591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Model: Calibration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2179411"/>
              </p:ext>
            </p:extLst>
          </p:nvPr>
        </p:nvGraphicFramePr>
        <p:xfrm>
          <a:off x="941696" y="4469069"/>
          <a:ext cx="7687100" cy="979514"/>
        </p:xfrm>
        <a:graphic>
          <a:graphicData uri="http://schemas.openxmlformats.org/drawingml/2006/table">
            <a:tbl>
              <a:tblPr firstRow="1" bandRow="1">
                <a:tableStyleId>{5C22544A-7EE6-4342-B048-85BDC9FD1C3A}</a:tableStyleId>
              </a:tblPr>
              <a:tblGrid>
                <a:gridCol w="1281183">
                  <a:extLst>
                    <a:ext uri="{9D8B030D-6E8A-4147-A177-3AD203B41FA5}">
                      <a16:colId xmlns:a16="http://schemas.microsoft.com/office/drawing/2014/main" val="20000"/>
                    </a:ext>
                  </a:extLst>
                </a:gridCol>
                <a:gridCol w="581736">
                  <a:extLst>
                    <a:ext uri="{9D8B030D-6E8A-4147-A177-3AD203B41FA5}">
                      <a16:colId xmlns:a16="http://schemas.microsoft.com/office/drawing/2014/main" val="20001"/>
                    </a:ext>
                  </a:extLst>
                </a:gridCol>
                <a:gridCol w="1279478">
                  <a:extLst>
                    <a:ext uri="{9D8B030D-6E8A-4147-A177-3AD203B41FA5}">
                      <a16:colId xmlns:a16="http://schemas.microsoft.com/office/drawing/2014/main" val="20002"/>
                    </a:ext>
                  </a:extLst>
                </a:gridCol>
                <a:gridCol w="1887434">
                  <a:extLst>
                    <a:ext uri="{9D8B030D-6E8A-4147-A177-3AD203B41FA5}">
                      <a16:colId xmlns:a16="http://schemas.microsoft.com/office/drawing/2014/main" val="20003"/>
                    </a:ext>
                  </a:extLst>
                </a:gridCol>
                <a:gridCol w="1376086">
                  <a:extLst>
                    <a:ext uri="{9D8B030D-6E8A-4147-A177-3AD203B41FA5}">
                      <a16:colId xmlns:a16="http://schemas.microsoft.com/office/drawing/2014/main" val="20004"/>
                    </a:ext>
                  </a:extLst>
                </a:gridCol>
                <a:gridCol w="1281183">
                  <a:extLst>
                    <a:ext uri="{9D8B030D-6E8A-4147-A177-3AD203B41FA5}">
                      <a16:colId xmlns:a16="http://schemas.microsoft.com/office/drawing/2014/main" val="20005"/>
                    </a:ext>
                  </a:extLst>
                </a:gridCol>
              </a:tblGrid>
              <a:tr h="331417">
                <a:tc>
                  <a:txBody>
                    <a:bodyPr/>
                    <a:lstStyle/>
                    <a:p>
                      <a:pPr marL="0" marR="0">
                        <a:spcBef>
                          <a:spcPts val="0"/>
                        </a:spcBef>
                        <a:spcAft>
                          <a:spcPts val="0"/>
                        </a:spcAft>
                      </a:pPr>
                      <a:r>
                        <a:rPr lang="en-US" sz="1800" dirty="0">
                          <a:effectLst/>
                          <a:latin typeface="News Cycle" panose="02000503000000000000" pitchFamily="2" charset="2"/>
                          <a:ea typeface="ＭＳ 明朝"/>
                          <a:cs typeface="Times New Roman"/>
                        </a:rPr>
                        <a:t>Measure</a:t>
                      </a:r>
                    </a:p>
                  </a:txBody>
                  <a:tcPr marL="49598" marR="49598" marT="0" marB="0"/>
                </a:tc>
                <a:tc>
                  <a:txBody>
                    <a:bodyPr/>
                    <a:lstStyle/>
                    <a:p>
                      <a:pPr marL="0" marR="0">
                        <a:spcBef>
                          <a:spcPts val="0"/>
                        </a:spcBef>
                        <a:spcAft>
                          <a:spcPts val="0"/>
                        </a:spcAft>
                      </a:pPr>
                      <a:r>
                        <a:rPr lang="en-US" sz="1800" dirty="0">
                          <a:effectLst/>
                          <a:latin typeface="News Cycle" panose="02000503000000000000" pitchFamily="2" charset="2"/>
                          <a:ea typeface="ＭＳ 明朝"/>
                          <a:cs typeface="Times New Roman"/>
                        </a:rPr>
                        <a:t>n</a:t>
                      </a:r>
                    </a:p>
                  </a:txBody>
                  <a:tcPr marL="49598" marR="49598" marT="0" marB="0"/>
                </a:tc>
                <a:tc>
                  <a:txBody>
                    <a:bodyPr/>
                    <a:lstStyle/>
                    <a:p>
                      <a:pPr marL="0" marR="0">
                        <a:spcBef>
                          <a:spcPts val="0"/>
                        </a:spcBef>
                        <a:spcAft>
                          <a:spcPts val="0"/>
                        </a:spcAft>
                      </a:pPr>
                      <a:r>
                        <a:rPr lang="en-US" sz="1800" dirty="0">
                          <a:effectLst/>
                          <a:latin typeface="News Cycle" panose="02000503000000000000" pitchFamily="2" charset="2"/>
                          <a:ea typeface="ＭＳ 明朝"/>
                          <a:cs typeface="Times New Roman"/>
                        </a:rPr>
                        <a:t>Mean (Raw Score)</a:t>
                      </a:r>
                    </a:p>
                  </a:txBody>
                  <a:tcPr marL="49598" marR="49598" marT="0" marB="0"/>
                </a:tc>
                <a:tc>
                  <a:txBody>
                    <a:bodyPr/>
                    <a:lstStyle/>
                    <a:p>
                      <a:pPr marL="0" marR="0">
                        <a:spcBef>
                          <a:spcPts val="0"/>
                        </a:spcBef>
                        <a:spcAft>
                          <a:spcPts val="0"/>
                        </a:spcAft>
                      </a:pPr>
                      <a:r>
                        <a:rPr lang="en-US" sz="1800">
                          <a:effectLst/>
                          <a:latin typeface="News Cycle" panose="02000503000000000000" pitchFamily="2" charset="2"/>
                          <a:ea typeface="ＭＳ 明朝"/>
                          <a:cs typeface="Times New Roman"/>
                        </a:rPr>
                        <a:t>Mean (Rasch score)</a:t>
                      </a:r>
                    </a:p>
                  </a:txBody>
                  <a:tcPr marL="49598" marR="49598" marT="0" marB="0"/>
                </a:tc>
                <a:tc>
                  <a:txBody>
                    <a:bodyPr/>
                    <a:lstStyle/>
                    <a:p>
                      <a:pPr marL="0" marR="0">
                        <a:spcBef>
                          <a:spcPts val="0"/>
                        </a:spcBef>
                        <a:spcAft>
                          <a:spcPts val="0"/>
                        </a:spcAft>
                      </a:pPr>
                      <a:r>
                        <a:rPr lang="en-US" sz="1800" dirty="0" smtClean="0">
                          <a:effectLst/>
                          <a:latin typeface="News Cycle" panose="02000503000000000000" pitchFamily="2" charset="2"/>
                          <a:ea typeface="ＭＳ 明朝"/>
                          <a:cs typeface="Times New Roman"/>
                        </a:rPr>
                        <a:t>SD (</a:t>
                      </a:r>
                      <a:r>
                        <a:rPr lang="en-US" sz="1800" dirty="0" err="1" smtClean="0">
                          <a:effectLst/>
                          <a:latin typeface="News Cycle" panose="02000503000000000000" pitchFamily="2" charset="2"/>
                          <a:ea typeface="ＭＳ 明朝"/>
                          <a:cs typeface="Times New Roman"/>
                        </a:rPr>
                        <a:t>Rasch</a:t>
                      </a:r>
                      <a:r>
                        <a:rPr lang="en-US" sz="1800" dirty="0" smtClean="0">
                          <a:effectLst/>
                          <a:latin typeface="News Cycle" panose="02000503000000000000" pitchFamily="2" charset="2"/>
                          <a:ea typeface="ＭＳ 明朝"/>
                          <a:cs typeface="Times New Roman"/>
                        </a:rPr>
                        <a:t> units)</a:t>
                      </a:r>
                      <a:endParaRPr lang="en-US" sz="1800" dirty="0">
                        <a:effectLst/>
                        <a:latin typeface="News Cycle" panose="02000503000000000000" pitchFamily="2" charset="2"/>
                        <a:ea typeface="ＭＳ 明朝"/>
                        <a:cs typeface="Times New Roman"/>
                      </a:endParaRPr>
                    </a:p>
                  </a:txBody>
                  <a:tcPr marL="49598" marR="49598" marT="0" marB="0"/>
                </a:tc>
                <a:tc>
                  <a:txBody>
                    <a:bodyPr/>
                    <a:lstStyle/>
                    <a:p>
                      <a:pPr marL="0" marR="0">
                        <a:spcBef>
                          <a:spcPts val="0"/>
                        </a:spcBef>
                        <a:spcAft>
                          <a:spcPts val="0"/>
                        </a:spcAft>
                      </a:pPr>
                      <a:r>
                        <a:rPr lang="en-US" sz="1800" dirty="0">
                          <a:effectLst/>
                          <a:latin typeface="News Cycle" panose="02000503000000000000" pitchFamily="2" charset="2"/>
                          <a:ea typeface="ＭＳ 明朝"/>
                          <a:cs typeface="Times New Roman"/>
                        </a:rPr>
                        <a:t>Person Reliability</a:t>
                      </a:r>
                    </a:p>
                  </a:txBody>
                  <a:tcPr marL="49598" marR="49598" marT="0" marB="0"/>
                </a:tc>
                <a:extLst>
                  <a:ext uri="{0D108BD9-81ED-4DB2-BD59-A6C34878D82A}">
                    <a16:rowId xmlns:a16="http://schemas.microsoft.com/office/drawing/2014/main" val="10000"/>
                  </a:ext>
                </a:extLst>
              </a:tr>
              <a:tr h="430874">
                <a:tc>
                  <a:txBody>
                    <a:bodyPr/>
                    <a:lstStyle/>
                    <a:p>
                      <a:pPr marL="0" marR="0">
                        <a:spcBef>
                          <a:spcPts val="0"/>
                        </a:spcBef>
                        <a:spcAft>
                          <a:spcPts val="0"/>
                        </a:spcAft>
                      </a:pPr>
                      <a:r>
                        <a:rPr lang="en-US" sz="1800" dirty="0">
                          <a:effectLst/>
                          <a:latin typeface="News Cycle" panose="02000503000000000000" pitchFamily="2" charset="2"/>
                          <a:ea typeface="ＭＳ 明朝"/>
                          <a:cs typeface="Times New Roman"/>
                        </a:rPr>
                        <a:t>Storybook</a:t>
                      </a:r>
                    </a:p>
                  </a:txBody>
                  <a:tcPr marL="49598" marR="49598" marT="0" marB="0"/>
                </a:tc>
                <a:tc>
                  <a:txBody>
                    <a:bodyPr/>
                    <a:lstStyle/>
                    <a:p>
                      <a:pPr marL="0" marR="0">
                        <a:spcBef>
                          <a:spcPts val="0"/>
                        </a:spcBef>
                        <a:spcAft>
                          <a:spcPts val="0"/>
                        </a:spcAft>
                      </a:pPr>
                      <a:r>
                        <a:rPr lang="en-US" sz="1800" dirty="0" smtClean="0">
                          <a:effectLst/>
                          <a:latin typeface="News Cycle" panose="02000503000000000000" pitchFamily="2" charset="2"/>
                          <a:ea typeface="ＭＳ 明朝"/>
                          <a:cs typeface="Times New Roman"/>
                        </a:rPr>
                        <a:t>402</a:t>
                      </a:r>
                      <a:endParaRPr lang="en-US" sz="1800" dirty="0">
                        <a:effectLst/>
                        <a:latin typeface="News Cycle" panose="02000503000000000000" pitchFamily="2" charset="2"/>
                        <a:ea typeface="ＭＳ 明朝"/>
                        <a:cs typeface="Times New Roman"/>
                      </a:endParaRPr>
                    </a:p>
                  </a:txBody>
                  <a:tcPr marL="49598" marR="49598" marT="0" marB="0"/>
                </a:tc>
                <a:tc>
                  <a:txBody>
                    <a:bodyPr/>
                    <a:lstStyle/>
                    <a:p>
                      <a:pPr marL="0" marR="0">
                        <a:spcBef>
                          <a:spcPts val="0"/>
                        </a:spcBef>
                        <a:spcAft>
                          <a:spcPts val="0"/>
                        </a:spcAft>
                      </a:pPr>
                      <a:r>
                        <a:rPr lang="en-US" sz="1800" dirty="0" smtClean="0">
                          <a:effectLst/>
                          <a:latin typeface="News Cycle" panose="02000503000000000000" pitchFamily="2" charset="2"/>
                          <a:ea typeface="ＭＳ 明朝"/>
                          <a:cs typeface="Times New Roman"/>
                        </a:rPr>
                        <a:t>18</a:t>
                      </a:r>
                      <a:endParaRPr lang="en-US" sz="1800" dirty="0">
                        <a:effectLst/>
                        <a:latin typeface="News Cycle" panose="02000503000000000000" pitchFamily="2" charset="2"/>
                        <a:ea typeface="ＭＳ 明朝"/>
                        <a:cs typeface="Times New Roman"/>
                      </a:endParaRPr>
                    </a:p>
                  </a:txBody>
                  <a:tcPr marL="49598" marR="49598" marT="0" marB="0"/>
                </a:tc>
                <a:tc>
                  <a:txBody>
                    <a:bodyPr/>
                    <a:lstStyle/>
                    <a:p>
                      <a:pPr marL="0" marR="0">
                        <a:spcBef>
                          <a:spcPts val="0"/>
                        </a:spcBef>
                        <a:spcAft>
                          <a:spcPts val="0"/>
                        </a:spcAft>
                      </a:pPr>
                      <a:r>
                        <a:rPr lang="en-US" sz="1800" dirty="0" smtClean="0">
                          <a:effectLst/>
                          <a:latin typeface="News Cycle" panose="02000503000000000000" pitchFamily="2" charset="2"/>
                          <a:ea typeface="ＭＳ 明朝"/>
                          <a:cs typeface="Times New Roman"/>
                        </a:rPr>
                        <a:t>.829</a:t>
                      </a:r>
                      <a:endParaRPr lang="en-US" sz="1800" dirty="0">
                        <a:effectLst/>
                        <a:latin typeface="News Cycle" panose="02000503000000000000" pitchFamily="2" charset="2"/>
                        <a:ea typeface="ＭＳ 明朝"/>
                        <a:cs typeface="Times New Roman"/>
                      </a:endParaRPr>
                    </a:p>
                  </a:txBody>
                  <a:tcPr marL="49598" marR="49598" marT="0" marB="0"/>
                </a:tc>
                <a:tc>
                  <a:txBody>
                    <a:bodyPr/>
                    <a:lstStyle/>
                    <a:p>
                      <a:pPr marL="0" marR="0">
                        <a:spcBef>
                          <a:spcPts val="0"/>
                        </a:spcBef>
                        <a:spcAft>
                          <a:spcPts val="0"/>
                        </a:spcAft>
                      </a:pPr>
                      <a:r>
                        <a:rPr lang="en-US" sz="1800" dirty="0" smtClean="0">
                          <a:effectLst/>
                          <a:latin typeface="News Cycle" panose="02000503000000000000" pitchFamily="2" charset="2"/>
                          <a:ea typeface="ＭＳ 明朝"/>
                          <a:cs typeface="Times New Roman"/>
                        </a:rPr>
                        <a:t>1.35</a:t>
                      </a:r>
                      <a:endParaRPr lang="en-US" sz="1800" dirty="0">
                        <a:effectLst/>
                        <a:latin typeface="News Cycle" panose="02000503000000000000" pitchFamily="2" charset="2"/>
                        <a:ea typeface="ＭＳ 明朝"/>
                        <a:cs typeface="Times New Roman"/>
                      </a:endParaRPr>
                    </a:p>
                  </a:txBody>
                  <a:tcPr marL="49598" marR="49598" marT="0" marB="0"/>
                </a:tc>
                <a:tc>
                  <a:txBody>
                    <a:bodyPr/>
                    <a:lstStyle/>
                    <a:p>
                      <a:pPr marL="0" marR="0">
                        <a:spcBef>
                          <a:spcPts val="0"/>
                        </a:spcBef>
                        <a:spcAft>
                          <a:spcPts val="0"/>
                        </a:spcAft>
                      </a:pPr>
                      <a:r>
                        <a:rPr lang="en-US" sz="1800" dirty="0">
                          <a:effectLst/>
                          <a:latin typeface="News Cycle" panose="02000503000000000000" pitchFamily="2" charset="2"/>
                          <a:ea typeface="ＭＳ 明朝"/>
                          <a:cs typeface="Times New Roman"/>
                        </a:rPr>
                        <a:t>.</a:t>
                      </a:r>
                      <a:r>
                        <a:rPr lang="en-US" sz="1800" dirty="0" smtClean="0">
                          <a:effectLst/>
                          <a:latin typeface="News Cycle" panose="02000503000000000000" pitchFamily="2" charset="2"/>
                          <a:ea typeface="ＭＳ 明朝"/>
                          <a:cs typeface="Times New Roman"/>
                        </a:rPr>
                        <a:t>82</a:t>
                      </a:r>
                      <a:endParaRPr lang="en-US" sz="1800" dirty="0">
                        <a:effectLst/>
                        <a:latin typeface="News Cycle" panose="02000503000000000000" pitchFamily="2" charset="2"/>
                        <a:ea typeface="ＭＳ 明朝"/>
                        <a:cs typeface="Times New Roman"/>
                      </a:endParaRPr>
                    </a:p>
                  </a:txBody>
                  <a:tcPr marL="49598" marR="49598" marT="0" marB="0"/>
                </a:tc>
                <a:extLst>
                  <a:ext uri="{0D108BD9-81ED-4DB2-BD59-A6C34878D82A}">
                    <a16:rowId xmlns:a16="http://schemas.microsoft.com/office/drawing/2014/main" val="10001"/>
                  </a:ext>
                </a:extLst>
              </a:tr>
            </a:tbl>
          </a:graphicData>
        </a:graphic>
      </p:graphicFrame>
      <p:sp>
        <p:nvSpPr>
          <p:cNvPr id="3" name="TextBox 2"/>
          <p:cNvSpPr txBox="1"/>
          <p:nvPr/>
        </p:nvSpPr>
        <p:spPr>
          <a:xfrm>
            <a:off x="0" y="2125266"/>
            <a:ext cx="8718107" cy="2185214"/>
          </a:xfrm>
          <a:prstGeom prst="rect">
            <a:avLst/>
          </a:prstGeom>
          <a:noFill/>
        </p:spPr>
        <p:txBody>
          <a:bodyPr wrap="square" rtlCol="0">
            <a:spAutoFit/>
          </a:bodyPr>
          <a:lstStyle/>
          <a:p>
            <a:pPr marL="214313" indent="-214313">
              <a:buFont typeface="Arial" panose="020B0604020202020204" pitchFamily="34" charset="0"/>
              <a:buChar char="•"/>
            </a:pPr>
            <a:r>
              <a:rPr lang="en-US" sz="2000" dirty="0" err="1">
                <a:latin typeface="News Cycle" panose="02000503000000000000" pitchFamily="2" charset="2"/>
              </a:rPr>
              <a:t>Rasch</a:t>
            </a:r>
            <a:r>
              <a:rPr lang="en-US" sz="2000" dirty="0">
                <a:latin typeface="News Cycle" panose="02000503000000000000" pitchFamily="2" charset="2"/>
              </a:rPr>
              <a:t> Model was used to calibrate items</a:t>
            </a:r>
          </a:p>
          <a:p>
            <a:pPr marL="214313" indent="-214313">
              <a:buFont typeface="Arial" panose="020B0604020202020204" pitchFamily="34" charset="0"/>
              <a:buChar char="•"/>
            </a:pPr>
            <a:r>
              <a:rPr lang="en-US" sz="2000" dirty="0">
                <a:latin typeface="News Cycle" panose="02000503000000000000" pitchFamily="2" charset="2"/>
              </a:rPr>
              <a:t>Calibrations only included students with valid responses (all ND/DK were excluded)</a:t>
            </a:r>
          </a:p>
          <a:p>
            <a:pPr marL="214313" indent="-214313">
              <a:buFont typeface="Arial" panose="020B0604020202020204" pitchFamily="34" charset="0"/>
              <a:buChar char="•"/>
            </a:pPr>
            <a:r>
              <a:rPr lang="en-US" sz="2000" dirty="0">
                <a:latin typeface="News Cycle" panose="02000503000000000000" pitchFamily="2" charset="2"/>
              </a:rPr>
              <a:t>Initially 75 items were calibrated.</a:t>
            </a:r>
          </a:p>
          <a:p>
            <a:pPr marL="214313" indent="-214313">
              <a:buFont typeface="Arial" panose="020B0604020202020204" pitchFamily="34" charset="0"/>
              <a:buChar char="•"/>
            </a:pPr>
            <a:r>
              <a:rPr lang="en-US" sz="2000" dirty="0">
                <a:latin typeface="News Cycle" panose="02000503000000000000" pitchFamily="2" charset="2"/>
              </a:rPr>
              <a:t>Items with poor fit (PBSE&lt;.20, </a:t>
            </a:r>
            <a:r>
              <a:rPr lang="en-US" sz="2000" dirty="0" err="1">
                <a:latin typeface="News Cycle" panose="02000503000000000000" pitchFamily="2" charset="2"/>
              </a:rPr>
              <a:t>infit</a:t>
            </a:r>
            <a:r>
              <a:rPr lang="en-US" sz="2000" dirty="0">
                <a:latin typeface="News Cycle" panose="02000503000000000000" pitchFamily="2" charset="2"/>
              </a:rPr>
              <a:t> and outfit great than 1.5 or less than .5, p value below .2) were eliminated and the total pool was recalibrated after initial items were removed.</a:t>
            </a:r>
          </a:p>
          <a:p>
            <a:pPr marL="214313" indent="-214313">
              <a:buFont typeface="Arial" panose="020B0604020202020204" pitchFamily="34" charset="0"/>
              <a:buChar char="•"/>
            </a:pPr>
            <a:r>
              <a:rPr lang="en-US" sz="2000" dirty="0">
                <a:latin typeface="News Cycle" panose="02000503000000000000" pitchFamily="2" charset="2"/>
              </a:rPr>
              <a:t>A final set of 52 items were then calibrated, 30 of which featured partial credit.</a:t>
            </a:r>
          </a:p>
          <a:p>
            <a:pPr marL="214313" indent="-214313">
              <a:buFont typeface="Arial" panose="020B0604020202020204" pitchFamily="34" charset="0"/>
              <a:buChar char="•"/>
            </a:pPr>
            <a:endParaRPr lang="en-US" sz="1600" dirty="0"/>
          </a:p>
        </p:txBody>
      </p:sp>
      <p:sp>
        <p:nvSpPr>
          <p:cNvPr id="5" name="TextBox 4"/>
          <p:cNvSpPr txBox="1"/>
          <p:nvPr/>
        </p:nvSpPr>
        <p:spPr>
          <a:xfrm>
            <a:off x="1828800" y="5608290"/>
            <a:ext cx="6172200" cy="338554"/>
          </a:xfrm>
          <a:prstGeom prst="rect">
            <a:avLst/>
          </a:prstGeom>
          <a:noFill/>
        </p:spPr>
        <p:txBody>
          <a:bodyPr wrap="square" rtlCol="0">
            <a:spAutoFit/>
          </a:bodyPr>
          <a:lstStyle/>
          <a:p>
            <a:r>
              <a:rPr lang="en-US" sz="1600" dirty="0">
                <a:latin typeface="News Cycle" panose="02000503000000000000" pitchFamily="2" charset="2"/>
              </a:rPr>
              <a:t>*the form length was 32 items, Maximum </a:t>
            </a:r>
            <a:r>
              <a:rPr lang="en-US" sz="1600" dirty="0" err="1">
                <a:latin typeface="News Cycle" panose="02000503000000000000" pitchFamily="2" charset="2"/>
              </a:rPr>
              <a:t>Rasch</a:t>
            </a:r>
            <a:r>
              <a:rPr lang="en-US" sz="1600" dirty="0">
                <a:latin typeface="News Cycle" panose="02000503000000000000" pitchFamily="2" charset="2"/>
              </a:rPr>
              <a:t> was 4.40, min was -3.47 </a:t>
            </a:r>
          </a:p>
        </p:txBody>
      </p:sp>
    </p:spTree>
    <p:extLst>
      <p:ext uri="{BB962C8B-B14F-4D97-AF65-F5344CB8AC3E}">
        <p14:creationId xmlns:p14="http://schemas.microsoft.com/office/powerpoint/2010/main" val="6313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Space</a:t>
            </a:r>
            <a:endParaRPr lang="en-US" dirty="0"/>
          </a:p>
        </p:txBody>
      </p:sp>
      <p:sp>
        <p:nvSpPr>
          <p:cNvPr id="3" name="Content Placeholder 2"/>
          <p:cNvSpPr>
            <a:spLocks noGrp="1"/>
          </p:cNvSpPr>
          <p:nvPr>
            <p:ph idx="1"/>
          </p:nvPr>
        </p:nvSpPr>
        <p:spPr/>
        <p:txBody>
          <a:bodyPr/>
          <a:lstStyle/>
          <a:p>
            <a:pPr marL="0" indent="0" algn="ctr">
              <a:buNone/>
            </a:pPr>
            <a:r>
              <a:rPr lang="en-US" dirty="0" smtClean="0"/>
              <a:t>Or “</a:t>
            </a:r>
            <a:r>
              <a:rPr lang="en-US" i="1" dirty="0" smtClean="0"/>
              <a:t>how do we score and interpret responses?</a:t>
            </a:r>
            <a:r>
              <a:rPr lang="en-US" dirty="0" smtClean="0"/>
              <a:t>”</a:t>
            </a:r>
          </a:p>
          <a:p>
            <a:r>
              <a:rPr lang="en-US" sz="2400" dirty="0" smtClean="0"/>
              <a:t>What is scored as correct or incorrect is based on the original construct definition </a:t>
            </a:r>
          </a:p>
          <a:p>
            <a:r>
              <a:rPr lang="en-US" sz="2400" dirty="0" smtClean="0"/>
              <a:t>We included only Spanish in the original construct</a:t>
            </a:r>
          </a:p>
          <a:p>
            <a:r>
              <a:rPr lang="en-US" sz="2400" dirty="0" smtClean="0"/>
              <a:t>Therefore our challenge with this measure was to include only Spanish responses as correct.</a:t>
            </a:r>
            <a:endParaRPr lang="en-US" sz="2400" dirty="0"/>
          </a:p>
        </p:txBody>
      </p:sp>
    </p:spTree>
    <p:extLst>
      <p:ext uri="{BB962C8B-B14F-4D97-AF65-F5344CB8AC3E}">
        <p14:creationId xmlns:p14="http://schemas.microsoft.com/office/powerpoint/2010/main" val="1836608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Examples</a:t>
            </a:r>
            <a:endParaRPr lang="en-US" dirty="0"/>
          </a:p>
        </p:txBody>
      </p:sp>
      <p:sp>
        <p:nvSpPr>
          <p:cNvPr id="3" name="Content Placeholder 2"/>
          <p:cNvSpPr>
            <a:spLocks noGrp="1"/>
          </p:cNvSpPr>
          <p:nvPr>
            <p:ph sz="half" idx="1"/>
          </p:nvPr>
        </p:nvSpPr>
        <p:spPr>
          <a:xfrm>
            <a:off x="822960" y="1854970"/>
            <a:ext cx="3703320" cy="4023360"/>
          </a:xfrm>
        </p:spPr>
        <p:txBody>
          <a:bodyPr>
            <a:normAutofit/>
          </a:bodyPr>
          <a:lstStyle/>
          <a:p>
            <a:r>
              <a:rPr lang="en-US" sz="1800" dirty="0" smtClean="0"/>
              <a:t>Spanish Only</a:t>
            </a:r>
          </a:p>
          <a:p>
            <a:pPr marL="0" indent="0">
              <a:buNone/>
            </a:pPr>
            <a:r>
              <a:rPr lang="en-US" sz="1800" dirty="0" smtClean="0"/>
              <a:t>170012: </a:t>
            </a:r>
            <a:r>
              <a:rPr lang="en-US" sz="1800" i="1" dirty="0" smtClean="0"/>
              <a:t>Story retell about egg accident</a:t>
            </a:r>
            <a:endParaRPr lang="en-US" sz="1800" i="1" dirty="0"/>
          </a:p>
          <a:p>
            <a:pPr marL="0" indent="0">
              <a:buNone/>
            </a:pPr>
            <a:r>
              <a:rPr lang="en-US" sz="1800" dirty="0"/>
              <a:t>Carina </a:t>
            </a:r>
            <a:r>
              <a:rPr lang="en-US" sz="1800" dirty="0" err="1"/>
              <a:t>estaba</a:t>
            </a:r>
            <a:r>
              <a:rPr lang="en-US" sz="1800" dirty="0"/>
              <a:t> triste </a:t>
            </a:r>
            <a:r>
              <a:rPr lang="en-US" sz="1800" dirty="0" err="1"/>
              <a:t>queria</a:t>
            </a:r>
            <a:r>
              <a:rPr lang="en-US" sz="1800" dirty="0"/>
              <a:t> piñata, le </a:t>
            </a:r>
            <a:r>
              <a:rPr lang="en-US" sz="1800" dirty="0" err="1"/>
              <a:t>dijo</a:t>
            </a:r>
            <a:r>
              <a:rPr lang="en-US" sz="1800" dirty="0"/>
              <a:t> a </a:t>
            </a:r>
            <a:r>
              <a:rPr lang="en-US" sz="1800" dirty="0" err="1"/>
              <a:t>su</a:t>
            </a:r>
            <a:r>
              <a:rPr lang="en-US" sz="1800" dirty="0"/>
              <a:t> mama y se </a:t>
            </a:r>
            <a:r>
              <a:rPr lang="en-US" sz="1800" dirty="0" err="1"/>
              <a:t>fueron</a:t>
            </a:r>
            <a:r>
              <a:rPr lang="en-US" sz="1800" dirty="0"/>
              <a:t> a la </a:t>
            </a:r>
            <a:r>
              <a:rPr lang="en-US" sz="1800" dirty="0" err="1"/>
              <a:t>tienda</a:t>
            </a:r>
            <a:r>
              <a:rPr lang="en-US" sz="1800" dirty="0"/>
              <a:t> y </a:t>
            </a:r>
            <a:r>
              <a:rPr lang="en-US" sz="1800" dirty="0" err="1"/>
              <a:t>vieron</a:t>
            </a:r>
            <a:r>
              <a:rPr lang="en-US" sz="1800" dirty="0"/>
              <a:t> piñatas y </a:t>
            </a:r>
            <a:r>
              <a:rPr lang="en-US" sz="1800" dirty="0" err="1"/>
              <a:t>esta</a:t>
            </a:r>
            <a:r>
              <a:rPr lang="en-US" sz="1800" dirty="0"/>
              <a:t> </a:t>
            </a:r>
            <a:r>
              <a:rPr lang="en-US" sz="1800" dirty="0" err="1"/>
              <a:t>feliz</a:t>
            </a:r>
            <a:endParaRPr lang="en-US" sz="1800" dirty="0"/>
          </a:p>
          <a:p>
            <a:pPr marL="0" indent="0">
              <a:buNone/>
            </a:pPr>
            <a:r>
              <a:rPr lang="en-US" sz="1800" dirty="0"/>
              <a:t> </a:t>
            </a:r>
          </a:p>
          <a:p>
            <a:pPr marL="0" indent="0">
              <a:buNone/>
            </a:pPr>
            <a:r>
              <a:rPr lang="en-US" sz="1800" dirty="0" smtClean="0"/>
              <a:t>	</a:t>
            </a:r>
            <a:endParaRPr lang="en-US" sz="1800" dirty="0"/>
          </a:p>
        </p:txBody>
      </p:sp>
      <p:sp>
        <p:nvSpPr>
          <p:cNvPr id="4" name="Content Placeholder 3"/>
          <p:cNvSpPr>
            <a:spLocks noGrp="1"/>
          </p:cNvSpPr>
          <p:nvPr>
            <p:ph sz="half" idx="2"/>
          </p:nvPr>
        </p:nvSpPr>
        <p:spPr>
          <a:xfrm>
            <a:off x="4629150" y="2235705"/>
            <a:ext cx="4214060" cy="3263504"/>
          </a:xfrm>
        </p:spPr>
        <p:txBody>
          <a:bodyPr>
            <a:noAutofit/>
          </a:bodyPr>
          <a:lstStyle/>
          <a:p>
            <a:r>
              <a:rPr lang="en-US" sz="1800" dirty="0" smtClean="0"/>
              <a:t>Code Mixed</a:t>
            </a:r>
          </a:p>
          <a:p>
            <a:pPr marL="0" indent="0">
              <a:buNone/>
            </a:pPr>
            <a:r>
              <a:rPr lang="en-US" sz="1800" dirty="0" smtClean="0"/>
              <a:t>170012: </a:t>
            </a:r>
            <a:r>
              <a:rPr lang="en-US" sz="1800" i="1" dirty="0"/>
              <a:t>Story retell about egg </a:t>
            </a:r>
            <a:r>
              <a:rPr lang="en-US" sz="1800" i="1" dirty="0" smtClean="0"/>
              <a:t>accident</a:t>
            </a:r>
            <a:endParaRPr lang="en-US" sz="1800" dirty="0"/>
          </a:p>
          <a:p>
            <a:pPr marL="0" indent="0">
              <a:buNone/>
            </a:pPr>
            <a:r>
              <a:rPr lang="en-US" sz="1800" dirty="0"/>
              <a:t>Shari egg </a:t>
            </a:r>
            <a:r>
              <a:rPr lang="en-US" sz="1800" dirty="0" err="1"/>
              <a:t>uno</a:t>
            </a:r>
            <a:r>
              <a:rPr lang="en-US" sz="1800" dirty="0"/>
              <a:t> </a:t>
            </a:r>
            <a:r>
              <a:rPr lang="en-US" sz="1800" dirty="0" err="1"/>
              <a:t>niño</a:t>
            </a:r>
            <a:r>
              <a:rPr lang="en-US" sz="1800" dirty="0"/>
              <a:t> push her </a:t>
            </a:r>
            <a:r>
              <a:rPr lang="en-US" sz="1800" dirty="0" err="1"/>
              <a:t>uno</a:t>
            </a:r>
            <a:r>
              <a:rPr lang="en-US" sz="1800" dirty="0"/>
              <a:t> egg broken </a:t>
            </a:r>
            <a:r>
              <a:rPr lang="en-US" sz="1800" dirty="0" err="1"/>
              <a:t>su</a:t>
            </a:r>
            <a:r>
              <a:rPr lang="en-US" sz="1800" dirty="0"/>
              <a:t> mama say ok </a:t>
            </a:r>
            <a:r>
              <a:rPr lang="en-US" sz="1800" dirty="0" err="1"/>
              <a:t>uno</a:t>
            </a:r>
            <a:r>
              <a:rPr lang="en-US" sz="1800" dirty="0"/>
              <a:t> </a:t>
            </a:r>
            <a:r>
              <a:rPr lang="en-US" sz="1800" dirty="0" err="1"/>
              <a:t>señora</a:t>
            </a:r>
            <a:r>
              <a:rPr lang="en-US" sz="1800" dirty="0"/>
              <a:t> </a:t>
            </a:r>
            <a:r>
              <a:rPr lang="en-US" sz="1800" dirty="0" err="1"/>
              <a:t>limpia</a:t>
            </a:r>
            <a:endParaRPr lang="en-US" sz="1800" dirty="0"/>
          </a:p>
          <a:p>
            <a:pPr marL="0" indent="0">
              <a:buNone/>
            </a:pPr>
            <a:r>
              <a:rPr lang="en-US" sz="1800" dirty="0"/>
              <a:t> </a:t>
            </a:r>
          </a:p>
          <a:p>
            <a:pPr marL="0" indent="0">
              <a:buNone/>
            </a:pPr>
            <a:r>
              <a:rPr lang="en-US" sz="1800" dirty="0" smtClean="0"/>
              <a:t>170017: </a:t>
            </a:r>
            <a:r>
              <a:rPr lang="en-US" sz="1800" i="1" dirty="0" smtClean="0"/>
              <a:t>Tell me about your birthday party.</a:t>
            </a:r>
            <a:endParaRPr lang="en-US" sz="1800" i="1" dirty="0"/>
          </a:p>
          <a:p>
            <a:pPr marL="0" indent="0">
              <a:buNone/>
            </a:pPr>
            <a:r>
              <a:rPr lang="en-US" sz="1800" dirty="0" err="1"/>
              <a:t>yo</a:t>
            </a:r>
            <a:r>
              <a:rPr lang="en-US" sz="1800" dirty="0"/>
              <a:t> jugo con my dog</a:t>
            </a:r>
          </a:p>
          <a:p>
            <a:pPr marL="0" indent="0">
              <a:buNone/>
            </a:pPr>
            <a:r>
              <a:rPr lang="en-US" sz="1800" dirty="0"/>
              <a:t> </a:t>
            </a:r>
          </a:p>
          <a:p>
            <a:pPr marL="0" indent="0">
              <a:buNone/>
            </a:pPr>
            <a:r>
              <a:rPr lang="en-US" sz="1800" dirty="0" smtClean="0"/>
              <a:t>170073: </a:t>
            </a:r>
            <a:r>
              <a:rPr lang="en-US" sz="1800" i="1" dirty="0" smtClean="0"/>
              <a:t>Tell me what we did in the store?</a:t>
            </a:r>
            <a:endParaRPr lang="en-US" sz="1800" dirty="0"/>
          </a:p>
          <a:p>
            <a:pPr marL="0" indent="0">
              <a:buNone/>
            </a:pPr>
            <a:r>
              <a:rPr lang="en-US" sz="1800" dirty="0" err="1"/>
              <a:t>compramos</a:t>
            </a:r>
            <a:r>
              <a:rPr lang="en-US" sz="1800" dirty="0"/>
              <a:t> </a:t>
            </a:r>
            <a:r>
              <a:rPr lang="en-US" sz="1800" dirty="0" err="1"/>
              <a:t>uno</a:t>
            </a:r>
            <a:r>
              <a:rPr lang="en-US" sz="1800" dirty="0"/>
              <a:t> cake </a:t>
            </a:r>
            <a:r>
              <a:rPr lang="en-US" sz="1800" dirty="0" err="1"/>
              <a:t>uno</a:t>
            </a:r>
            <a:r>
              <a:rPr lang="en-US" sz="1800" dirty="0"/>
              <a:t> coconuts</a:t>
            </a:r>
          </a:p>
          <a:p>
            <a:endParaRPr lang="en-US" sz="1800" dirty="0"/>
          </a:p>
        </p:txBody>
      </p:sp>
    </p:spTree>
    <p:extLst>
      <p:ext uri="{BB962C8B-B14F-4D97-AF65-F5344CB8AC3E}">
        <p14:creationId xmlns:p14="http://schemas.microsoft.com/office/powerpoint/2010/main" val="2153640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challenge </a:t>
            </a:r>
            <a:endParaRPr lang="en-US" dirty="0"/>
          </a:p>
        </p:txBody>
      </p:sp>
      <p:sp>
        <p:nvSpPr>
          <p:cNvPr id="3" name="Content Placeholder 2"/>
          <p:cNvSpPr>
            <a:spLocks noGrp="1"/>
          </p:cNvSpPr>
          <p:nvPr>
            <p:ph idx="1"/>
          </p:nvPr>
        </p:nvSpPr>
        <p:spPr/>
        <p:txBody>
          <a:bodyPr>
            <a:noAutofit/>
          </a:bodyPr>
          <a:lstStyle/>
          <a:p>
            <a:r>
              <a:rPr lang="en-US" sz="2800" dirty="0" smtClean="0"/>
              <a:t>At present, this measure aligns with a construct definition that emphasizes Spanish only, however considerations for English in addition to Spanish are emerging.</a:t>
            </a:r>
          </a:p>
          <a:p>
            <a:pPr lvl="1"/>
            <a:r>
              <a:rPr lang="en-US" sz="2400" dirty="0" smtClean="0"/>
              <a:t>This addition creates an environment conducive to asking:</a:t>
            </a:r>
          </a:p>
          <a:p>
            <a:pPr lvl="2"/>
            <a:r>
              <a:rPr lang="en-US" sz="1800" dirty="0" smtClean="0"/>
              <a:t>To what degree do code-mixed responses impact tier designation on  IGDI measures that DO NOT include English responses? (Picture Naming and Expressive Verbs)</a:t>
            </a:r>
          </a:p>
          <a:p>
            <a:pPr lvl="2"/>
            <a:r>
              <a:rPr lang="en-US" sz="1800" dirty="0" smtClean="0"/>
              <a:t>To what degree do we add empirical value in the measurement scale?</a:t>
            </a:r>
          </a:p>
          <a:p>
            <a:pPr lvl="2"/>
            <a:r>
              <a:rPr lang="en-US" sz="1800" dirty="0"/>
              <a:t>To what degree do code-mixed responses on Storybook change tier level candidacy across IGDI measures</a:t>
            </a:r>
            <a:r>
              <a:rPr lang="en-US" sz="1800" dirty="0" smtClean="0"/>
              <a:t>?</a:t>
            </a:r>
            <a:endParaRPr lang="en-US" sz="1800" dirty="0"/>
          </a:p>
        </p:txBody>
      </p:sp>
    </p:spTree>
    <p:extLst>
      <p:ext uri="{BB962C8B-B14F-4D97-AF65-F5344CB8AC3E}">
        <p14:creationId xmlns:p14="http://schemas.microsoft.com/office/powerpoint/2010/main" val="28397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Tier designation based on code-mixed responses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18451741"/>
              </p:ext>
            </p:extLst>
          </p:nvPr>
        </p:nvGraphicFramePr>
        <p:xfrm>
          <a:off x="1514475" y="2125266"/>
          <a:ext cx="6115050" cy="4267200"/>
        </p:xfrm>
        <a:graphic>
          <a:graphicData uri="http://schemas.openxmlformats.org/drawingml/2006/table">
            <a:tbl>
              <a:tblPr firstRow="1" bandRow="1">
                <a:tableStyleId>{5C22544A-7EE6-4342-B048-85BDC9FD1C3A}</a:tableStyleId>
              </a:tblPr>
              <a:tblGrid>
                <a:gridCol w="1223010">
                  <a:extLst>
                    <a:ext uri="{9D8B030D-6E8A-4147-A177-3AD203B41FA5}">
                      <a16:colId xmlns:a16="http://schemas.microsoft.com/office/drawing/2014/main" val="20000"/>
                    </a:ext>
                  </a:extLst>
                </a:gridCol>
                <a:gridCol w="1223010">
                  <a:extLst>
                    <a:ext uri="{9D8B030D-6E8A-4147-A177-3AD203B41FA5}">
                      <a16:colId xmlns:a16="http://schemas.microsoft.com/office/drawing/2014/main" val="20001"/>
                    </a:ext>
                  </a:extLst>
                </a:gridCol>
                <a:gridCol w="1223010">
                  <a:extLst>
                    <a:ext uri="{9D8B030D-6E8A-4147-A177-3AD203B41FA5}">
                      <a16:colId xmlns:a16="http://schemas.microsoft.com/office/drawing/2014/main" val="20002"/>
                    </a:ext>
                  </a:extLst>
                </a:gridCol>
                <a:gridCol w="1223010">
                  <a:extLst>
                    <a:ext uri="{9D8B030D-6E8A-4147-A177-3AD203B41FA5}">
                      <a16:colId xmlns:a16="http://schemas.microsoft.com/office/drawing/2014/main" val="20003"/>
                    </a:ext>
                  </a:extLst>
                </a:gridCol>
                <a:gridCol w="1223010">
                  <a:extLst>
                    <a:ext uri="{9D8B030D-6E8A-4147-A177-3AD203B41FA5}">
                      <a16:colId xmlns:a16="http://schemas.microsoft.com/office/drawing/2014/main" val="20004"/>
                    </a:ext>
                  </a:extLst>
                </a:gridCol>
              </a:tblGrid>
              <a:tr h="266945">
                <a:tc>
                  <a:txBody>
                    <a:bodyPr/>
                    <a:lstStyle/>
                    <a:p>
                      <a:pPr marL="0" marR="0">
                        <a:spcBef>
                          <a:spcPts val="0"/>
                        </a:spcBef>
                        <a:spcAft>
                          <a:spcPts val="0"/>
                        </a:spcAft>
                      </a:pPr>
                      <a:r>
                        <a:rPr lang="en-US" sz="2000" b="1" dirty="0">
                          <a:effectLst/>
                          <a:latin typeface="News Cycle" panose="02000503000000000000" pitchFamily="2" charset="2"/>
                          <a:ea typeface="ＭＳ 明朝"/>
                          <a:cs typeface="Times New Roman"/>
                        </a:rPr>
                        <a:t>Season</a:t>
                      </a:r>
                      <a:endParaRPr lang="en-US" sz="2000" dirty="0">
                        <a:effectLst/>
                        <a:latin typeface="News Cycle" panose="02000503000000000000" pitchFamily="2" charset="2"/>
                        <a:ea typeface="ＭＳ 明朝"/>
                        <a:cs typeface="Times New Roman"/>
                      </a:endParaRPr>
                    </a:p>
                  </a:txBody>
                  <a:tcPr marL="51435" marR="51435" marT="0" marB="0"/>
                </a:tc>
                <a:tc>
                  <a:txBody>
                    <a:bodyPr/>
                    <a:lstStyle/>
                    <a:p>
                      <a:pPr marL="0" marR="0">
                        <a:spcBef>
                          <a:spcPts val="0"/>
                        </a:spcBef>
                        <a:spcAft>
                          <a:spcPts val="0"/>
                        </a:spcAft>
                      </a:pPr>
                      <a:r>
                        <a:rPr lang="en-US" sz="2000" b="1">
                          <a:effectLst/>
                          <a:latin typeface="News Cycle" panose="02000503000000000000" pitchFamily="2" charset="2"/>
                          <a:ea typeface="ＭＳ 明朝"/>
                          <a:cs typeface="Times New Roman"/>
                        </a:rPr>
                        <a:t>Tier 1</a:t>
                      </a:r>
                      <a:endParaRPr lang="en-US" sz="2000">
                        <a:effectLst/>
                        <a:latin typeface="News Cycle" panose="02000503000000000000" pitchFamily="2" charset="2"/>
                        <a:ea typeface="ＭＳ 明朝"/>
                        <a:cs typeface="Times New Roman"/>
                      </a:endParaRPr>
                    </a:p>
                  </a:txBody>
                  <a:tcPr marL="51435" marR="51435" marT="0" marB="0"/>
                </a:tc>
                <a:tc>
                  <a:txBody>
                    <a:bodyPr/>
                    <a:lstStyle/>
                    <a:p>
                      <a:pPr marL="0" marR="0">
                        <a:spcBef>
                          <a:spcPts val="0"/>
                        </a:spcBef>
                        <a:spcAft>
                          <a:spcPts val="0"/>
                        </a:spcAft>
                      </a:pPr>
                      <a:r>
                        <a:rPr lang="en-US" sz="2000" b="1">
                          <a:effectLst/>
                          <a:latin typeface="News Cycle" panose="02000503000000000000" pitchFamily="2" charset="2"/>
                          <a:ea typeface="ＭＳ 明朝"/>
                          <a:cs typeface="Times New Roman"/>
                        </a:rPr>
                        <a:t>Tier M</a:t>
                      </a:r>
                      <a:endParaRPr lang="en-US" sz="2000">
                        <a:effectLst/>
                        <a:latin typeface="News Cycle" panose="02000503000000000000" pitchFamily="2" charset="2"/>
                        <a:ea typeface="ＭＳ 明朝"/>
                        <a:cs typeface="Times New Roman"/>
                      </a:endParaRPr>
                    </a:p>
                  </a:txBody>
                  <a:tcPr marL="51435" marR="51435" marT="0" marB="0"/>
                </a:tc>
                <a:tc>
                  <a:txBody>
                    <a:bodyPr/>
                    <a:lstStyle/>
                    <a:p>
                      <a:pPr marL="0" marR="0">
                        <a:spcBef>
                          <a:spcPts val="0"/>
                        </a:spcBef>
                        <a:spcAft>
                          <a:spcPts val="0"/>
                        </a:spcAft>
                      </a:pPr>
                      <a:r>
                        <a:rPr lang="en-US" sz="2000" b="1">
                          <a:effectLst/>
                          <a:latin typeface="News Cycle" panose="02000503000000000000" pitchFamily="2" charset="2"/>
                          <a:ea typeface="ＭＳ 明朝"/>
                          <a:cs typeface="Times New Roman"/>
                        </a:rPr>
                        <a:t>Tier 2/3</a:t>
                      </a:r>
                      <a:endParaRPr lang="en-US" sz="2000">
                        <a:effectLst/>
                        <a:latin typeface="News Cycle" panose="02000503000000000000" pitchFamily="2" charset="2"/>
                        <a:ea typeface="ＭＳ 明朝"/>
                        <a:cs typeface="Times New Roman"/>
                      </a:endParaRPr>
                    </a:p>
                  </a:txBody>
                  <a:tcPr marL="51435" marR="51435" marT="0" marB="0"/>
                </a:tc>
                <a:tc>
                  <a:txBody>
                    <a:bodyPr/>
                    <a:lstStyle/>
                    <a:p>
                      <a:pPr marL="0" marR="0">
                        <a:spcBef>
                          <a:spcPts val="0"/>
                        </a:spcBef>
                        <a:spcAft>
                          <a:spcPts val="0"/>
                        </a:spcAft>
                      </a:pPr>
                      <a:r>
                        <a:rPr lang="en-US" sz="2000" b="1">
                          <a:effectLst/>
                          <a:latin typeface="News Cycle" panose="02000503000000000000" pitchFamily="2" charset="2"/>
                          <a:ea typeface="ＭＳ 明朝"/>
                          <a:cs typeface="Times New Roman"/>
                        </a:rPr>
                        <a:t>Row total</a:t>
                      </a:r>
                      <a:endParaRPr lang="en-US" sz="2000">
                        <a:effectLst/>
                        <a:latin typeface="News Cycle" panose="02000503000000000000" pitchFamily="2" charset="2"/>
                        <a:ea typeface="ＭＳ 明朝"/>
                        <a:cs typeface="Times New Roman"/>
                      </a:endParaRPr>
                    </a:p>
                  </a:txBody>
                  <a:tcPr marL="51435" marR="51435" marT="0" marB="0"/>
                </a:tc>
                <a:extLst>
                  <a:ext uri="{0D108BD9-81ED-4DB2-BD59-A6C34878D82A}">
                    <a16:rowId xmlns:a16="http://schemas.microsoft.com/office/drawing/2014/main" val="10000"/>
                  </a:ext>
                </a:extLst>
              </a:tr>
              <a:tr h="266945">
                <a:tc gridSpan="5">
                  <a:txBody>
                    <a:bodyPr/>
                    <a:lstStyle/>
                    <a:p>
                      <a:pPr marL="0" marR="0" algn="ctr">
                        <a:spcBef>
                          <a:spcPts val="0"/>
                        </a:spcBef>
                        <a:spcAft>
                          <a:spcPts val="0"/>
                        </a:spcAft>
                      </a:pPr>
                      <a:r>
                        <a:rPr lang="en-US" sz="2000" b="1" i="1" dirty="0">
                          <a:effectLst/>
                          <a:latin typeface="News Cycle" panose="02000503000000000000" pitchFamily="2" charset="2"/>
                          <a:ea typeface="ＭＳ 明朝"/>
                          <a:cs typeface="Times New Roman"/>
                        </a:rPr>
                        <a:t>Picture Naming/</a:t>
                      </a:r>
                      <a:r>
                        <a:rPr lang="en-US" sz="2000" b="1" i="1" dirty="0" err="1">
                          <a:effectLst/>
                          <a:latin typeface="News Cycle" panose="02000503000000000000" pitchFamily="2" charset="2"/>
                          <a:ea typeface="ＭＳ 明朝"/>
                          <a:cs typeface="Times New Roman"/>
                        </a:rPr>
                        <a:t>Identificación</a:t>
                      </a:r>
                      <a:r>
                        <a:rPr lang="en-US" sz="2000" b="1" i="1" dirty="0">
                          <a:effectLst/>
                          <a:latin typeface="News Cycle" panose="02000503000000000000" pitchFamily="2" charset="2"/>
                          <a:ea typeface="ＭＳ 明朝"/>
                          <a:cs typeface="Times New Roman"/>
                        </a:rPr>
                        <a:t> de </a:t>
                      </a:r>
                      <a:r>
                        <a:rPr lang="en-US" sz="2000" b="1" i="1" dirty="0" err="1">
                          <a:effectLst/>
                          <a:latin typeface="News Cycle" panose="02000503000000000000" pitchFamily="2" charset="2"/>
                          <a:ea typeface="ＭＳ 明朝"/>
                          <a:cs typeface="Times New Roman"/>
                        </a:rPr>
                        <a:t>los</a:t>
                      </a:r>
                      <a:r>
                        <a:rPr lang="en-US" sz="2000" b="1" i="1" dirty="0">
                          <a:effectLst/>
                          <a:latin typeface="News Cycle" panose="02000503000000000000" pitchFamily="2" charset="2"/>
                          <a:ea typeface="ＭＳ 明朝"/>
                          <a:cs typeface="Times New Roman"/>
                        </a:rPr>
                        <a:t> </a:t>
                      </a:r>
                      <a:r>
                        <a:rPr lang="en-US" sz="2000" b="1" i="1" dirty="0" err="1">
                          <a:effectLst/>
                          <a:latin typeface="News Cycle" panose="02000503000000000000" pitchFamily="2" charset="2"/>
                          <a:ea typeface="ＭＳ 明朝"/>
                          <a:cs typeface="Times New Roman"/>
                        </a:rPr>
                        <a:t>Dibujos</a:t>
                      </a:r>
                      <a:r>
                        <a:rPr lang="en-US" sz="2000" b="1" dirty="0">
                          <a:effectLst/>
                          <a:latin typeface="News Cycle" panose="02000503000000000000" pitchFamily="2" charset="2"/>
                          <a:ea typeface="ＭＳ 明朝"/>
                          <a:cs typeface="Times New Roman"/>
                        </a:rPr>
                        <a:t> Spanish-only</a:t>
                      </a:r>
                      <a:endParaRPr lang="en-US" sz="2000" dirty="0">
                        <a:effectLst/>
                        <a:latin typeface="News Cycle" panose="02000503000000000000" pitchFamily="2" charset="2"/>
                        <a:ea typeface="ＭＳ 明朝"/>
                        <a:cs typeface="Times New Roman"/>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6945">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Fall</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78/19.4%</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134/33.3%</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191/47.4%</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403/100%</a:t>
                      </a:r>
                    </a:p>
                  </a:txBody>
                  <a:tcPr marL="51435" marR="51435" marT="0" marB="0"/>
                </a:tc>
                <a:extLst>
                  <a:ext uri="{0D108BD9-81ED-4DB2-BD59-A6C34878D82A}">
                    <a16:rowId xmlns:a16="http://schemas.microsoft.com/office/drawing/2014/main" val="10002"/>
                  </a:ext>
                </a:extLst>
              </a:tr>
              <a:tr h="266945">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Spring</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139/34.5%</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123/30.5%</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141/35%</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403/100%</a:t>
                      </a:r>
                    </a:p>
                  </a:txBody>
                  <a:tcPr marL="51435" marR="51435" marT="0" marB="0"/>
                </a:tc>
                <a:extLst>
                  <a:ext uri="{0D108BD9-81ED-4DB2-BD59-A6C34878D82A}">
                    <a16:rowId xmlns:a16="http://schemas.microsoft.com/office/drawing/2014/main" val="10003"/>
                  </a:ext>
                </a:extLst>
              </a:tr>
              <a:tr h="266945">
                <a:tc gridSpan="5">
                  <a:txBody>
                    <a:bodyPr/>
                    <a:lstStyle/>
                    <a:p>
                      <a:pPr marL="0" marR="0" algn="ctr">
                        <a:spcBef>
                          <a:spcPts val="0"/>
                        </a:spcBef>
                        <a:spcAft>
                          <a:spcPts val="0"/>
                        </a:spcAft>
                      </a:pPr>
                      <a:r>
                        <a:rPr lang="en-US" sz="2000" b="1" i="1">
                          <a:effectLst/>
                          <a:latin typeface="News Cycle" panose="02000503000000000000" pitchFamily="2" charset="2"/>
                          <a:ea typeface="ＭＳ 明朝"/>
                          <a:cs typeface="Times New Roman"/>
                        </a:rPr>
                        <a:t>Picture Naming/Identificación de los Dibujos</a:t>
                      </a:r>
                      <a:r>
                        <a:rPr lang="en-US" sz="2000" b="1">
                          <a:effectLst/>
                          <a:latin typeface="News Cycle" panose="02000503000000000000" pitchFamily="2" charset="2"/>
                          <a:ea typeface="ＭＳ 明朝"/>
                          <a:cs typeface="Times New Roman"/>
                        </a:rPr>
                        <a:t> code-mixing recalculation</a:t>
                      </a:r>
                      <a:endParaRPr lang="en-US" sz="2000">
                        <a:effectLst/>
                        <a:latin typeface="News Cycle" panose="02000503000000000000" pitchFamily="2" charset="2"/>
                        <a:ea typeface="ＭＳ 明朝"/>
                        <a:cs typeface="Times New Roman"/>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66945">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Fall</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78/19.4%</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138/43.2%</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187/46.4%</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403/100%</a:t>
                      </a:r>
                    </a:p>
                  </a:txBody>
                  <a:tcPr marL="51435" marR="51435" marT="0" marB="0"/>
                </a:tc>
                <a:extLst>
                  <a:ext uri="{0D108BD9-81ED-4DB2-BD59-A6C34878D82A}">
                    <a16:rowId xmlns:a16="http://schemas.microsoft.com/office/drawing/2014/main" val="10005"/>
                  </a:ext>
                </a:extLst>
              </a:tr>
              <a:tr h="266945">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Spring</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141/35%</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123/30.5%</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139/34.5%</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403/100%</a:t>
                      </a:r>
                    </a:p>
                  </a:txBody>
                  <a:tcPr marL="51435" marR="51435" marT="0" marB="0"/>
                </a:tc>
                <a:extLst>
                  <a:ext uri="{0D108BD9-81ED-4DB2-BD59-A6C34878D82A}">
                    <a16:rowId xmlns:a16="http://schemas.microsoft.com/office/drawing/2014/main" val="10006"/>
                  </a:ext>
                </a:extLst>
              </a:tr>
              <a:tr h="266945">
                <a:tc gridSpan="5">
                  <a:txBody>
                    <a:bodyPr/>
                    <a:lstStyle/>
                    <a:p>
                      <a:pPr marL="0" marR="0" algn="ctr">
                        <a:spcBef>
                          <a:spcPts val="0"/>
                        </a:spcBef>
                        <a:spcAft>
                          <a:spcPts val="0"/>
                        </a:spcAft>
                      </a:pPr>
                      <a:r>
                        <a:rPr lang="en-US" sz="2000" b="1" i="1" dirty="0">
                          <a:effectLst/>
                          <a:latin typeface="News Cycle" panose="02000503000000000000" pitchFamily="2" charset="2"/>
                          <a:ea typeface="ＭＳ 明朝"/>
                          <a:cs typeface="Times New Roman"/>
                        </a:rPr>
                        <a:t>Expressive Verbs/</a:t>
                      </a:r>
                      <a:r>
                        <a:rPr lang="en-US" sz="2000" b="1" i="1" dirty="0" err="1">
                          <a:effectLst/>
                          <a:latin typeface="News Cycle" panose="02000503000000000000" pitchFamily="2" charset="2"/>
                          <a:ea typeface="ＭＳ 明朝"/>
                          <a:cs typeface="Times New Roman"/>
                        </a:rPr>
                        <a:t>Verbos</a:t>
                      </a:r>
                      <a:r>
                        <a:rPr lang="en-US" sz="2000" b="1" i="1" dirty="0">
                          <a:effectLst/>
                          <a:latin typeface="News Cycle" panose="02000503000000000000" pitchFamily="2" charset="2"/>
                          <a:ea typeface="ＭＳ 明朝"/>
                          <a:cs typeface="Times New Roman"/>
                        </a:rPr>
                        <a:t> </a:t>
                      </a:r>
                      <a:r>
                        <a:rPr lang="en-US" sz="2000" b="1" i="1" dirty="0" err="1">
                          <a:effectLst/>
                          <a:latin typeface="News Cycle" panose="02000503000000000000" pitchFamily="2" charset="2"/>
                          <a:ea typeface="ＭＳ 明朝"/>
                          <a:cs typeface="Times New Roman"/>
                        </a:rPr>
                        <a:t>Expresivo</a:t>
                      </a:r>
                      <a:r>
                        <a:rPr lang="en-US" sz="2000" b="1" i="1" dirty="0">
                          <a:effectLst/>
                          <a:latin typeface="News Cycle" panose="02000503000000000000" pitchFamily="2" charset="2"/>
                          <a:ea typeface="ＭＳ 明朝"/>
                          <a:cs typeface="Times New Roman"/>
                        </a:rPr>
                        <a:t> </a:t>
                      </a:r>
                      <a:r>
                        <a:rPr lang="en-US" sz="2000" b="1" dirty="0">
                          <a:effectLst/>
                          <a:latin typeface="News Cycle" panose="02000503000000000000" pitchFamily="2" charset="2"/>
                          <a:ea typeface="ＭＳ 明朝"/>
                          <a:cs typeface="Times New Roman"/>
                        </a:rPr>
                        <a:t>Spanish-only</a:t>
                      </a:r>
                      <a:endParaRPr lang="en-US" sz="2000" dirty="0">
                        <a:effectLst/>
                        <a:latin typeface="News Cycle" panose="02000503000000000000" pitchFamily="2" charset="2"/>
                        <a:ea typeface="ＭＳ 明朝"/>
                        <a:cs typeface="Times New Roman"/>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6945">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Fall</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80/19.8%</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151/37.3%</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174/43%</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405/100%</a:t>
                      </a:r>
                    </a:p>
                  </a:txBody>
                  <a:tcPr marL="51435" marR="51435" marT="0" marB="0"/>
                </a:tc>
                <a:extLst>
                  <a:ext uri="{0D108BD9-81ED-4DB2-BD59-A6C34878D82A}">
                    <a16:rowId xmlns:a16="http://schemas.microsoft.com/office/drawing/2014/main" val="10008"/>
                  </a:ext>
                </a:extLst>
              </a:tr>
              <a:tr h="266945">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Spring</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65/16%</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150/37%</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174/43%</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405/100%</a:t>
                      </a:r>
                    </a:p>
                  </a:txBody>
                  <a:tcPr marL="51435" marR="51435" marT="0" marB="0"/>
                </a:tc>
                <a:extLst>
                  <a:ext uri="{0D108BD9-81ED-4DB2-BD59-A6C34878D82A}">
                    <a16:rowId xmlns:a16="http://schemas.microsoft.com/office/drawing/2014/main" val="10009"/>
                  </a:ext>
                </a:extLst>
              </a:tr>
              <a:tr h="266945">
                <a:tc gridSpan="5">
                  <a:txBody>
                    <a:bodyPr/>
                    <a:lstStyle/>
                    <a:p>
                      <a:pPr marL="0" marR="0" algn="ctr">
                        <a:spcBef>
                          <a:spcPts val="0"/>
                        </a:spcBef>
                        <a:spcAft>
                          <a:spcPts val="0"/>
                        </a:spcAft>
                      </a:pPr>
                      <a:r>
                        <a:rPr lang="en-US" sz="2000" b="1" i="1" dirty="0">
                          <a:effectLst/>
                          <a:latin typeface="News Cycle" panose="02000503000000000000" pitchFamily="2" charset="2"/>
                          <a:ea typeface="ＭＳ 明朝"/>
                          <a:cs typeface="Times New Roman"/>
                        </a:rPr>
                        <a:t>Expressive Verbs/</a:t>
                      </a:r>
                      <a:r>
                        <a:rPr lang="en-US" sz="2000" b="1" i="1" dirty="0" err="1">
                          <a:effectLst/>
                          <a:latin typeface="News Cycle" panose="02000503000000000000" pitchFamily="2" charset="2"/>
                          <a:ea typeface="ＭＳ 明朝"/>
                          <a:cs typeface="Times New Roman"/>
                        </a:rPr>
                        <a:t>Verbos</a:t>
                      </a:r>
                      <a:r>
                        <a:rPr lang="en-US" sz="2000" b="1" i="1" dirty="0">
                          <a:effectLst/>
                          <a:latin typeface="News Cycle" panose="02000503000000000000" pitchFamily="2" charset="2"/>
                          <a:ea typeface="ＭＳ 明朝"/>
                          <a:cs typeface="Times New Roman"/>
                        </a:rPr>
                        <a:t> </a:t>
                      </a:r>
                      <a:r>
                        <a:rPr lang="en-US" sz="2000" b="1" i="1" dirty="0" err="1">
                          <a:effectLst/>
                          <a:latin typeface="News Cycle" panose="02000503000000000000" pitchFamily="2" charset="2"/>
                          <a:ea typeface="ＭＳ 明朝"/>
                          <a:cs typeface="Times New Roman"/>
                        </a:rPr>
                        <a:t>Expresivo</a:t>
                      </a:r>
                      <a:r>
                        <a:rPr lang="en-US" sz="2000" b="1" i="1" dirty="0">
                          <a:effectLst/>
                          <a:latin typeface="News Cycle" panose="02000503000000000000" pitchFamily="2" charset="2"/>
                          <a:ea typeface="ＭＳ 明朝"/>
                          <a:cs typeface="Times New Roman"/>
                        </a:rPr>
                        <a:t> </a:t>
                      </a:r>
                      <a:r>
                        <a:rPr lang="en-US" sz="2000" b="1" dirty="0">
                          <a:effectLst/>
                          <a:latin typeface="News Cycle" panose="02000503000000000000" pitchFamily="2" charset="2"/>
                          <a:ea typeface="ＭＳ 明朝"/>
                          <a:cs typeface="Times New Roman"/>
                        </a:rPr>
                        <a:t>code-mixing recalculation</a:t>
                      </a:r>
                      <a:endParaRPr lang="en-US" sz="2000" dirty="0">
                        <a:effectLst/>
                        <a:latin typeface="News Cycle" panose="02000503000000000000" pitchFamily="2" charset="2"/>
                        <a:ea typeface="ＭＳ 明朝"/>
                        <a:cs typeface="Times New Roman"/>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66945">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Fall</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84/20.7%</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155/38.3%</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166/41%</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405/100%</a:t>
                      </a:r>
                    </a:p>
                  </a:txBody>
                  <a:tcPr marL="51435" marR="51435" marT="0" marB="0"/>
                </a:tc>
                <a:extLst>
                  <a:ext uri="{0D108BD9-81ED-4DB2-BD59-A6C34878D82A}">
                    <a16:rowId xmlns:a16="http://schemas.microsoft.com/office/drawing/2014/main" val="10011"/>
                  </a:ext>
                </a:extLst>
              </a:tr>
              <a:tr h="266945">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Spring</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73/18%</a:t>
                      </a:r>
                    </a:p>
                  </a:txBody>
                  <a:tcPr marL="51435" marR="51435" marT="0" marB="0"/>
                </a:tc>
                <a:tc>
                  <a:txBody>
                    <a:bodyPr/>
                    <a:lstStyle/>
                    <a:p>
                      <a:pPr marL="0" marR="0">
                        <a:spcBef>
                          <a:spcPts val="0"/>
                        </a:spcBef>
                        <a:spcAft>
                          <a:spcPts val="0"/>
                        </a:spcAft>
                      </a:pPr>
                      <a:r>
                        <a:rPr lang="en-US" sz="2000">
                          <a:effectLst/>
                          <a:latin typeface="News Cycle" panose="02000503000000000000" pitchFamily="2" charset="2"/>
                          <a:ea typeface="ＭＳ 明朝"/>
                          <a:cs typeface="Times New Roman"/>
                        </a:rPr>
                        <a:t>159/39.3%</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173/42.7%</a:t>
                      </a:r>
                    </a:p>
                  </a:txBody>
                  <a:tcPr marL="51435" marR="51435" marT="0" marB="0"/>
                </a:tc>
                <a:tc>
                  <a:txBody>
                    <a:bodyPr/>
                    <a:lstStyle/>
                    <a:p>
                      <a:pPr marL="0" marR="0">
                        <a:spcBef>
                          <a:spcPts val="0"/>
                        </a:spcBef>
                        <a:spcAft>
                          <a:spcPts val="0"/>
                        </a:spcAft>
                      </a:pPr>
                      <a:r>
                        <a:rPr lang="en-US" sz="2000" dirty="0">
                          <a:effectLst/>
                          <a:latin typeface="News Cycle" panose="02000503000000000000" pitchFamily="2" charset="2"/>
                          <a:ea typeface="ＭＳ 明朝"/>
                          <a:cs typeface="Times New Roman"/>
                        </a:rPr>
                        <a:t>405/100%</a:t>
                      </a:r>
                    </a:p>
                  </a:txBody>
                  <a:tcPr marL="51435" marR="51435"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90883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Storybook compares to other measures in tier designation</a:t>
            </a:r>
            <a:endParaRPr lang="en-US" dirty="0"/>
          </a:p>
        </p:txBody>
      </p:sp>
      <p:pic>
        <p:nvPicPr>
          <p:cNvPr id="4" name="Picture 3"/>
          <p:cNvPicPr>
            <a:picLocks noChangeAspect="1"/>
          </p:cNvPicPr>
          <p:nvPr/>
        </p:nvPicPr>
        <p:blipFill>
          <a:blip r:embed="rId2"/>
          <a:stretch>
            <a:fillRect/>
          </a:stretch>
        </p:blipFill>
        <p:spPr>
          <a:xfrm>
            <a:off x="2057401" y="2457451"/>
            <a:ext cx="5276609" cy="3404846"/>
          </a:xfrm>
          <a:prstGeom prst="rect">
            <a:avLst/>
          </a:prstGeom>
        </p:spPr>
      </p:pic>
    </p:spTree>
    <p:extLst>
      <p:ext uri="{BB962C8B-B14F-4D97-AF65-F5344CB8AC3E}">
        <p14:creationId xmlns:p14="http://schemas.microsoft.com/office/powerpoint/2010/main" val="62108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000" dirty="0"/>
              <a:t>The development of a Spanish story-book based preschool universal screening measure</a:t>
            </a:r>
          </a:p>
        </p:txBody>
      </p:sp>
      <p:sp>
        <p:nvSpPr>
          <p:cNvPr id="3" name="Subtitle 2"/>
          <p:cNvSpPr>
            <a:spLocks noGrp="1"/>
          </p:cNvSpPr>
          <p:nvPr>
            <p:ph type="subTitle" idx="1"/>
          </p:nvPr>
        </p:nvSpPr>
        <p:spPr/>
        <p:txBody>
          <a:bodyPr>
            <a:normAutofit/>
          </a:bodyPr>
          <a:lstStyle/>
          <a:p>
            <a:pPr>
              <a:spcBef>
                <a:spcPts val="0"/>
              </a:spcBef>
            </a:pPr>
            <a:r>
              <a:rPr lang="en-US" dirty="0"/>
              <a:t>Lillian </a:t>
            </a:r>
            <a:r>
              <a:rPr lang="en-US" dirty="0" err="1" smtClean="0"/>
              <a:t>Durán</a:t>
            </a:r>
            <a:r>
              <a:rPr lang="en-US" dirty="0" smtClean="0"/>
              <a:t> - University of Oregon</a:t>
            </a:r>
          </a:p>
          <a:p>
            <a:pPr>
              <a:spcBef>
                <a:spcPts val="0"/>
              </a:spcBef>
            </a:pPr>
            <a:r>
              <a:rPr lang="en-US" dirty="0" smtClean="0"/>
              <a:t>Alisha Wackerle-Hollman - University </a:t>
            </a:r>
            <a:r>
              <a:rPr lang="en-US" dirty="0"/>
              <a:t>of Minnesota</a:t>
            </a:r>
          </a:p>
          <a:p>
            <a:endParaRPr lang="en-US" dirty="0"/>
          </a:p>
        </p:txBody>
      </p:sp>
    </p:spTree>
    <p:extLst>
      <p:ext uri="{BB962C8B-B14F-4D97-AF65-F5344CB8AC3E}">
        <p14:creationId xmlns:p14="http://schemas.microsoft.com/office/powerpoint/2010/main" val="347384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Scoring</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 Scoring code-mixed responses</a:t>
            </a:r>
          </a:p>
          <a:p>
            <a:pPr marL="0" indent="0">
              <a:buNone/>
            </a:pPr>
            <a:r>
              <a:rPr lang="es-ES" i="1" dirty="0"/>
              <a:t>¿Piensas que la mamá debería compartir su soda con Carina? </a:t>
            </a:r>
            <a:r>
              <a:rPr lang="es-ES" i="1" dirty="0" smtClean="0"/>
              <a:t>¿</a:t>
            </a:r>
            <a:r>
              <a:rPr lang="es-ES" i="1" dirty="0"/>
              <a:t>Por-qué/por qué no?</a:t>
            </a:r>
            <a:endParaRPr lang="en-US" i="1" dirty="0"/>
          </a:p>
          <a:p>
            <a:r>
              <a:rPr lang="en-US" dirty="0" smtClean="0"/>
              <a:t>no </a:t>
            </a:r>
            <a:r>
              <a:rPr lang="en-US" dirty="0" err="1"/>
              <a:t>porque</a:t>
            </a:r>
            <a:r>
              <a:rPr lang="en-US" dirty="0"/>
              <a:t> she is thirsty </a:t>
            </a:r>
            <a:endParaRPr lang="en-US" dirty="0" smtClean="0"/>
          </a:p>
          <a:p>
            <a:pPr marL="0" indent="0">
              <a:buNone/>
            </a:pPr>
            <a:r>
              <a:rPr lang="en-US" b="1" dirty="0" smtClean="0"/>
              <a:t>2. Response with many words but does not answer question</a:t>
            </a:r>
          </a:p>
          <a:p>
            <a:pPr marL="0" indent="0">
              <a:buNone/>
            </a:pPr>
            <a:r>
              <a:rPr lang="es-ES" i="1" dirty="0"/>
              <a:t>Éste es tu carrito de compras. Y este es el carrito de compras de la mamá. </a:t>
            </a:r>
            <a:r>
              <a:rPr lang="es-ES" dirty="0"/>
              <a:t>¿</a:t>
            </a:r>
            <a:r>
              <a:rPr lang="es-ES" i="1" dirty="0"/>
              <a:t>Qué haces con un carrito de compras?</a:t>
            </a:r>
            <a:endParaRPr lang="en-US" dirty="0"/>
          </a:p>
          <a:p>
            <a:r>
              <a:rPr lang="en-US" dirty="0" err="1" smtClean="0"/>
              <a:t>chiclet</a:t>
            </a:r>
            <a:r>
              <a:rPr lang="en-US" dirty="0" smtClean="0"/>
              <a:t>, nuggets, </a:t>
            </a:r>
            <a:r>
              <a:rPr lang="en-US" dirty="0" err="1" smtClean="0"/>
              <a:t>huevos</a:t>
            </a:r>
            <a:endParaRPr lang="en-US" dirty="0" smtClean="0"/>
          </a:p>
        </p:txBody>
      </p:sp>
    </p:spTree>
    <p:extLst>
      <p:ext uri="{BB962C8B-B14F-4D97-AF65-F5344CB8AC3E}">
        <p14:creationId xmlns:p14="http://schemas.microsoft.com/office/powerpoint/2010/main" val="3794184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Scoring</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t>Scoring for meaning-Subjectivity of what makes sense</a:t>
            </a:r>
          </a:p>
          <a:p>
            <a:pPr marL="0" indent="0">
              <a:buNone/>
            </a:pPr>
            <a:r>
              <a:rPr lang="es-ES" i="1" dirty="0"/>
              <a:t>¿</a:t>
            </a:r>
            <a:r>
              <a:rPr lang="en-US" i="1" dirty="0" err="1"/>
              <a:t>Qué</a:t>
            </a:r>
            <a:r>
              <a:rPr lang="en-US" i="1" dirty="0"/>
              <a:t> </a:t>
            </a:r>
            <a:r>
              <a:rPr lang="en-US" i="1" dirty="0" err="1"/>
              <a:t>pasa</a:t>
            </a:r>
            <a:r>
              <a:rPr lang="en-US" i="1" dirty="0"/>
              <a:t> </a:t>
            </a:r>
            <a:r>
              <a:rPr lang="en-US" i="1" dirty="0" err="1"/>
              <a:t>si</a:t>
            </a:r>
            <a:r>
              <a:rPr lang="en-US" i="1" dirty="0"/>
              <a:t> </a:t>
            </a:r>
            <a:r>
              <a:rPr lang="en-US" i="1" dirty="0" err="1"/>
              <a:t>te</a:t>
            </a:r>
            <a:r>
              <a:rPr lang="en-US" i="1" dirty="0"/>
              <a:t> </a:t>
            </a:r>
            <a:r>
              <a:rPr lang="en-US" i="1" dirty="0" err="1"/>
              <a:t>caen</a:t>
            </a:r>
            <a:r>
              <a:rPr lang="en-US" i="1" dirty="0"/>
              <a:t> </a:t>
            </a:r>
            <a:r>
              <a:rPr lang="en-US" i="1" dirty="0" err="1"/>
              <a:t>los</a:t>
            </a:r>
            <a:r>
              <a:rPr lang="en-US" i="1" dirty="0"/>
              <a:t> </a:t>
            </a:r>
            <a:r>
              <a:rPr lang="en-US" i="1" dirty="0" err="1"/>
              <a:t>huevos</a:t>
            </a:r>
            <a:r>
              <a:rPr lang="en-US" i="1" dirty="0"/>
              <a:t>?</a:t>
            </a:r>
          </a:p>
          <a:p>
            <a:pPr marL="0" indent="0">
              <a:buNone/>
            </a:pPr>
            <a:r>
              <a:rPr lang="en-US" dirty="0"/>
              <a:t>“</a:t>
            </a:r>
            <a:r>
              <a:rPr lang="en-US" dirty="0" err="1"/>
              <a:t>unos</a:t>
            </a:r>
            <a:r>
              <a:rPr lang="en-US" dirty="0"/>
              <a:t> </a:t>
            </a:r>
            <a:r>
              <a:rPr lang="en-US" dirty="0" err="1"/>
              <a:t>pollitos</a:t>
            </a:r>
            <a:r>
              <a:rPr lang="en-US" dirty="0"/>
              <a:t>”</a:t>
            </a:r>
          </a:p>
          <a:p>
            <a:pPr marL="0" indent="0">
              <a:buNone/>
            </a:pPr>
            <a:r>
              <a:rPr lang="en-US" i="1" dirty="0" err="1"/>
              <a:t>Éste</a:t>
            </a:r>
            <a:r>
              <a:rPr lang="en-US" i="1" dirty="0"/>
              <a:t> </a:t>
            </a:r>
            <a:r>
              <a:rPr lang="en-US" i="1" dirty="0" err="1"/>
              <a:t>es</a:t>
            </a:r>
            <a:r>
              <a:rPr lang="en-US" i="1" dirty="0"/>
              <a:t> </a:t>
            </a:r>
            <a:r>
              <a:rPr lang="en-US" i="1" dirty="0" err="1"/>
              <a:t>tu</a:t>
            </a:r>
            <a:r>
              <a:rPr lang="en-US" i="1" dirty="0"/>
              <a:t> </a:t>
            </a:r>
            <a:r>
              <a:rPr lang="en-US" i="1" dirty="0" err="1"/>
              <a:t>carrito</a:t>
            </a:r>
            <a:r>
              <a:rPr lang="en-US" i="1" dirty="0"/>
              <a:t> de </a:t>
            </a:r>
            <a:r>
              <a:rPr lang="en-US" i="1" dirty="0" err="1"/>
              <a:t>compras</a:t>
            </a:r>
            <a:r>
              <a:rPr lang="en-US" i="1" dirty="0"/>
              <a:t>. </a:t>
            </a:r>
            <a:r>
              <a:rPr lang="es-ES" i="1" dirty="0"/>
              <a:t>¿</a:t>
            </a:r>
            <a:r>
              <a:rPr lang="en-US" i="1" dirty="0" err="1"/>
              <a:t>Qué</a:t>
            </a:r>
            <a:r>
              <a:rPr lang="en-US" i="1" dirty="0"/>
              <a:t> </a:t>
            </a:r>
            <a:r>
              <a:rPr lang="en-US" i="1" dirty="0" err="1"/>
              <a:t>haces</a:t>
            </a:r>
            <a:r>
              <a:rPr lang="en-US" i="1" dirty="0"/>
              <a:t> con un </a:t>
            </a:r>
            <a:r>
              <a:rPr lang="en-US" i="1" dirty="0" err="1"/>
              <a:t>carrito</a:t>
            </a:r>
            <a:r>
              <a:rPr lang="en-US" i="1" dirty="0"/>
              <a:t> de </a:t>
            </a:r>
            <a:r>
              <a:rPr lang="en-US" i="1" dirty="0" err="1"/>
              <a:t>compras</a:t>
            </a:r>
            <a:r>
              <a:rPr lang="en-US" i="1" dirty="0"/>
              <a:t>?</a:t>
            </a:r>
          </a:p>
          <a:p>
            <a:pPr marL="0" indent="0">
              <a:buNone/>
            </a:pPr>
            <a:r>
              <a:rPr lang="en-US" dirty="0"/>
              <a:t>“comida, </a:t>
            </a:r>
            <a:r>
              <a:rPr lang="en-US" dirty="0" err="1"/>
              <a:t>desayuno</a:t>
            </a:r>
            <a:r>
              <a:rPr lang="en-US" dirty="0"/>
              <a:t>, </a:t>
            </a:r>
            <a:r>
              <a:rPr lang="en-US" dirty="0" err="1"/>
              <a:t>galletas</a:t>
            </a:r>
            <a:r>
              <a:rPr lang="en-US" dirty="0"/>
              <a:t>”</a:t>
            </a:r>
          </a:p>
          <a:p>
            <a:pPr marL="0" indent="0">
              <a:buNone/>
            </a:pPr>
            <a:r>
              <a:rPr lang="en-US" dirty="0"/>
              <a:t>“</a:t>
            </a:r>
            <a:r>
              <a:rPr lang="en-US" dirty="0" err="1"/>
              <a:t>esta</a:t>
            </a:r>
            <a:r>
              <a:rPr lang="en-US" dirty="0"/>
              <a:t> </a:t>
            </a:r>
            <a:r>
              <a:rPr lang="en-US" dirty="0" err="1"/>
              <a:t>caminando</a:t>
            </a:r>
            <a:r>
              <a:rPr lang="en-US" dirty="0"/>
              <a:t> y </a:t>
            </a:r>
            <a:r>
              <a:rPr lang="en-US" dirty="0" err="1"/>
              <a:t>echar</a:t>
            </a:r>
            <a:r>
              <a:rPr lang="en-US" dirty="0"/>
              <a:t> </a:t>
            </a:r>
            <a:r>
              <a:rPr lang="en-US" dirty="0" err="1"/>
              <a:t>cosas</a:t>
            </a:r>
            <a:r>
              <a:rPr lang="en-US" dirty="0"/>
              <a:t>”</a:t>
            </a:r>
            <a:endParaRPr lang="en-US" b="1" i="1" dirty="0"/>
          </a:p>
          <a:p>
            <a:endParaRPr lang="en-US" dirty="0"/>
          </a:p>
        </p:txBody>
      </p:sp>
      <p:sp>
        <p:nvSpPr>
          <p:cNvPr id="4" name="Content Placeholder 3"/>
          <p:cNvSpPr>
            <a:spLocks noGrp="1"/>
          </p:cNvSpPr>
          <p:nvPr>
            <p:ph sz="half" idx="2"/>
          </p:nvPr>
        </p:nvSpPr>
        <p:spPr>
          <a:xfrm>
            <a:off x="4572000" y="2158979"/>
            <a:ext cx="4514850" cy="3263504"/>
          </a:xfrm>
        </p:spPr>
        <p:txBody>
          <a:bodyPr>
            <a:normAutofit fontScale="92500" lnSpcReduction="20000"/>
          </a:bodyPr>
          <a:lstStyle/>
          <a:p>
            <a:pPr marL="0" indent="0">
              <a:buNone/>
            </a:pPr>
            <a:r>
              <a:rPr lang="en-US" b="1" dirty="0"/>
              <a:t>Scoring for meaning—Scoring within stated guidelines</a:t>
            </a:r>
          </a:p>
          <a:p>
            <a:pPr marL="0" indent="0">
              <a:buNone/>
            </a:pPr>
            <a:r>
              <a:rPr lang="es-ES" i="1" dirty="0"/>
              <a:t>¿</a:t>
            </a:r>
            <a:r>
              <a:rPr lang="en-US" i="1" dirty="0"/>
              <a:t>Como </a:t>
            </a:r>
            <a:r>
              <a:rPr lang="en-US" i="1" dirty="0" err="1"/>
              <a:t>puedes</a:t>
            </a:r>
            <a:r>
              <a:rPr lang="en-US" i="1" dirty="0"/>
              <a:t> saber que el </a:t>
            </a:r>
            <a:r>
              <a:rPr lang="en-US" i="1" dirty="0" err="1"/>
              <a:t>señor</a:t>
            </a:r>
            <a:r>
              <a:rPr lang="en-US" i="1" dirty="0"/>
              <a:t> </a:t>
            </a:r>
            <a:r>
              <a:rPr lang="en-US" i="1" dirty="0" err="1"/>
              <a:t>está</a:t>
            </a:r>
            <a:r>
              <a:rPr lang="en-US" i="1" dirty="0"/>
              <a:t> </a:t>
            </a:r>
            <a:r>
              <a:rPr lang="en-US" i="1" dirty="0" err="1"/>
              <a:t>feliz</a:t>
            </a:r>
            <a:r>
              <a:rPr lang="en-US" i="1" dirty="0"/>
              <a:t>? </a:t>
            </a:r>
          </a:p>
          <a:p>
            <a:pPr marL="0" indent="0">
              <a:buNone/>
            </a:pPr>
            <a:r>
              <a:rPr lang="en-US" dirty="0"/>
              <a:t>Response is supposed to be something about him smiling or laughing, but some scorers included many responses as correct such as</a:t>
            </a:r>
          </a:p>
          <a:p>
            <a:pPr marL="0" indent="0">
              <a:buNone/>
            </a:pPr>
            <a:r>
              <a:rPr lang="en-US" dirty="0"/>
              <a:t>“</a:t>
            </a:r>
            <a:r>
              <a:rPr lang="en-US" dirty="0" err="1"/>
              <a:t>esta</a:t>
            </a:r>
            <a:r>
              <a:rPr lang="en-US" dirty="0"/>
              <a:t> </a:t>
            </a:r>
            <a:r>
              <a:rPr lang="en-US" dirty="0" err="1"/>
              <a:t>tomando</a:t>
            </a:r>
            <a:r>
              <a:rPr lang="en-US" dirty="0"/>
              <a:t> </a:t>
            </a:r>
            <a:r>
              <a:rPr lang="en-US" dirty="0" err="1"/>
              <a:t>cerveza</a:t>
            </a:r>
            <a:r>
              <a:rPr lang="en-US" dirty="0"/>
              <a:t>”</a:t>
            </a:r>
          </a:p>
          <a:p>
            <a:pPr marL="0" indent="0">
              <a:buNone/>
            </a:pPr>
            <a:r>
              <a:rPr lang="en-US" dirty="0"/>
              <a:t>“</a:t>
            </a:r>
            <a:r>
              <a:rPr lang="en-US" dirty="0" err="1"/>
              <a:t>Esta</a:t>
            </a:r>
            <a:r>
              <a:rPr lang="en-US" dirty="0"/>
              <a:t> </a:t>
            </a:r>
            <a:r>
              <a:rPr lang="en-US" dirty="0" err="1"/>
              <a:t>feliz</a:t>
            </a:r>
            <a:r>
              <a:rPr lang="en-US" dirty="0"/>
              <a:t> </a:t>
            </a:r>
            <a:r>
              <a:rPr lang="en-US" dirty="0" err="1"/>
              <a:t>porque</a:t>
            </a:r>
            <a:r>
              <a:rPr lang="en-US" dirty="0"/>
              <a:t> </a:t>
            </a:r>
            <a:r>
              <a:rPr lang="en-US" dirty="0" err="1"/>
              <a:t>va</a:t>
            </a:r>
            <a:r>
              <a:rPr lang="en-US" dirty="0"/>
              <a:t> a </a:t>
            </a:r>
            <a:r>
              <a:rPr lang="en-US" dirty="0" err="1"/>
              <a:t>tomar</a:t>
            </a:r>
            <a:r>
              <a:rPr lang="en-US" dirty="0"/>
              <a:t> la coca y </a:t>
            </a:r>
            <a:r>
              <a:rPr lang="en-US" dirty="0" err="1"/>
              <a:t>porque</a:t>
            </a:r>
            <a:r>
              <a:rPr lang="en-US" dirty="0"/>
              <a:t> </a:t>
            </a:r>
            <a:r>
              <a:rPr lang="en-US" dirty="0" err="1"/>
              <a:t>tiene</a:t>
            </a:r>
            <a:r>
              <a:rPr lang="en-US" dirty="0"/>
              <a:t> </a:t>
            </a:r>
            <a:r>
              <a:rPr lang="en-US" dirty="0" err="1"/>
              <a:t>dinero</a:t>
            </a:r>
            <a:r>
              <a:rPr lang="en-US" dirty="0"/>
              <a:t>”</a:t>
            </a:r>
          </a:p>
          <a:p>
            <a:pPr marL="0" indent="0">
              <a:buNone/>
            </a:pPr>
            <a:r>
              <a:rPr lang="en-US" dirty="0"/>
              <a:t>“</a:t>
            </a:r>
            <a:r>
              <a:rPr lang="en-US" dirty="0" err="1"/>
              <a:t>Porque</a:t>
            </a:r>
            <a:r>
              <a:rPr lang="en-US" dirty="0"/>
              <a:t> le </a:t>
            </a:r>
            <a:r>
              <a:rPr lang="en-US" dirty="0" err="1"/>
              <a:t>gusta</a:t>
            </a:r>
            <a:r>
              <a:rPr lang="en-US" dirty="0"/>
              <a:t> la fiesta”</a:t>
            </a:r>
          </a:p>
          <a:p>
            <a:endParaRPr lang="en-US" dirty="0"/>
          </a:p>
        </p:txBody>
      </p:sp>
    </p:spTree>
    <p:extLst>
      <p:ext uri="{BB962C8B-B14F-4D97-AF65-F5344CB8AC3E}">
        <p14:creationId xmlns:p14="http://schemas.microsoft.com/office/powerpoint/2010/main" val="1765047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8668" y="2864485"/>
            <a:ext cx="3007779" cy="3497213"/>
          </a:xfrm>
        </p:spPr>
        <p:txBody>
          <a:bodyPr/>
          <a:lstStyle/>
          <a:p>
            <a:r>
              <a:rPr lang="en-US" sz="1500" dirty="0">
                <a:solidFill>
                  <a:srgbClr val="000000"/>
                </a:solidFill>
                <a:ea typeface="Lucida Grande"/>
                <a:cs typeface="Lucida Grande"/>
              </a:rPr>
              <a:t>“</a:t>
            </a:r>
            <a:r>
              <a:rPr lang="en-US" sz="1500" dirty="0" err="1">
                <a:solidFill>
                  <a:srgbClr val="000000"/>
                </a:solidFill>
                <a:ea typeface="Lucida Grande"/>
                <a:cs typeface="Lucida Grande"/>
              </a:rPr>
              <a:t>agarrando</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su</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mano</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su</a:t>
            </a:r>
            <a:r>
              <a:rPr lang="en-US" sz="1500" dirty="0">
                <a:solidFill>
                  <a:srgbClr val="000000"/>
                </a:solidFill>
                <a:ea typeface="Lucida Grande"/>
                <a:cs typeface="Lucida Grande"/>
              </a:rPr>
              <a:t> happy birthday, </a:t>
            </a:r>
            <a:r>
              <a:rPr lang="en-US" sz="1500" dirty="0" err="1">
                <a:solidFill>
                  <a:srgbClr val="000000"/>
                </a:solidFill>
                <a:ea typeface="Lucida Grande"/>
                <a:cs typeface="Lucida Grande"/>
              </a:rPr>
              <a:t>ir</a:t>
            </a:r>
            <a:r>
              <a:rPr lang="en-US" sz="1500" dirty="0">
                <a:solidFill>
                  <a:srgbClr val="000000"/>
                </a:solidFill>
                <a:ea typeface="Lucida Grande"/>
                <a:cs typeface="Lucida Grande"/>
              </a:rPr>
              <a:t> a la </a:t>
            </a:r>
            <a:r>
              <a:rPr lang="en-US" sz="1500" dirty="0" err="1">
                <a:solidFill>
                  <a:srgbClr val="000000"/>
                </a:solidFill>
                <a:ea typeface="Lucida Grande"/>
                <a:cs typeface="Lucida Grande"/>
              </a:rPr>
              <a:t>tienda</a:t>
            </a:r>
            <a:r>
              <a:rPr lang="en-US" sz="1500" dirty="0">
                <a:solidFill>
                  <a:srgbClr val="000000"/>
                </a:solidFill>
                <a:ea typeface="Lucida Grande"/>
                <a:cs typeface="Lucida Grande"/>
              </a:rPr>
              <a:t>”</a:t>
            </a:r>
          </a:p>
          <a:p>
            <a:r>
              <a:rPr lang="en-US" sz="1500" dirty="0">
                <a:solidFill>
                  <a:srgbClr val="000000"/>
                </a:solidFill>
                <a:ea typeface="Lucida Grande"/>
                <a:cs typeface="Lucida Grande"/>
              </a:rPr>
              <a:t>“</a:t>
            </a:r>
            <a:r>
              <a:rPr lang="en-US" sz="1500" dirty="0" err="1">
                <a:solidFill>
                  <a:srgbClr val="000000"/>
                </a:solidFill>
                <a:ea typeface="Lucida Grande"/>
                <a:cs typeface="Lucida Grande"/>
              </a:rPr>
              <a:t>quiere</a:t>
            </a:r>
            <a:r>
              <a:rPr lang="en-US" sz="1500" dirty="0">
                <a:solidFill>
                  <a:srgbClr val="000000"/>
                </a:solidFill>
                <a:ea typeface="Lucida Grande"/>
                <a:cs typeface="Lucida Grande"/>
              </a:rPr>
              <a:t> candy pa </a:t>
            </a:r>
            <a:r>
              <a:rPr lang="en-US" sz="1500" dirty="0" err="1">
                <a:solidFill>
                  <a:srgbClr val="000000"/>
                </a:solidFill>
                <a:ea typeface="Lucida Grande"/>
                <a:cs typeface="Lucida Grande"/>
              </a:rPr>
              <a:t>su</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pinata</a:t>
            </a:r>
            <a:r>
              <a:rPr lang="en-US" sz="1500" dirty="0">
                <a:solidFill>
                  <a:srgbClr val="000000"/>
                </a:solidFill>
                <a:ea typeface="Lucida Grande"/>
                <a:cs typeface="Lucida Grande"/>
              </a:rPr>
              <a:t> y </a:t>
            </a:r>
            <a:r>
              <a:rPr lang="en-US" sz="1500" dirty="0" err="1">
                <a:solidFill>
                  <a:srgbClr val="000000"/>
                </a:solidFill>
                <a:ea typeface="Lucida Grande"/>
                <a:cs typeface="Lucida Grande"/>
              </a:rPr>
              <a:t>una</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pinata</a:t>
            </a:r>
            <a:r>
              <a:rPr lang="en-US" sz="1500" dirty="0">
                <a:solidFill>
                  <a:srgbClr val="000000"/>
                </a:solidFill>
                <a:ea typeface="Lucida Grande"/>
                <a:cs typeface="Lucida Grande"/>
              </a:rPr>
              <a:t> ahi</a:t>
            </a:r>
          </a:p>
          <a:p>
            <a:r>
              <a:rPr lang="en-US" sz="1500" dirty="0">
                <a:solidFill>
                  <a:srgbClr val="000000"/>
                </a:solidFill>
                <a:ea typeface="Lucida Grande"/>
                <a:cs typeface="Lucida Grande"/>
              </a:rPr>
              <a:t>era </a:t>
            </a:r>
            <a:r>
              <a:rPr lang="en-US" sz="1500" dirty="0" err="1">
                <a:solidFill>
                  <a:srgbClr val="000000"/>
                </a:solidFill>
                <a:ea typeface="Lucida Grande"/>
                <a:cs typeface="Lucida Grande"/>
              </a:rPr>
              <a:t>su</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cumpleanos</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platico</a:t>
            </a:r>
            <a:r>
              <a:rPr lang="en-US" sz="1500" dirty="0">
                <a:solidFill>
                  <a:srgbClr val="000000"/>
                </a:solidFill>
                <a:ea typeface="Lucida Grande"/>
                <a:cs typeface="Lucida Grande"/>
              </a:rPr>
              <a:t> con </a:t>
            </a:r>
            <a:r>
              <a:rPr lang="en-US" sz="1500" dirty="0" err="1">
                <a:solidFill>
                  <a:srgbClr val="000000"/>
                </a:solidFill>
                <a:ea typeface="Lucida Grande"/>
                <a:cs typeface="Lucida Grande"/>
              </a:rPr>
              <a:t>su</a:t>
            </a:r>
            <a:r>
              <a:rPr lang="en-US" sz="1500" dirty="0">
                <a:solidFill>
                  <a:srgbClr val="000000"/>
                </a:solidFill>
                <a:ea typeface="Lucida Grande"/>
                <a:cs typeface="Lucida Grande"/>
              </a:rPr>
              <a:t> mama que </a:t>
            </a:r>
            <a:r>
              <a:rPr lang="en-US" sz="1500" dirty="0" err="1">
                <a:solidFill>
                  <a:srgbClr val="000000"/>
                </a:solidFill>
                <a:ea typeface="Lucida Grande"/>
                <a:cs typeface="Lucida Grande"/>
              </a:rPr>
              <a:t>quiere</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una</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pinata</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fueron</a:t>
            </a:r>
            <a:r>
              <a:rPr lang="en-US" sz="1500" dirty="0">
                <a:solidFill>
                  <a:srgbClr val="000000"/>
                </a:solidFill>
                <a:ea typeface="Lucida Grande"/>
                <a:cs typeface="Lucida Grande"/>
              </a:rPr>
              <a:t> a la </a:t>
            </a:r>
            <a:r>
              <a:rPr lang="en-US" sz="1500" dirty="0" err="1">
                <a:solidFill>
                  <a:srgbClr val="000000"/>
                </a:solidFill>
                <a:ea typeface="Lucida Grande"/>
                <a:cs typeface="Lucida Grande"/>
              </a:rPr>
              <a:t>tienda</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escogieron</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una</a:t>
            </a:r>
            <a:r>
              <a:rPr lang="en-US" sz="1500" dirty="0">
                <a:solidFill>
                  <a:srgbClr val="000000"/>
                </a:solidFill>
                <a:ea typeface="Lucida Grande"/>
                <a:cs typeface="Lucida Grande"/>
              </a:rPr>
              <a:t> </a:t>
            </a:r>
            <a:r>
              <a:rPr lang="en-US" sz="1500" dirty="0" err="1">
                <a:solidFill>
                  <a:srgbClr val="000000"/>
                </a:solidFill>
                <a:ea typeface="Lucida Grande"/>
                <a:cs typeface="Lucida Grande"/>
              </a:rPr>
              <a:t>pinata</a:t>
            </a:r>
            <a:endParaRPr lang="en-US" sz="1500" dirty="0"/>
          </a:p>
          <a:p>
            <a:endParaRPr lang="en-US" dirty="0"/>
          </a:p>
        </p:txBody>
      </p:sp>
      <p:graphicFrame>
        <p:nvGraphicFramePr>
          <p:cNvPr id="5" name="Object 4"/>
          <p:cNvGraphicFramePr>
            <a:graphicFrameLocks noChangeAspect="1"/>
          </p:cNvGraphicFramePr>
          <p:nvPr>
            <p:extLst/>
          </p:nvPr>
        </p:nvGraphicFramePr>
        <p:xfrm>
          <a:off x="552297" y="2415243"/>
          <a:ext cx="5446371" cy="2837878"/>
        </p:xfrm>
        <a:graphic>
          <a:graphicData uri="http://schemas.openxmlformats.org/presentationml/2006/ole">
            <mc:AlternateContent xmlns:mc="http://schemas.openxmlformats.org/markup-compatibility/2006">
              <mc:Choice xmlns:v="urn:schemas-microsoft-com:vml" Requires="v">
                <p:oleObj spid="_x0000_s12299" name="Document" r:id="rId3" imgW="8420100" imgH="3530600" progId="Word.Document.12">
                  <p:embed/>
                </p:oleObj>
              </mc:Choice>
              <mc:Fallback>
                <p:oleObj name="Document" r:id="rId3" imgW="8420100" imgH="3530600" progId="Word.Document.12">
                  <p:embed/>
                  <p:pic>
                    <p:nvPicPr>
                      <p:cNvPr id="5" name="Object 4"/>
                      <p:cNvPicPr/>
                      <p:nvPr/>
                    </p:nvPicPr>
                    <p:blipFill>
                      <a:blip r:embed="rId4"/>
                      <a:stretch>
                        <a:fillRect/>
                      </a:stretch>
                    </p:blipFill>
                    <p:spPr>
                      <a:xfrm>
                        <a:off x="552297" y="2415243"/>
                        <a:ext cx="5446371" cy="2837878"/>
                      </a:xfrm>
                      <a:prstGeom prst="rect">
                        <a:avLst/>
                      </a:prstGeom>
                    </p:spPr>
                  </p:pic>
                </p:oleObj>
              </mc:Fallback>
            </mc:AlternateContent>
          </a:graphicData>
        </a:graphic>
      </p:graphicFrame>
      <p:sp>
        <p:nvSpPr>
          <p:cNvPr id="4" name="Title 1"/>
          <p:cNvSpPr>
            <a:spLocks noGrp="1"/>
          </p:cNvSpPr>
          <p:nvPr>
            <p:ph type="title"/>
          </p:nvPr>
        </p:nvSpPr>
        <p:spPr>
          <a:xfrm>
            <a:off x="213561" y="243379"/>
            <a:ext cx="7886700" cy="994172"/>
          </a:xfrm>
        </p:spPr>
        <p:txBody>
          <a:bodyPr/>
          <a:lstStyle/>
          <a:p>
            <a:r>
              <a:rPr lang="en-US" dirty="0" smtClean="0"/>
              <a:t>Challenges in Scoring</a:t>
            </a:r>
            <a:endParaRPr lang="en-US" dirty="0"/>
          </a:p>
        </p:txBody>
      </p:sp>
      <p:sp>
        <p:nvSpPr>
          <p:cNvPr id="6" name="Content Placeholder 2"/>
          <p:cNvSpPr txBox="1">
            <a:spLocks/>
          </p:cNvSpPr>
          <p:nvPr/>
        </p:nvSpPr>
        <p:spPr>
          <a:xfrm>
            <a:off x="552297" y="1779962"/>
            <a:ext cx="845415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ws Cycle" panose="02000503000000000000" pitchFamily="2" charset="2"/>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ws Cycle" panose="02000503000000000000" pitchFamily="2" charset="2"/>
                <a:ea typeface="+mn-ea"/>
                <a:cs typeface="Angsana New" panose="02020603050405020304" pitchFamily="18"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ws Cycle" panose="02000503000000000000" pitchFamily="2" charset="2"/>
                <a:ea typeface="+mn-ea"/>
                <a:cs typeface="Angsana New" panose="02020603050405020304" pitchFamily="18"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s Cycle" panose="02000503000000000000" pitchFamily="2" charset="2"/>
                <a:ea typeface="+mn-ea"/>
                <a:cs typeface="Angsana New" panose="02020603050405020304" pitchFamily="18"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ws Cycle" panose="02000503000000000000" pitchFamily="2" charset="2"/>
                <a:ea typeface="+mn-ea"/>
                <a:cs typeface="Angsana New" panose="02020603050405020304" pitchFamily="18"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In story retell item scorers are supposed to count number of actions retold by child, but there is discrepancy across scorers in what constitutes an “action”</a:t>
            </a:r>
          </a:p>
        </p:txBody>
      </p:sp>
    </p:spTree>
    <p:extLst>
      <p:ext uri="{BB962C8B-B14F-4D97-AF65-F5344CB8AC3E}">
        <p14:creationId xmlns:p14="http://schemas.microsoft.com/office/powerpoint/2010/main" val="7484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 results</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82652874"/>
              </p:ext>
            </p:extLst>
          </p:nvPr>
        </p:nvGraphicFramePr>
        <p:xfrm>
          <a:off x="1110916" y="2492828"/>
          <a:ext cx="7230344" cy="2236189"/>
        </p:xfrm>
        <a:graphic>
          <a:graphicData uri="http://schemas.openxmlformats.org/presentationml/2006/ole">
            <mc:AlternateContent xmlns:mc="http://schemas.openxmlformats.org/markup-compatibility/2006">
              <mc:Choice xmlns:v="urn:schemas-microsoft-com:vml" Requires="v">
                <p:oleObj spid="_x0000_s13323" name="Document" r:id="rId4" imgW="5638800" imgH="901700" progId="Word.Document.12">
                  <p:embed/>
                </p:oleObj>
              </mc:Choice>
              <mc:Fallback>
                <p:oleObj name="Document" r:id="rId4" imgW="5638800" imgH="901700" progId="Word.Document.12">
                  <p:embed/>
                  <p:pic>
                    <p:nvPicPr>
                      <p:cNvPr id="4" name="Object 3"/>
                      <p:cNvPicPr/>
                      <p:nvPr/>
                    </p:nvPicPr>
                    <p:blipFill>
                      <a:blip r:embed="rId5"/>
                      <a:stretch>
                        <a:fillRect/>
                      </a:stretch>
                    </p:blipFill>
                    <p:spPr>
                      <a:xfrm>
                        <a:off x="1110916" y="2492828"/>
                        <a:ext cx="7230344" cy="2236189"/>
                      </a:xfrm>
                      <a:prstGeom prst="rect">
                        <a:avLst/>
                      </a:prstGeom>
                    </p:spPr>
                  </p:pic>
                </p:oleObj>
              </mc:Fallback>
            </mc:AlternateContent>
          </a:graphicData>
        </a:graphic>
      </p:graphicFrame>
    </p:spTree>
    <p:extLst>
      <p:ext uri="{BB962C8B-B14F-4D97-AF65-F5344CB8AC3E}">
        <p14:creationId xmlns:p14="http://schemas.microsoft.com/office/powerpoint/2010/main" val="3644677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r>
              <a:rPr lang="en-US" sz="2400" dirty="0" smtClean="0"/>
              <a:t>Inconsistency in scoring reduces claims of valid ability metrics for children’s scores, as a result, determining a best approach to maximize consistency is paramount.</a:t>
            </a:r>
          </a:p>
          <a:p>
            <a:r>
              <a:rPr lang="en-US" sz="2400" dirty="0" smtClean="0"/>
              <a:t>Balancing ease of scoring and standardization while not limiting meaningful information that can be gathered from children’s responses is challenging at best.</a:t>
            </a:r>
          </a:p>
          <a:p>
            <a:r>
              <a:rPr lang="en-US" sz="2400" dirty="0" smtClean="0"/>
              <a:t>Variability in Spanish proficiency of scorers likely interacts with reliability of scoring (but can only be confirmed in future studies).</a:t>
            </a:r>
            <a:endParaRPr lang="en-US" sz="2400" dirty="0"/>
          </a:p>
        </p:txBody>
      </p:sp>
    </p:spTree>
    <p:extLst>
      <p:ext uri="{BB962C8B-B14F-4D97-AF65-F5344CB8AC3E}">
        <p14:creationId xmlns:p14="http://schemas.microsoft.com/office/powerpoint/2010/main" val="4112448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27" y="857251"/>
            <a:ext cx="7886700" cy="994172"/>
          </a:xfrm>
        </p:spPr>
        <p:txBody>
          <a:bodyPr/>
          <a:lstStyle/>
          <a:p>
            <a:r>
              <a:rPr lang="en-US" dirty="0" smtClean="0"/>
              <a:t>Summary &amp; Big Questions</a:t>
            </a:r>
            <a:endParaRPr lang="en-US" dirty="0"/>
          </a:p>
        </p:txBody>
      </p:sp>
      <p:sp>
        <p:nvSpPr>
          <p:cNvPr id="3" name="Content Placeholder 2"/>
          <p:cNvSpPr>
            <a:spLocks noGrp="1"/>
          </p:cNvSpPr>
          <p:nvPr>
            <p:ph idx="1"/>
          </p:nvPr>
        </p:nvSpPr>
        <p:spPr>
          <a:xfrm>
            <a:off x="522027" y="2178234"/>
            <a:ext cx="6895442" cy="3968267"/>
          </a:xfrm>
        </p:spPr>
        <p:txBody>
          <a:bodyPr>
            <a:normAutofit fontScale="85000" lnSpcReduction="20000"/>
          </a:bodyPr>
          <a:lstStyle/>
          <a:p>
            <a:pPr marL="0" indent="0" algn="ctr">
              <a:buNone/>
            </a:pPr>
            <a:r>
              <a:rPr lang="es-ES" sz="2250" dirty="0"/>
              <a:t>¿</a:t>
            </a:r>
            <a:r>
              <a:rPr lang="es-ES" sz="2250" i="1" dirty="0"/>
              <a:t>Qué es?</a:t>
            </a:r>
            <a:r>
              <a:rPr lang="en-US" sz="2250" i="1" dirty="0"/>
              <a:t>: </a:t>
            </a:r>
            <a:r>
              <a:rPr lang="en-US" sz="2250" dirty="0"/>
              <a:t>La casa de </a:t>
            </a:r>
            <a:r>
              <a:rPr lang="en-US" sz="2250" dirty="0" err="1"/>
              <a:t>Spongebob</a:t>
            </a:r>
            <a:r>
              <a:rPr lang="en-US" sz="2250" i="1" dirty="0"/>
              <a:t>”</a:t>
            </a:r>
          </a:p>
          <a:p>
            <a:pPr marL="0" indent="0">
              <a:buNone/>
            </a:pPr>
            <a:endParaRPr lang="en-US" sz="2250" i="1" dirty="0"/>
          </a:p>
          <a:p>
            <a:pPr marL="0" indent="0">
              <a:buNone/>
            </a:pPr>
            <a:r>
              <a:rPr lang="en-US" sz="2250" dirty="0"/>
              <a:t>It is hard to predict the universe of responses with young children in general and with  bilingual populations code-mixing and scoring natural language samples will continue to provide unique challenges to developing reliable scoring criteria.</a:t>
            </a:r>
          </a:p>
          <a:p>
            <a:pPr marL="0" indent="0">
              <a:buNone/>
            </a:pPr>
            <a:endParaRPr lang="en-US" sz="2250" dirty="0"/>
          </a:p>
          <a:p>
            <a:r>
              <a:rPr lang="en-US" sz="2400" dirty="0"/>
              <a:t>How can we ensure a better balance between treatment integrity and technical adequacy in developing assessments?</a:t>
            </a:r>
            <a:br>
              <a:rPr lang="en-US" sz="2400" dirty="0"/>
            </a:br>
            <a:endParaRPr lang="en-US" sz="2400" dirty="0"/>
          </a:p>
          <a:p>
            <a:r>
              <a:rPr lang="en-US" sz="2400" dirty="0"/>
              <a:t>How can we maximize opportunities to provide culturally relevant assessments while maintaining rigor in scoring and item design?</a:t>
            </a:r>
            <a:br>
              <a:rPr lang="en-US" sz="2400" dirty="0"/>
            </a:br>
            <a:endParaRPr lang="en-US" sz="3000" dirty="0"/>
          </a:p>
          <a:p>
            <a:pPr marL="0" indent="0">
              <a:buNone/>
            </a:pPr>
            <a:endParaRPr lang="en-US" dirty="0" smtClean="0"/>
          </a:p>
          <a:p>
            <a:pPr marL="0" indent="0">
              <a:buNone/>
            </a:pPr>
            <a:endParaRPr lang="en-US" dirty="0"/>
          </a:p>
        </p:txBody>
      </p:sp>
      <p:pic>
        <p:nvPicPr>
          <p:cNvPr id="5" name="Content Placeholder 4" descr="pineapple.jpg"/>
          <p:cNvPicPr>
            <a:picLocks noChangeAspect="1"/>
          </p:cNvPicPr>
          <p:nvPr/>
        </p:nvPicPr>
        <p:blipFill>
          <a:blip r:embed="rId3">
            <a:extLst>
              <a:ext uri="{28A0092B-C50C-407E-A947-70E740481C1C}">
                <a14:useLocalDpi xmlns:a14="http://schemas.microsoft.com/office/drawing/2010/main" val="0"/>
              </a:ext>
            </a:extLst>
          </a:blip>
          <a:srcRect l="-120744" r="-120744"/>
          <a:stretch>
            <a:fillRect/>
          </a:stretch>
        </p:blipFill>
        <p:spPr>
          <a:xfrm>
            <a:off x="5113421" y="1354336"/>
            <a:ext cx="6172200" cy="3394472"/>
          </a:xfrm>
          <a:prstGeom prst="rect">
            <a:avLst/>
          </a:prstGeom>
        </p:spPr>
      </p:pic>
    </p:spTree>
    <p:extLst>
      <p:ext uri="{BB962C8B-B14F-4D97-AF65-F5344CB8AC3E}">
        <p14:creationId xmlns:p14="http://schemas.microsoft.com/office/powerpoint/2010/main" val="117604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4857750"/>
            <a:ext cx="242374" cy="300082"/>
          </a:xfrm>
          <a:prstGeom prst="rect">
            <a:avLst/>
          </a:prstGeom>
          <a:noFill/>
        </p:spPr>
        <p:txBody>
          <a:bodyPr wrap="none" rtlCol="0">
            <a:spAutoFit/>
          </a:bodyPr>
          <a:lstStyle/>
          <a:p>
            <a:pPr defTabSz="685800"/>
            <a:r>
              <a:rPr lang="en-US" sz="1350" dirty="0">
                <a:solidFill>
                  <a:srgbClr val="000000"/>
                </a:solidFill>
                <a:latin typeface="Lucida Grande"/>
                <a:ea typeface="Lucida Grande"/>
                <a:cs typeface="Lucida Grande"/>
              </a:rPr>
              <a:t>”</a:t>
            </a:r>
            <a:endParaRPr lang="en-US" sz="1350" dirty="0">
              <a:solidFill>
                <a:prstClr val="black"/>
              </a:solidFill>
              <a:latin typeface="Calibri" panose="020F0502020204030204"/>
            </a:endParaRPr>
          </a:p>
        </p:txBody>
      </p:sp>
      <p:sp>
        <p:nvSpPr>
          <p:cNvPr id="2" name="TextBox 1"/>
          <p:cNvSpPr txBox="1"/>
          <p:nvPr/>
        </p:nvSpPr>
        <p:spPr>
          <a:xfrm>
            <a:off x="559469" y="1380624"/>
            <a:ext cx="8337884" cy="2169825"/>
          </a:xfrm>
          <a:prstGeom prst="rect">
            <a:avLst/>
          </a:prstGeom>
          <a:noFill/>
        </p:spPr>
        <p:txBody>
          <a:bodyPr wrap="square" rtlCol="0">
            <a:spAutoFit/>
          </a:bodyPr>
          <a:lstStyle/>
          <a:p>
            <a:pPr algn="ctr" defTabSz="685800"/>
            <a:r>
              <a:rPr lang="en-US" sz="3600" dirty="0">
                <a:solidFill>
                  <a:prstClr val="white"/>
                </a:solidFill>
                <a:latin typeface="Raleway" panose="020B0503030101060003" pitchFamily="34" charset="0"/>
              </a:rPr>
              <a:t>Thank You!!</a:t>
            </a:r>
          </a:p>
          <a:p>
            <a:pPr defTabSz="685800"/>
            <a:endParaRPr lang="en-US" sz="3600" dirty="0">
              <a:solidFill>
                <a:prstClr val="white"/>
              </a:solidFill>
              <a:latin typeface="Raleway" panose="020B0503030101060003" pitchFamily="34" charset="0"/>
            </a:endParaRPr>
          </a:p>
          <a:p>
            <a:pPr algn="ctr" defTabSz="685800"/>
            <a:r>
              <a:rPr lang="en-US" sz="2700" dirty="0">
                <a:solidFill>
                  <a:prstClr val="white"/>
                </a:solidFill>
                <a:latin typeface="Raleway" panose="020B0503030101060003" pitchFamily="34" charset="0"/>
              </a:rPr>
              <a:t>lduran@uoregon.edu &amp; wacke020@umn.edu</a:t>
            </a:r>
          </a:p>
          <a:p>
            <a:pPr defTabSz="685800"/>
            <a:endParaRPr lang="en-US" sz="3600" dirty="0">
              <a:solidFill>
                <a:prstClr val="white"/>
              </a:solidFill>
              <a:latin typeface="Raleway" panose="020B0503030101060003" pitchFamily="34" charset="0"/>
            </a:endParaRPr>
          </a:p>
        </p:txBody>
      </p:sp>
    </p:spTree>
    <p:extLst>
      <p:ext uri="{BB962C8B-B14F-4D97-AF65-F5344CB8AC3E}">
        <p14:creationId xmlns:p14="http://schemas.microsoft.com/office/powerpoint/2010/main" val="57133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smtClean="0"/>
              <a:t>Assessing </a:t>
            </a:r>
            <a:r>
              <a:rPr lang="en-US" dirty="0"/>
              <a:t>English </a:t>
            </a:r>
            <a:r>
              <a:rPr lang="en-US" dirty="0" smtClean="0"/>
              <a:t>Learners’ Writing Development</a:t>
            </a:r>
            <a:endParaRPr lang="en-US" dirty="0"/>
          </a:p>
        </p:txBody>
      </p:sp>
      <p:sp>
        <p:nvSpPr>
          <p:cNvPr id="9" name="Subtitle 8"/>
          <p:cNvSpPr>
            <a:spLocks noGrp="1"/>
          </p:cNvSpPr>
          <p:nvPr>
            <p:ph type="subTitle" idx="1"/>
          </p:nvPr>
        </p:nvSpPr>
        <p:spPr/>
        <p:txBody>
          <a:bodyPr>
            <a:normAutofit/>
          </a:bodyPr>
          <a:lstStyle/>
          <a:p>
            <a:r>
              <a:rPr lang="en-US" dirty="0" smtClean="0">
                <a:solidFill>
                  <a:schemeClr val="tx1"/>
                </a:solidFill>
              </a:rPr>
              <a:t>Sylvia </a:t>
            </a:r>
            <a:r>
              <a:rPr lang="en-US" dirty="0" err="1" smtClean="0">
                <a:solidFill>
                  <a:schemeClr val="tx1"/>
                </a:solidFill>
              </a:rPr>
              <a:t>Linan</a:t>
            </a:r>
            <a:r>
              <a:rPr lang="en-US" dirty="0" smtClean="0">
                <a:solidFill>
                  <a:schemeClr val="tx1"/>
                </a:solidFill>
              </a:rPr>
              <a:t>-Thompson</a:t>
            </a:r>
          </a:p>
          <a:p>
            <a:r>
              <a:rPr lang="en-US" dirty="0" smtClean="0">
                <a:solidFill>
                  <a:schemeClr val="tx1"/>
                </a:solidFill>
              </a:rPr>
              <a:t>February x, 2017</a:t>
            </a:r>
          </a:p>
          <a:p>
            <a:r>
              <a:rPr lang="en-US" dirty="0" smtClean="0">
                <a:solidFill>
                  <a:schemeClr val="tx1"/>
                </a:solidFill>
              </a:rPr>
              <a:t>PCRC</a:t>
            </a:r>
            <a:endParaRPr lang="en-US" dirty="0">
              <a:solidFill>
                <a:schemeClr val="tx1"/>
              </a:solidFill>
            </a:endParaRPr>
          </a:p>
          <a:p>
            <a:r>
              <a:rPr lang="en-US" dirty="0" smtClean="0">
                <a:solidFill>
                  <a:schemeClr val="tx1"/>
                </a:solidFill>
              </a:rPr>
              <a:t>Coronado Island, CA</a:t>
            </a:r>
            <a:endParaRPr lang="en-US" dirty="0">
              <a:solidFill>
                <a:schemeClr val="tx1"/>
              </a:solidFill>
            </a:endParaRPr>
          </a:p>
        </p:txBody>
      </p:sp>
    </p:spTree>
    <p:extLst>
      <p:ext uri="{BB962C8B-B14F-4D97-AF65-F5344CB8AC3E}">
        <p14:creationId xmlns:p14="http://schemas.microsoft.com/office/powerpoint/2010/main" val="2590923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Acknowledgments</a:t>
            </a:r>
            <a:endParaRPr lang="en-US"/>
          </a:p>
        </p:txBody>
      </p:sp>
      <p:sp>
        <p:nvSpPr>
          <p:cNvPr id="3" name="Content Placeholder 2"/>
          <p:cNvSpPr>
            <a:spLocks noGrp="1"/>
          </p:cNvSpPr>
          <p:nvPr>
            <p:ph idx="1"/>
          </p:nvPr>
        </p:nvSpPr>
        <p:spPr/>
        <p:txBody>
          <a:bodyPr/>
          <a:lstStyle/>
          <a:p>
            <a:r>
              <a:rPr lang="en-US" smtClean="0"/>
              <a:t>The work presented here was funded by the Office of Special Education Programs </a:t>
            </a:r>
          </a:p>
          <a:p>
            <a:r>
              <a:rPr lang="en-US" smtClean="0"/>
              <a:t>Grant #H326M140002</a:t>
            </a:r>
            <a:endParaRPr lang="en-US"/>
          </a:p>
        </p:txBody>
      </p:sp>
    </p:spTree>
    <p:extLst>
      <p:ext uri="{BB962C8B-B14F-4D97-AF65-F5344CB8AC3E}">
        <p14:creationId xmlns:p14="http://schemas.microsoft.com/office/powerpoint/2010/main" val="870427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en-US" dirty="0" smtClean="0">
                <a:solidFill>
                  <a:schemeClr val="tx1"/>
                </a:solidFill>
              </a:rPr>
              <a:t>72% of fourth graders are below proficient level on the National Assessment of Educational Progress (2003). </a:t>
            </a:r>
          </a:p>
          <a:p>
            <a:pPr>
              <a:spcAft>
                <a:spcPts val="1200"/>
              </a:spcAft>
            </a:pPr>
            <a:r>
              <a:rPr lang="en-US" dirty="0">
                <a:solidFill>
                  <a:schemeClr val="tx1"/>
                </a:solidFill>
              </a:rPr>
              <a:t>There is increased interest in examining student writing</a:t>
            </a:r>
            <a:r>
              <a:rPr lang="en-US" dirty="0" smtClean="0">
                <a:solidFill>
                  <a:schemeClr val="tx1"/>
                </a:solidFill>
              </a:rPr>
              <a:t>.</a:t>
            </a:r>
          </a:p>
          <a:p>
            <a:pPr>
              <a:spcAft>
                <a:spcPts val="1200"/>
              </a:spcAft>
            </a:pPr>
            <a:r>
              <a:rPr lang="en-US" dirty="0" smtClean="0">
                <a:solidFill>
                  <a:schemeClr val="tx1"/>
                </a:solidFill>
              </a:rPr>
              <a:t>Measures of writing that measure student progress and identify students who are struggling are available</a:t>
            </a:r>
            <a:r>
              <a:rPr lang="en-US" dirty="0">
                <a:solidFill>
                  <a:schemeClr val="tx1"/>
                </a:solidFill>
              </a:rPr>
              <a:t> </a:t>
            </a:r>
            <a:r>
              <a:rPr lang="en-US" dirty="0" smtClean="0">
                <a:solidFill>
                  <a:schemeClr val="tx1"/>
                </a:solidFill>
              </a:rPr>
              <a:t>but </a:t>
            </a:r>
            <a:r>
              <a:rPr lang="en-US" dirty="0" err="1" smtClean="0">
                <a:solidFill>
                  <a:schemeClr val="tx1"/>
                </a:solidFill>
              </a:rPr>
              <a:t>Els</a:t>
            </a:r>
            <a:r>
              <a:rPr lang="en-US" dirty="0" smtClean="0">
                <a:solidFill>
                  <a:schemeClr val="tx1"/>
                </a:solidFill>
              </a:rPr>
              <a:t> have not been included in much of the research.</a:t>
            </a:r>
            <a:endParaRPr lang="en-US" dirty="0">
              <a:solidFill>
                <a:schemeClr val="tx1"/>
              </a:solidFill>
            </a:endParaRPr>
          </a:p>
        </p:txBody>
      </p:sp>
      <p:sp>
        <p:nvSpPr>
          <p:cNvPr id="3" name="Title 2"/>
          <p:cNvSpPr>
            <a:spLocks noGrp="1"/>
          </p:cNvSpPr>
          <p:nvPr>
            <p:ph type="title"/>
          </p:nvPr>
        </p:nvSpPr>
        <p:spPr/>
        <p:txBody>
          <a:bodyPr/>
          <a:lstStyle/>
          <a:p>
            <a:r>
              <a:rPr lang="en-US" smtClean="0"/>
              <a:t>Rationale</a:t>
            </a:r>
            <a:endParaRPr lang="en-US"/>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29</a:t>
            </a:fld>
            <a:endParaRPr>
              <a:solidFill>
                <a:srgbClr val="FFFFFF">
                  <a:lumMod val="75000"/>
                </a:srgbClr>
              </a:solidFill>
            </a:endParaRPr>
          </a:p>
        </p:txBody>
      </p:sp>
    </p:spTree>
    <p:extLst>
      <p:ext uri="{BB962C8B-B14F-4D97-AF65-F5344CB8AC3E}">
        <p14:creationId xmlns:p14="http://schemas.microsoft.com/office/powerpoint/2010/main" val="1642916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are the Individual Growth and Development Indicators- </a:t>
            </a:r>
            <a:r>
              <a:rPr lang="en-US" sz="2400" dirty="0" err="1"/>
              <a:t>Español</a:t>
            </a:r>
            <a:r>
              <a:rPr lang="en-US" sz="2400" dirty="0"/>
              <a:t>?</a:t>
            </a:r>
          </a:p>
        </p:txBody>
      </p:sp>
      <p:sp>
        <p:nvSpPr>
          <p:cNvPr id="3" name="Content Placeholder 2"/>
          <p:cNvSpPr>
            <a:spLocks noGrp="1"/>
          </p:cNvSpPr>
          <p:nvPr>
            <p:ph idx="1"/>
          </p:nvPr>
        </p:nvSpPr>
        <p:spPr>
          <a:xfrm>
            <a:off x="896815" y="2125267"/>
            <a:ext cx="7833946" cy="3623072"/>
          </a:xfrm>
        </p:spPr>
        <p:txBody>
          <a:bodyPr>
            <a:noAutofit/>
          </a:bodyPr>
          <a:lstStyle/>
          <a:p>
            <a:r>
              <a:rPr lang="en-US" dirty="0"/>
              <a:t>Brief, easy to </a:t>
            </a:r>
            <a:r>
              <a:rPr lang="en-US" sz="2400" dirty="0"/>
              <a:t>implement</a:t>
            </a:r>
            <a:r>
              <a:rPr lang="en-US" dirty="0"/>
              <a:t> general outcome measures (GOMs)</a:t>
            </a:r>
          </a:p>
          <a:p>
            <a:r>
              <a:rPr lang="en-US" dirty="0"/>
              <a:t>Designed for Spanish-English bilingual preschoolers who are in United States who may move into English-only or bilingual K-12 experiences.</a:t>
            </a:r>
          </a:p>
          <a:p>
            <a:r>
              <a:rPr lang="en-US" dirty="0"/>
              <a:t>Includes measures of </a:t>
            </a:r>
            <a:r>
              <a:rPr lang="en-US" b="1" dirty="0"/>
              <a:t>oral language</a:t>
            </a:r>
            <a:r>
              <a:rPr lang="en-US" dirty="0"/>
              <a:t>, </a:t>
            </a:r>
            <a:r>
              <a:rPr lang="en-US" b="1" dirty="0"/>
              <a:t>phonological awareness</a:t>
            </a:r>
            <a:r>
              <a:rPr lang="en-US" dirty="0"/>
              <a:t>, &amp; </a:t>
            </a:r>
            <a:r>
              <a:rPr lang="en-US" b="1" dirty="0"/>
              <a:t>alphabet knowledge</a:t>
            </a:r>
          </a:p>
          <a:p>
            <a:r>
              <a:rPr lang="en-US" dirty="0"/>
              <a:t>Designed by specifically attending to how Spanish develops, rather than translating English tasks, leading to an emphasis on tasks that are potentially more culturally and functionally salient for Spanish–English bilinguals.</a:t>
            </a:r>
          </a:p>
        </p:txBody>
      </p:sp>
    </p:spTree>
    <p:extLst>
      <p:ext uri="{BB962C8B-B14F-4D97-AF65-F5344CB8AC3E}">
        <p14:creationId xmlns:p14="http://schemas.microsoft.com/office/powerpoint/2010/main" val="271916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5826"/>
            <a:ext cx="8229600" cy="4141347"/>
          </a:xfrm>
        </p:spPr>
      </p:pic>
    </p:spTree>
    <p:extLst>
      <p:ext uri="{BB962C8B-B14F-4D97-AF65-F5344CB8AC3E}">
        <p14:creationId xmlns:p14="http://schemas.microsoft.com/office/powerpoint/2010/main" val="922316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Introduction</a:t>
            </a:r>
            <a:endParaRPr lang="en-US">
              <a:latin typeface="+mj-lt"/>
            </a:endParaRPr>
          </a:p>
        </p:txBody>
      </p:sp>
      <p:sp>
        <p:nvSpPr>
          <p:cNvPr id="3" name="Content Placeholder 2"/>
          <p:cNvSpPr>
            <a:spLocks noGrp="1"/>
          </p:cNvSpPr>
          <p:nvPr>
            <p:ph idx="1"/>
          </p:nvPr>
        </p:nvSpPr>
        <p:spPr>
          <a:xfrm>
            <a:off x="457200" y="1613263"/>
            <a:ext cx="8229600" cy="4723570"/>
          </a:xfrm>
        </p:spPr>
        <p:txBody>
          <a:bodyPr>
            <a:normAutofit/>
          </a:bodyPr>
          <a:lstStyle/>
          <a:p>
            <a:pPr marL="457200" indent="-457200">
              <a:buFont typeface="Arial" charset="0"/>
              <a:buChar char="•"/>
            </a:pPr>
            <a:r>
              <a:rPr lang="en-US" smtClean="0">
                <a:latin typeface="+mn-lt"/>
              </a:rPr>
              <a:t>“Holistic </a:t>
            </a:r>
            <a:r>
              <a:rPr lang="en-US">
                <a:latin typeface="+mn-lt"/>
              </a:rPr>
              <a:t>bilingualism the bilingual is not the sum of two complete or incomplete monolinguals; rather, </a:t>
            </a:r>
            <a:r>
              <a:rPr lang="en-US" smtClean="0">
                <a:latin typeface="+mn-lt"/>
              </a:rPr>
              <a:t>each child </a:t>
            </a:r>
            <a:r>
              <a:rPr lang="en-US">
                <a:latin typeface="+mn-lt"/>
              </a:rPr>
              <a:t>has a unique and specific linguistic configuration” </a:t>
            </a:r>
            <a:r>
              <a:rPr lang="en-US" sz="2000">
                <a:latin typeface="+mn-lt"/>
              </a:rPr>
              <a:t>(</a:t>
            </a:r>
            <a:r>
              <a:rPr lang="en-US" sz="2000" err="1">
                <a:latin typeface="+mn-lt"/>
              </a:rPr>
              <a:t>Grosjean</a:t>
            </a:r>
            <a:r>
              <a:rPr lang="en-US" sz="2000">
                <a:latin typeface="+mn-lt"/>
              </a:rPr>
              <a:t>, 1989, p. 3.</a:t>
            </a:r>
            <a:r>
              <a:rPr lang="en-US" sz="2000" smtClean="0">
                <a:latin typeface="+mn-lt"/>
              </a:rPr>
              <a:t>)</a:t>
            </a:r>
            <a:endParaRPr lang="en-US" smtClean="0">
              <a:latin typeface="+mn-lt"/>
            </a:endParaRPr>
          </a:p>
          <a:p>
            <a:pPr marL="457200" indent="-457200">
              <a:buFont typeface="Arial" charset="0"/>
              <a:buChar char="•"/>
            </a:pPr>
            <a:r>
              <a:rPr lang="en-US" smtClean="0">
                <a:latin typeface="+mn-lt"/>
              </a:rPr>
              <a:t>The use of side-by-side linguistic analyses of student  work highlights the intersection of language development and literacy acquisition among emergent bilingual students. </a:t>
            </a:r>
          </a:p>
          <a:p>
            <a:endParaRPr lang="en-US">
              <a:latin typeface="+mn-lt"/>
            </a:endParaRPr>
          </a:p>
        </p:txBody>
      </p:sp>
    </p:spTree>
    <p:extLst>
      <p:ext uri="{BB962C8B-B14F-4D97-AF65-F5344CB8AC3E}">
        <p14:creationId xmlns:p14="http://schemas.microsoft.com/office/powerpoint/2010/main" val="637315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Introduction</a:t>
            </a:r>
            <a:endParaRPr lang="en-US">
              <a:latin typeface="+mj-lt"/>
            </a:endParaRPr>
          </a:p>
        </p:txBody>
      </p:sp>
      <p:sp>
        <p:nvSpPr>
          <p:cNvPr id="3" name="Content Placeholder 2"/>
          <p:cNvSpPr>
            <a:spLocks noGrp="1"/>
          </p:cNvSpPr>
          <p:nvPr>
            <p:ph idx="1"/>
          </p:nvPr>
        </p:nvSpPr>
        <p:spPr/>
        <p:txBody>
          <a:bodyPr>
            <a:normAutofit/>
          </a:bodyPr>
          <a:lstStyle/>
          <a:p>
            <a:pPr marL="457200" indent="-457200">
              <a:buFont typeface="Arial" charset="0"/>
              <a:buChar char="•"/>
            </a:pPr>
            <a:r>
              <a:rPr lang="en-US"/>
              <a:t>Using information from cross-linguistic transfer can support assessment and distinguish students who are in the process of normal language development in an L2 from those who may have learning disabilities </a:t>
            </a:r>
            <a:r>
              <a:rPr lang="en-US" sz="2100"/>
              <a:t>(</a:t>
            </a:r>
            <a:r>
              <a:rPr lang="en-US" sz="2100" err="1">
                <a:solidFill>
                  <a:schemeClr val="tx2"/>
                </a:solidFill>
              </a:rPr>
              <a:t>Durgunoglu</a:t>
            </a:r>
            <a:r>
              <a:rPr lang="en-US" sz="2100">
                <a:solidFill>
                  <a:schemeClr val="tx2"/>
                </a:solidFill>
              </a:rPr>
              <a:t>, </a:t>
            </a:r>
            <a:r>
              <a:rPr lang="en-US" sz="2100"/>
              <a:t>2002). </a:t>
            </a:r>
            <a:endParaRPr lang="en-US" smtClean="0">
              <a:latin typeface="+mn-lt"/>
            </a:endParaRPr>
          </a:p>
          <a:p>
            <a:pPr marL="457200" indent="-457200">
              <a:buFont typeface="Arial" charset="0"/>
              <a:buChar char="•"/>
            </a:pPr>
            <a:r>
              <a:rPr lang="en-US" smtClean="0">
                <a:latin typeface="+mn-lt"/>
              </a:rPr>
              <a:t>However</a:t>
            </a:r>
            <a:r>
              <a:rPr lang="en-US">
                <a:latin typeface="+mn-lt"/>
              </a:rPr>
              <a:t>, </a:t>
            </a:r>
            <a:r>
              <a:rPr lang="en-US" smtClean="0">
                <a:latin typeface="+mn-lt"/>
              </a:rPr>
              <a:t>most </a:t>
            </a:r>
            <a:r>
              <a:rPr lang="en-US">
                <a:latin typeface="+mn-lt"/>
              </a:rPr>
              <a:t>practices </a:t>
            </a:r>
            <a:r>
              <a:rPr lang="en-US" smtClean="0">
                <a:latin typeface="+mn-lt"/>
              </a:rPr>
              <a:t>fail </a:t>
            </a:r>
            <a:r>
              <a:rPr lang="en-US">
                <a:latin typeface="+mn-lt"/>
              </a:rPr>
              <a:t>to take into account the interrelatedness of literacy skill </a:t>
            </a:r>
            <a:r>
              <a:rPr lang="en-US" smtClean="0">
                <a:latin typeface="+mn-lt"/>
              </a:rPr>
              <a:t>development </a:t>
            </a:r>
            <a:r>
              <a:rPr lang="en-US">
                <a:latin typeface="+mn-lt"/>
              </a:rPr>
              <a:t>leaving children vulnerable to identification for special education while they are in the process of becoming </a:t>
            </a:r>
            <a:r>
              <a:rPr lang="en-US" err="1">
                <a:latin typeface="+mn-lt"/>
              </a:rPr>
              <a:t>biliterate</a:t>
            </a:r>
            <a:r>
              <a:rPr lang="en-US">
                <a:latin typeface="+mn-lt"/>
              </a:rPr>
              <a:t>. </a:t>
            </a:r>
          </a:p>
        </p:txBody>
      </p:sp>
    </p:spTree>
    <p:extLst>
      <p:ext uri="{BB962C8B-B14F-4D97-AF65-F5344CB8AC3E}">
        <p14:creationId xmlns:p14="http://schemas.microsoft.com/office/powerpoint/2010/main" val="1748989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solidFill>
                  <a:schemeClr val="tx1"/>
                </a:solidFill>
              </a:rPr>
              <a:t>E</a:t>
            </a:r>
            <a:r>
              <a:rPr lang="en-US" sz="2800" dirty="0" smtClean="0">
                <a:solidFill>
                  <a:schemeClr val="tx1"/>
                </a:solidFill>
              </a:rPr>
              <a:t>xplicit </a:t>
            </a:r>
            <a:r>
              <a:rPr lang="en-US" sz="2800" dirty="0">
                <a:solidFill>
                  <a:schemeClr val="tx1"/>
                </a:solidFill>
              </a:rPr>
              <a:t>instruction in L1 positively </a:t>
            </a:r>
            <a:r>
              <a:rPr lang="en-US" sz="2800" dirty="0" smtClean="0">
                <a:solidFill>
                  <a:schemeClr val="tx1"/>
                </a:solidFill>
              </a:rPr>
              <a:t>correlates </a:t>
            </a:r>
            <a:r>
              <a:rPr lang="en-US" sz="2800" dirty="0">
                <a:solidFill>
                  <a:schemeClr val="tx1"/>
                </a:solidFill>
              </a:rPr>
              <a:t>with correct orthography in that language, an absence of instruction in L2 will cause the students to recourse to the abilities developed in their first language</a:t>
            </a:r>
            <a:r>
              <a:rPr lang="en-US" dirty="0">
                <a:solidFill>
                  <a:schemeClr val="tx1"/>
                </a:solidFill>
              </a:rPr>
              <a:t> </a:t>
            </a:r>
            <a:r>
              <a:rPr lang="en-US" sz="1900" dirty="0" smtClean="0">
                <a:solidFill>
                  <a:schemeClr val="tx1"/>
                </a:solidFill>
              </a:rPr>
              <a:t>(Francisco </a:t>
            </a:r>
            <a:r>
              <a:rPr lang="en-US" sz="1900" dirty="0">
                <a:solidFill>
                  <a:schemeClr val="tx1"/>
                </a:solidFill>
              </a:rPr>
              <a:t>et </a:t>
            </a:r>
            <a:r>
              <a:rPr lang="en-US" sz="1900" dirty="0" smtClean="0">
                <a:solidFill>
                  <a:schemeClr val="tx1"/>
                </a:solidFill>
              </a:rPr>
              <a:t>al., 2006). </a:t>
            </a:r>
          </a:p>
          <a:p>
            <a:r>
              <a:rPr lang="en-US" sz="2800" dirty="0" err="1">
                <a:solidFill>
                  <a:schemeClr val="tx1"/>
                </a:solidFill>
              </a:rPr>
              <a:t>Raynolds</a:t>
            </a:r>
            <a:r>
              <a:rPr lang="en-US" sz="2800" dirty="0">
                <a:solidFill>
                  <a:schemeClr val="tx1"/>
                </a:solidFill>
              </a:rPr>
              <a:t> and </a:t>
            </a:r>
            <a:r>
              <a:rPr lang="en-US" sz="2800" dirty="0" err="1">
                <a:solidFill>
                  <a:schemeClr val="tx1"/>
                </a:solidFill>
              </a:rPr>
              <a:t>Uhry</a:t>
            </a:r>
            <a:r>
              <a:rPr lang="en-US" sz="2800" dirty="0">
                <a:solidFill>
                  <a:schemeClr val="tx1"/>
                </a:solidFill>
              </a:rPr>
              <a:t> (2010) found that students tended to draw on their Spanish phonology in order to represent English phonemes with no Spanish equivalent</a:t>
            </a:r>
            <a:r>
              <a:rPr lang="en-US" sz="2000" dirty="0">
                <a:solidFill>
                  <a:schemeClr val="tx1"/>
                </a:solidFill>
              </a:rPr>
              <a:t>. </a:t>
            </a:r>
            <a:endParaRPr lang="en-US" sz="1900"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lstStyle/>
          <a:p>
            <a:r>
              <a:rPr lang="en-US" smtClean="0">
                <a:latin typeface="+mj-lt"/>
              </a:rPr>
              <a:t>Research: EL writing</a:t>
            </a:r>
            <a:endParaRPr lang="en-US">
              <a:latin typeface="+mj-lt"/>
            </a:endParaRPr>
          </a:p>
        </p:txBody>
      </p:sp>
    </p:spTree>
    <p:extLst>
      <p:ext uri="{BB962C8B-B14F-4D97-AF65-F5344CB8AC3E}">
        <p14:creationId xmlns:p14="http://schemas.microsoft.com/office/powerpoint/2010/main" val="1997574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err="1">
                <a:solidFill>
                  <a:schemeClr val="tx1"/>
                </a:solidFill>
              </a:rPr>
              <a:t>Helman</a:t>
            </a:r>
            <a:r>
              <a:rPr lang="en-US" sz="2800" dirty="0">
                <a:solidFill>
                  <a:schemeClr val="tx1"/>
                </a:solidFill>
              </a:rPr>
              <a:t> (2004) suggests that </a:t>
            </a:r>
            <a:r>
              <a:rPr lang="en-US" sz="2800" dirty="0" smtClean="0">
                <a:solidFill>
                  <a:schemeClr val="tx1"/>
                </a:solidFill>
              </a:rPr>
              <a:t>consonant </a:t>
            </a:r>
            <a:r>
              <a:rPr lang="en-US" sz="2800" dirty="0">
                <a:solidFill>
                  <a:schemeClr val="tx1"/>
                </a:solidFill>
              </a:rPr>
              <a:t>and vowel variations may create possible confusion for the writing of second language </a:t>
            </a:r>
            <a:r>
              <a:rPr lang="en-US" sz="2800" dirty="0" smtClean="0">
                <a:solidFill>
                  <a:schemeClr val="tx1"/>
                </a:solidFill>
              </a:rPr>
              <a:t>learners.</a:t>
            </a:r>
          </a:p>
        </p:txBody>
      </p:sp>
      <p:sp>
        <p:nvSpPr>
          <p:cNvPr id="3" name="Title 2"/>
          <p:cNvSpPr>
            <a:spLocks noGrp="1"/>
          </p:cNvSpPr>
          <p:nvPr>
            <p:ph type="title"/>
          </p:nvPr>
        </p:nvSpPr>
        <p:spPr/>
        <p:txBody>
          <a:bodyPr/>
          <a:lstStyle/>
          <a:p>
            <a:r>
              <a:rPr lang="en-US" smtClean="0">
                <a:latin typeface="+mj-lt"/>
              </a:rPr>
              <a:t>Research: EL writing</a:t>
            </a:r>
            <a:endParaRPr lang="en-US">
              <a:latin typeface="+mj-lt"/>
            </a:endParaRPr>
          </a:p>
        </p:txBody>
      </p:sp>
    </p:spTree>
    <p:extLst>
      <p:ext uri="{BB962C8B-B14F-4D97-AF65-F5344CB8AC3E}">
        <p14:creationId xmlns:p14="http://schemas.microsoft.com/office/powerpoint/2010/main" val="1268534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chemeClr val="tx1"/>
                </a:solidFill>
              </a:rPr>
              <a:t>Errors </a:t>
            </a:r>
            <a:r>
              <a:rPr lang="en-US" sz="2800" dirty="0">
                <a:solidFill>
                  <a:schemeClr val="tx1"/>
                </a:solidFill>
              </a:rPr>
              <a:t>are actually a natural part of language development and are a window into a writer's development </a:t>
            </a:r>
            <a:r>
              <a:rPr lang="en-US" sz="3200" dirty="0">
                <a:solidFill>
                  <a:schemeClr val="tx1"/>
                </a:solidFill>
              </a:rPr>
              <a:t>(</a:t>
            </a:r>
            <a:r>
              <a:rPr lang="en-US" sz="3200" dirty="0" err="1">
                <a:solidFill>
                  <a:schemeClr val="tx1"/>
                </a:solidFill>
              </a:rPr>
              <a:t>Schleppegrell</a:t>
            </a:r>
            <a:r>
              <a:rPr lang="en-US" sz="3200" dirty="0">
                <a:solidFill>
                  <a:schemeClr val="tx1"/>
                </a:solidFill>
              </a:rPr>
              <a:t> &amp; Go, 2007). </a:t>
            </a:r>
            <a:endParaRPr lang="en-US" sz="3200" dirty="0" smtClean="0">
              <a:solidFill>
                <a:schemeClr val="tx1"/>
              </a:solidFill>
            </a:endParaRPr>
          </a:p>
          <a:p>
            <a:r>
              <a:rPr lang="en-US" sz="2800" dirty="0" smtClean="0">
                <a:solidFill>
                  <a:schemeClr val="tx1"/>
                </a:solidFill>
              </a:rPr>
              <a:t>According </a:t>
            </a:r>
            <a:r>
              <a:rPr lang="en-US" sz="2800" dirty="0">
                <a:solidFill>
                  <a:schemeClr val="tx1"/>
                </a:solidFill>
              </a:rPr>
              <a:t>to </a:t>
            </a:r>
            <a:r>
              <a:rPr lang="en-US" sz="2800" dirty="0" err="1">
                <a:solidFill>
                  <a:schemeClr val="tx1"/>
                </a:solidFill>
              </a:rPr>
              <a:t>Díaz</a:t>
            </a:r>
            <a:r>
              <a:rPr lang="en-US" sz="2800" dirty="0">
                <a:solidFill>
                  <a:schemeClr val="tx1"/>
                </a:solidFill>
              </a:rPr>
              <a:t>-Rico (2008), "persistent errors, rather than random mistakes, provide insight into the learner's rule set" (p. 246).</a:t>
            </a:r>
          </a:p>
          <a:p>
            <a:endParaRPr lang="en-US" sz="2800" dirty="0">
              <a:solidFill>
                <a:schemeClr val="tx1"/>
              </a:solidFill>
            </a:endParaRPr>
          </a:p>
        </p:txBody>
      </p:sp>
      <p:sp>
        <p:nvSpPr>
          <p:cNvPr id="3" name="Title 2"/>
          <p:cNvSpPr>
            <a:spLocks noGrp="1"/>
          </p:cNvSpPr>
          <p:nvPr>
            <p:ph type="title"/>
          </p:nvPr>
        </p:nvSpPr>
        <p:spPr/>
        <p:txBody>
          <a:bodyPr/>
          <a:lstStyle/>
          <a:p>
            <a:r>
              <a:rPr lang="en-US" smtClean="0">
                <a:latin typeface="+mj-lt"/>
              </a:rPr>
              <a:t>Research: EL writing</a:t>
            </a:r>
            <a:endParaRPr lang="en-US">
              <a:latin typeface="+mj-lt"/>
            </a:endParaRPr>
          </a:p>
        </p:txBody>
      </p:sp>
    </p:spTree>
    <p:extLst>
      <p:ext uri="{BB962C8B-B14F-4D97-AF65-F5344CB8AC3E}">
        <p14:creationId xmlns:p14="http://schemas.microsoft.com/office/powerpoint/2010/main" val="529996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07162"/>
            <a:ext cx="8224699" cy="4142656"/>
          </a:xfrm>
        </p:spPr>
        <p:txBody>
          <a:bodyPr>
            <a:normAutofit/>
          </a:bodyPr>
          <a:lstStyle/>
          <a:p>
            <a:r>
              <a:rPr lang="en-US" sz="2400" dirty="0" smtClean="0">
                <a:solidFill>
                  <a:schemeClr val="tx1"/>
                </a:solidFill>
              </a:rPr>
              <a:t>ELs </a:t>
            </a:r>
            <a:r>
              <a:rPr lang="en-US" sz="2400" dirty="0">
                <a:solidFill>
                  <a:schemeClr val="tx1"/>
                </a:solidFill>
              </a:rPr>
              <a:t>often use their L1 to plan their writing, develop ideas, and produce content, and </a:t>
            </a:r>
            <a:r>
              <a:rPr lang="en-US" sz="2400" dirty="0" smtClean="0">
                <a:solidFill>
                  <a:schemeClr val="tx1"/>
                </a:solidFill>
              </a:rPr>
              <a:t>organize </a:t>
            </a:r>
            <a:r>
              <a:rPr lang="en-US" dirty="0">
                <a:solidFill>
                  <a:schemeClr val="tx1"/>
                </a:solidFill>
              </a:rPr>
              <a:t>(Arndt, 1987; </a:t>
            </a:r>
            <a:r>
              <a:rPr lang="en-US" dirty="0" err="1">
                <a:solidFill>
                  <a:schemeClr val="tx1"/>
                </a:solidFill>
              </a:rPr>
              <a:t>Edelsky</a:t>
            </a:r>
            <a:r>
              <a:rPr lang="en-US" dirty="0">
                <a:solidFill>
                  <a:schemeClr val="tx1"/>
                </a:solidFill>
              </a:rPr>
              <a:t>, 1982; </a:t>
            </a:r>
            <a:r>
              <a:rPr lang="en-US" dirty="0" err="1">
                <a:solidFill>
                  <a:schemeClr val="tx1"/>
                </a:solidFill>
              </a:rPr>
              <a:t>Uzawa</a:t>
            </a:r>
            <a:r>
              <a:rPr lang="en-US" dirty="0">
                <a:solidFill>
                  <a:schemeClr val="tx1"/>
                </a:solidFill>
              </a:rPr>
              <a:t>, 1996; Woodall, 2002</a:t>
            </a:r>
            <a:r>
              <a:rPr lang="en-US" dirty="0" smtClean="0">
                <a:solidFill>
                  <a:schemeClr val="tx1"/>
                </a:solidFill>
              </a:rPr>
              <a:t>). </a:t>
            </a:r>
          </a:p>
          <a:p>
            <a:pPr lvl="1"/>
            <a:r>
              <a:rPr lang="en-US" sz="2400" dirty="0">
                <a:solidFill>
                  <a:schemeClr val="tx1"/>
                </a:solidFill>
              </a:rPr>
              <a:t>T</a:t>
            </a:r>
            <a:r>
              <a:rPr lang="en-US" sz="2400" dirty="0" smtClean="0">
                <a:solidFill>
                  <a:schemeClr val="tx1"/>
                </a:solidFill>
              </a:rPr>
              <a:t>he </a:t>
            </a:r>
            <a:r>
              <a:rPr lang="en-US" sz="2400" dirty="0">
                <a:solidFill>
                  <a:schemeClr val="tx1"/>
                </a:solidFill>
              </a:rPr>
              <a:t>use of the L1 is impacted by students’ proficiency in English. </a:t>
            </a:r>
            <a:endParaRPr lang="en-US" sz="2400" dirty="0" smtClean="0">
              <a:solidFill>
                <a:schemeClr val="tx1"/>
              </a:solidFill>
            </a:endParaRPr>
          </a:p>
          <a:p>
            <a:pPr lvl="1"/>
            <a:r>
              <a:rPr lang="en-US" sz="2400" dirty="0" smtClean="0">
                <a:solidFill>
                  <a:schemeClr val="tx1"/>
                </a:solidFill>
              </a:rPr>
              <a:t>Students </a:t>
            </a:r>
            <a:r>
              <a:rPr lang="en-US" sz="2400" dirty="0">
                <a:solidFill>
                  <a:schemeClr val="tx1"/>
                </a:solidFill>
              </a:rPr>
              <a:t>with low levels of English proficiency tend to directly translate form their first to second language throughout the writing </a:t>
            </a:r>
            <a:r>
              <a:rPr lang="en-US" sz="2400" dirty="0" smtClean="0">
                <a:solidFill>
                  <a:schemeClr val="tx1"/>
                </a:solidFill>
              </a:rPr>
              <a:t>process. </a:t>
            </a:r>
          </a:p>
          <a:p>
            <a:pPr lvl="1"/>
            <a:r>
              <a:rPr lang="en-US" sz="2400" dirty="0">
                <a:solidFill>
                  <a:schemeClr val="tx1"/>
                </a:solidFill>
              </a:rPr>
              <a:t>S</a:t>
            </a:r>
            <a:r>
              <a:rPr lang="en-US" sz="2400" dirty="0" smtClean="0">
                <a:solidFill>
                  <a:schemeClr val="tx1"/>
                </a:solidFill>
              </a:rPr>
              <a:t>tudents </a:t>
            </a:r>
            <a:r>
              <a:rPr lang="en-US" sz="2400" dirty="0">
                <a:solidFill>
                  <a:schemeClr val="tx1"/>
                </a:solidFill>
              </a:rPr>
              <a:t>with higher levels of English proficiency tend to compose in English but may use their first language to generate ideas and word search </a:t>
            </a:r>
            <a:r>
              <a:rPr lang="en-US" sz="2000" dirty="0">
                <a:solidFill>
                  <a:schemeClr val="tx1"/>
                </a:solidFill>
              </a:rPr>
              <a:t>(Woodall, 2002). </a:t>
            </a:r>
          </a:p>
          <a:p>
            <a:endParaRPr lang="en-US" sz="2400" dirty="0">
              <a:solidFill>
                <a:schemeClr val="tx1"/>
              </a:solidFill>
            </a:endParaRPr>
          </a:p>
        </p:txBody>
      </p:sp>
      <p:sp>
        <p:nvSpPr>
          <p:cNvPr id="3" name="Title 2"/>
          <p:cNvSpPr>
            <a:spLocks noGrp="1"/>
          </p:cNvSpPr>
          <p:nvPr>
            <p:ph type="title"/>
          </p:nvPr>
        </p:nvSpPr>
        <p:spPr/>
        <p:txBody>
          <a:bodyPr/>
          <a:lstStyle/>
          <a:p>
            <a:r>
              <a:rPr lang="en-US" smtClean="0">
                <a:latin typeface="+mj-lt"/>
              </a:rPr>
              <a:t>Research: EL writing</a:t>
            </a:r>
            <a:endParaRPr lang="en-US">
              <a:latin typeface="+mj-lt"/>
            </a:endParaRPr>
          </a:p>
        </p:txBody>
      </p:sp>
    </p:spTree>
    <p:extLst>
      <p:ext uri="{BB962C8B-B14F-4D97-AF65-F5344CB8AC3E}">
        <p14:creationId xmlns:p14="http://schemas.microsoft.com/office/powerpoint/2010/main" val="1826487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119" y="1893012"/>
            <a:ext cx="8224699" cy="3852006"/>
          </a:xfrm>
        </p:spPr>
        <p:txBody>
          <a:bodyPr>
            <a:noAutofit/>
          </a:bodyPr>
          <a:lstStyle/>
          <a:p>
            <a:r>
              <a:rPr lang="en-US" sz="2400" dirty="0" smtClean="0">
                <a:solidFill>
                  <a:schemeClr val="tx1"/>
                </a:solidFill>
              </a:rPr>
              <a:t>Words written, words spelled correctly, and correct letter sequence were:</a:t>
            </a:r>
          </a:p>
          <a:p>
            <a:pPr lvl="1"/>
            <a:r>
              <a:rPr lang="en-US" sz="2800" dirty="0">
                <a:solidFill>
                  <a:schemeClr val="tx1"/>
                </a:solidFill>
              </a:rPr>
              <a:t>Sensitive to growth within year and across grades</a:t>
            </a:r>
          </a:p>
          <a:p>
            <a:pPr lvl="1"/>
            <a:r>
              <a:rPr lang="en-US" sz="2800" dirty="0">
                <a:solidFill>
                  <a:schemeClr val="tx1"/>
                </a:solidFill>
              </a:rPr>
              <a:t>Discriminated between student with and without disabilities</a:t>
            </a:r>
          </a:p>
          <a:p>
            <a:pPr marL="230187" lvl="1" indent="0">
              <a:buNone/>
            </a:pPr>
            <a:r>
              <a:rPr lang="en-US" sz="2000" dirty="0">
                <a:solidFill>
                  <a:schemeClr val="tx1"/>
                </a:solidFill>
              </a:rPr>
              <a:t>(</a:t>
            </a:r>
            <a:r>
              <a:rPr lang="en-US" sz="2000" dirty="0" err="1">
                <a:solidFill>
                  <a:schemeClr val="tx1"/>
                </a:solidFill>
              </a:rPr>
              <a:t>Deno</a:t>
            </a:r>
            <a:r>
              <a:rPr lang="en-US" sz="2000" dirty="0">
                <a:solidFill>
                  <a:schemeClr val="tx1"/>
                </a:solidFill>
              </a:rPr>
              <a:t> et al., 1982; Marston </a:t>
            </a:r>
            <a:r>
              <a:rPr lang="en-US" sz="2000" dirty="0" smtClean="0">
                <a:solidFill>
                  <a:schemeClr val="tx1"/>
                </a:solidFill>
              </a:rPr>
              <a:t>&amp; </a:t>
            </a:r>
            <a:r>
              <a:rPr lang="en-US" sz="2000" dirty="0" err="1" smtClean="0">
                <a:solidFill>
                  <a:schemeClr val="tx1"/>
                </a:solidFill>
              </a:rPr>
              <a:t>Deno</a:t>
            </a:r>
            <a:r>
              <a:rPr lang="en-US" sz="2000" dirty="0" smtClean="0">
                <a:solidFill>
                  <a:schemeClr val="tx1"/>
                </a:solidFill>
              </a:rPr>
              <a:t>.</a:t>
            </a:r>
            <a:r>
              <a:rPr lang="en-US" sz="2000" dirty="0">
                <a:solidFill>
                  <a:schemeClr val="tx1"/>
                </a:solidFill>
              </a:rPr>
              <a:t>, 1981; Marston, </a:t>
            </a:r>
            <a:r>
              <a:rPr lang="en-US" sz="2000" dirty="0" err="1">
                <a:solidFill>
                  <a:schemeClr val="tx1"/>
                </a:solidFill>
              </a:rPr>
              <a:t>Deno</a:t>
            </a:r>
            <a:r>
              <a:rPr lang="en-US" sz="2000" dirty="0">
                <a:solidFill>
                  <a:schemeClr val="tx1"/>
                </a:solidFill>
              </a:rPr>
              <a:t>, &amp; Tindal, 1983</a:t>
            </a:r>
            <a:r>
              <a:rPr lang="en-US" sz="2000" dirty="0" smtClean="0">
                <a:solidFill>
                  <a:schemeClr val="tx1"/>
                </a:solidFill>
              </a:rPr>
              <a:t>)</a:t>
            </a:r>
          </a:p>
          <a:p>
            <a:r>
              <a:rPr lang="en-US" sz="2400" dirty="0" smtClean="0">
                <a:solidFill>
                  <a:schemeClr val="tx1"/>
                </a:solidFill>
              </a:rPr>
              <a:t>Analytic scores added to those measures discriminated between general education students and students with LD, at-risk, and low performance </a:t>
            </a:r>
            <a:r>
              <a:rPr lang="en-US" dirty="0" smtClean="0">
                <a:solidFill>
                  <a:schemeClr val="tx1"/>
                </a:solidFill>
              </a:rPr>
              <a:t>(Tindal &amp; Hasbrouck, 1991).</a:t>
            </a:r>
          </a:p>
          <a:p>
            <a:r>
              <a:rPr lang="en-US" sz="2400" dirty="0" smtClean="0">
                <a:solidFill>
                  <a:schemeClr val="tx1"/>
                </a:solidFill>
              </a:rPr>
              <a:t>Percent of words spelled correctly </a:t>
            </a:r>
          </a:p>
          <a:p>
            <a:pPr lvl="1"/>
            <a:r>
              <a:rPr lang="en-US" sz="2000" dirty="0" smtClean="0">
                <a:solidFill>
                  <a:schemeClr val="tx1"/>
                </a:solidFill>
              </a:rPr>
              <a:t> Best screening tool (Parker, et al. 1991b).</a:t>
            </a:r>
            <a:endParaRPr lang="en-US" sz="2000" dirty="0">
              <a:solidFill>
                <a:schemeClr val="tx1"/>
              </a:solidFill>
            </a:endParaRPr>
          </a:p>
        </p:txBody>
      </p:sp>
      <p:sp>
        <p:nvSpPr>
          <p:cNvPr id="3" name="Title 2"/>
          <p:cNvSpPr>
            <a:spLocks noGrp="1"/>
          </p:cNvSpPr>
          <p:nvPr>
            <p:ph type="title"/>
          </p:nvPr>
        </p:nvSpPr>
        <p:spPr/>
        <p:txBody>
          <a:bodyPr/>
          <a:lstStyle/>
          <a:p>
            <a:r>
              <a:rPr lang="en-US" smtClean="0"/>
              <a:t>Research: Assessment</a:t>
            </a:r>
            <a:endParaRPr lang="en-US"/>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a:p>
        </p:txBody>
      </p:sp>
    </p:spTree>
    <p:extLst>
      <p:ext uri="{BB962C8B-B14F-4D97-AF65-F5344CB8AC3E}">
        <p14:creationId xmlns:p14="http://schemas.microsoft.com/office/powerpoint/2010/main" val="3859200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Purpose</a:t>
            </a:r>
            <a:endParaRPr lang="en-US">
              <a:latin typeface="+mj-lt"/>
            </a:endParaRPr>
          </a:p>
        </p:txBody>
      </p:sp>
      <p:sp>
        <p:nvSpPr>
          <p:cNvPr id="3" name="Content Placeholder 2"/>
          <p:cNvSpPr>
            <a:spLocks noGrp="1"/>
          </p:cNvSpPr>
          <p:nvPr>
            <p:ph idx="1"/>
          </p:nvPr>
        </p:nvSpPr>
        <p:spPr/>
        <p:txBody>
          <a:bodyPr>
            <a:normAutofit/>
          </a:bodyPr>
          <a:lstStyle/>
          <a:p>
            <a:r>
              <a:rPr lang="en-US" smtClean="0">
                <a:latin typeface="+mn-lt"/>
              </a:rPr>
              <a:t>This </a:t>
            </a:r>
            <a:r>
              <a:rPr lang="en-US">
                <a:latin typeface="+mn-lt"/>
              </a:rPr>
              <a:t>exploratory study </a:t>
            </a:r>
            <a:r>
              <a:rPr lang="en-US" smtClean="0">
                <a:latin typeface="+mn-lt"/>
              </a:rPr>
              <a:t>seeks </a:t>
            </a:r>
            <a:r>
              <a:rPr lang="en-US">
                <a:latin typeface="+mn-lt"/>
              </a:rPr>
              <a:t>to better understand </a:t>
            </a:r>
            <a:r>
              <a:rPr lang="en-US" smtClean="0">
                <a:latin typeface="+mn-lt"/>
              </a:rPr>
              <a:t>the writing </a:t>
            </a:r>
            <a:r>
              <a:rPr lang="en-US">
                <a:latin typeface="+mn-lt"/>
              </a:rPr>
              <a:t>development of English language learners by examining </a:t>
            </a:r>
            <a:r>
              <a:rPr lang="en-US" smtClean="0">
                <a:latin typeface="+mn-lt"/>
              </a:rPr>
              <a:t>their </a:t>
            </a:r>
            <a:r>
              <a:rPr lang="en-US">
                <a:latin typeface="+mn-lt"/>
              </a:rPr>
              <a:t>skills in </a:t>
            </a:r>
            <a:r>
              <a:rPr lang="en-US" smtClean="0">
                <a:latin typeface="+mn-lt"/>
              </a:rPr>
              <a:t>English. </a:t>
            </a:r>
          </a:p>
          <a:p>
            <a:r>
              <a:rPr lang="en-US">
                <a:latin typeface="+mn-lt"/>
              </a:rPr>
              <a:t>We hypothesize that this information in addition to their performance on tasks in each language, may help us differentiate between ELLs who have a disability and those who lack English proficiency.  </a:t>
            </a:r>
          </a:p>
          <a:p>
            <a:endParaRPr lang="en-US"/>
          </a:p>
        </p:txBody>
      </p:sp>
    </p:spTree>
    <p:extLst>
      <p:ext uri="{BB962C8B-B14F-4D97-AF65-F5344CB8AC3E}">
        <p14:creationId xmlns:p14="http://schemas.microsoft.com/office/powerpoint/2010/main" val="505306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Setting</a:t>
            </a:r>
            <a:endParaRPr lang="en-US">
              <a:latin typeface="+mj-lt"/>
            </a:endParaRPr>
          </a:p>
        </p:txBody>
      </p:sp>
      <p:sp>
        <p:nvSpPr>
          <p:cNvPr id="3" name="Content Placeholder 2"/>
          <p:cNvSpPr>
            <a:spLocks noGrp="1"/>
          </p:cNvSpPr>
          <p:nvPr>
            <p:ph idx="1"/>
          </p:nvPr>
        </p:nvSpPr>
        <p:spPr/>
        <p:txBody>
          <a:bodyPr>
            <a:normAutofit/>
          </a:bodyPr>
          <a:lstStyle/>
          <a:p>
            <a:pPr marL="457200" indent="-457200">
              <a:buFont typeface="Arial" charset="0"/>
              <a:buChar char="•"/>
            </a:pPr>
            <a:r>
              <a:rPr lang="en-US" sz="2400" dirty="0" smtClean="0">
                <a:latin typeface="+mn-lt"/>
              </a:rPr>
              <a:t>The study was conducted in an elementary school with a bilingual English/Spanish dual language program. </a:t>
            </a:r>
          </a:p>
          <a:p>
            <a:pPr marL="457200" indent="-457200">
              <a:buFont typeface="Arial" charset="0"/>
              <a:buChar char="•"/>
            </a:pPr>
            <a:r>
              <a:rPr lang="en-US" sz="2400" dirty="0" smtClean="0">
                <a:latin typeface="+mn-lt"/>
              </a:rPr>
              <a:t>Students received reading instruction in Spanish but writing instruction was in both languages. </a:t>
            </a:r>
          </a:p>
          <a:p>
            <a:pPr marL="457200" indent="-457200">
              <a:buFont typeface="Arial" charset="0"/>
              <a:buChar char="•"/>
            </a:pPr>
            <a:r>
              <a:rPr lang="en-US" sz="2400" dirty="0" smtClean="0">
                <a:latin typeface="+mn-lt"/>
              </a:rPr>
              <a:t>Students had multiple opportunities to write: creative bilingual journals, independent writing.</a:t>
            </a:r>
          </a:p>
          <a:p>
            <a:pPr marL="457200" indent="-457200">
              <a:buFont typeface="Arial" charset="0"/>
              <a:buChar char="•"/>
            </a:pPr>
            <a:r>
              <a:rPr lang="en-US" sz="2400" dirty="0" smtClean="0">
                <a:latin typeface="+mn-lt"/>
              </a:rPr>
              <a:t>Teachers used a writers’ workshop model for writing instruction.</a:t>
            </a:r>
            <a:endParaRPr lang="en-US" sz="2400" dirty="0">
              <a:latin typeface="+mn-lt"/>
            </a:endParaRPr>
          </a:p>
        </p:txBody>
      </p:sp>
    </p:spTree>
    <p:extLst>
      <p:ext uri="{BB962C8B-B14F-4D97-AF65-F5344CB8AC3E}">
        <p14:creationId xmlns:p14="http://schemas.microsoft.com/office/powerpoint/2010/main" val="213152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26" y="887290"/>
            <a:ext cx="8770327" cy="994172"/>
          </a:xfrm>
        </p:spPr>
        <p:txBody>
          <a:bodyPr>
            <a:normAutofit/>
          </a:bodyPr>
          <a:lstStyle/>
          <a:p>
            <a:r>
              <a:rPr lang="en-US" sz="2700" dirty="0"/>
              <a:t>S-IGDIs: Letter Sounds, First Sounds, Storybook</a:t>
            </a:r>
          </a:p>
        </p:txBody>
      </p:sp>
      <p:pic>
        <p:nvPicPr>
          <p:cNvPr id="4" name="Picture 3"/>
          <p:cNvPicPr>
            <a:picLocks/>
          </p:cNvPicPr>
          <p:nvPr/>
        </p:nvPicPr>
        <p:blipFill>
          <a:blip r:embed="rId2"/>
          <a:stretch>
            <a:fillRect/>
          </a:stretch>
        </p:blipFill>
        <p:spPr>
          <a:xfrm>
            <a:off x="1279517" y="2207398"/>
            <a:ext cx="2125980" cy="1639062"/>
          </a:xfrm>
          <a:prstGeom prst="rect">
            <a:avLst/>
          </a:prstGeom>
          <a:ln>
            <a:solidFill>
              <a:schemeClr val="tx1"/>
            </a:solidFill>
          </a:ln>
        </p:spPr>
      </p:pic>
      <p:pic>
        <p:nvPicPr>
          <p:cNvPr id="5" name="Picture 4"/>
          <p:cNvPicPr>
            <a:picLocks/>
          </p:cNvPicPr>
          <p:nvPr/>
        </p:nvPicPr>
        <p:blipFill>
          <a:blip r:embed="rId3"/>
          <a:stretch>
            <a:fillRect/>
          </a:stretch>
        </p:blipFill>
        <p:spPr>
          <a:xfrm>
            <a:off x="1269125" y="3960760"/>
            <a:ext cx="2125980" cy="1639062"/>
          </a:xfrm>
          <a:prstGeom prst="rect">
            <a:avLst/>
          </a:prstGeom>
          <a:ln>
            <a:solidFill>
              <a:schemeClr val="tx1"/>
            </a:solidFill>
          </a:ln>
        </p:spPr>
      </p:pic>
      <p:pic>
        <p:nvPicPr>
          <p:cNvPr id="6" name="Picture 5"/>
          <p:cNvPicPr>
            <a:picLocks/>
          </p:cNvPicPr>
          <p:nvPr/>
        </p:nvPicPr>
        <p:blipFill>
          <a:blip r:embed="rId4"/>
          <a:stretch>
            <a:fillRect/>
          </a:stretch>
        </p:blipFill>
        <p:spPr>
          <a:xfrm>
            <a:off x="3508367" y="2219122"/>
            <a:ext cx="2125980" cy="1639062"/>
          </a:xfrm>
          <a:prstGeom prst="rect">
            <a:avLst/>
          </a:prstGeom>
          <a:ln>
            <a:solidFill>
              <a:schemeClr val="tx1"/>
            </a:solidFill>
          </a:ln>
        </p:spPr>
      </p:pic>
      <p:pic>
        <p:nvPicPr>
          <p:cNvPr id="7" name="Picture 6"/>
          <p:cNvPicPr>
            <a:picLocks/>
          </p:cNvPicPr>
          <p:nvPr/>
        </p:nvPicPr>
        <p:blipFill>
          <a:blip r:embed="rId5"/>
          <a:stretch>
            <a:fillRect/>
          </a:stretch>
        </p:blipFill>
        <p:spPr>
          <a:xfrm>
            <a:off x="3508367" y="3955564"/>
            <a:ext cx="2125980" cy="1639062"/>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5737217" y="2209893"/>
            <a:ext cx="2125980" cy="1637767"/>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5727650" y="3945173"/>
            <a:ext cx="2124118" cy="1639062"/>
          </a:xfrm>
          <a:prstGeom prst="rect">
            <a:avLst/>
          </a:prstGeom>
          <a:ln>
            <a:solidFill>
              <a:schemeClr val="tx1"/>
            </a:solidFill>
          </a:ln>
        </p:spPr>
      </p:pic>
    </p:spTree>
    <p:extLst>
      <p:ext uri="{BB962C8B-B14F-4D97-AF65-F5344CB8AC3E}">
        <p14:creationId xmlns:p14="http://schemas.microsoft.com/office/powerpoint/2010/main" val="4195532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Participants</a:t>
            </a:r>
            <a:endParaRPr lang="en-US">
              <a:latin typeface="+mj-lt"/>
            </a:endParaRPr>
          </a:p>
        </p:txBody>
      </p:sp>
      <p:sp>
        <p:nvSpPr>
          <p:cNvPr id="3" name="Content Placeholder 2"/>
          <p:cNvSpPr>
            <a:spLocks noGrp="1"/>
          </p:cNvSpPr>
          <p:nvPr>
            <p:ph idx="1"/>
          </p:nvPr>
        </p:nvSpPr>
        <p:spPr/>
        <p:txBody>
          <a:bodyPr>
            <a:normAutofit/>
          </a:bodyPr>
          <a:lstStyle/>
          <a:p>
            <a:r>
              <a:rPr lang="en-US" sz="2800" dirty="0" smtClean="0">
                <a:latin typeface="+mn-lt"/>
              </a:rPr>
              <a:t>A subsample from a larger study</a:t>
            </a:r>
          </a:p>
          <a:p>
            <a:pPr lvl="1"/>
            <a:r>
              <a:rPr lang="en-US" sz="2400" dirty="0">
                <a:latin typeface="+mn-lt"/>
              </a:rPr>
              <a:t>7</a:t>
            </a:r>
            <a:r>
              <a:rPr lang="en-US" sz="2400" dirty="0" smtClean="0">
                <a:latin typeface="+mn-lt"/>
              </a:rPr>
              <a:t> second grade students</a:t>
            </a:r>
          </a:p>
          <a:p>
            <a:pPr lvl="2"/>
            <a:r>
              <a:rPr lang="en-US" sz="1800" dirty="0"/>
              <a:t>2</a:t>
            </a:r>
            <a:r>
              <a:rPr lang="en-US" sz="1800" dirty="0" smtClean="0"/>
              <a:t>students identified with dyslexia</a:t>
            </a:r>
          </a:p>
          <a:p>
            <a:pPr lvl="2"/>
            <a:r>
              <a:rPr lang="en-US" sz="1800" dirty="0"/>
              <a:t>3</a:t>
            </a:r>
            <a:r>
              <a:rPr lang="en-US" sz="1800" dirty="0" smtClean="0"/>
              <a:t> students who scored 2 on the writing subtest of the  SELP</a:t>
            </a:r>
          </a:p>
          <a:p>
            <a:pPr lvl="2"/>
            <a:r>
              <a:rPr lang="en-US" sz="1800" dirty="0" smtClean="0"/>
              <a:t>2 students </a:t>
            </a:r>
            <a:r>
              <a:rPr lang="en-US" sz="1800" dirty="0"/>
              <a:t>who scored </a:t>
            </a:r>
            <a:r>
              <a:rPr lang="en-US" sz="1800" dirty="0" smtClean="0"/>
              <a:t>4 </a:t>
            </a:r>
            <a:r>
              <a:rPr lang="en-US" sz="1800" dirty="0"/>
              <a:t>on the writing subtest of the  SELP</a:t>
            </a:r>
          </a:p>
          <a:p>
            <a:pPr lvl="2"/>
            <a:endParaRPr lang="en-US" sz="1800" dirty="0"/>
          </a:p>
        </p:txBody>
      </p:sp>
    </p:spTree>
    <p:extLst>
      <p:ext uri="{BB962C8B-B14F-4D97-AF65-F5344CB8AC3E}">
        <p14:creationId xmlns:p14="http://schemas.microsoft.com/office/powerpoint/2010/main" val="887041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chemeClr val="tx1"/>
                </a:solidFill>
              </a:rPr>
              <a:t>Stanford </a:t>
            </a:r>
            <a:r>
              <a:rPr lang="en-US" sz="2800" dirty="0">
                <a:solidFill>
                  <a:schemeClr val="tx1"/>
                </a:solidFill>
              </a:rPr>
              <a:t>English Language </a:t>
            </a:r>
            <a:r>
              <a:rPr lang="en-US" sz="2800" dirty="0" smtClean="0">
                <a:solidFill>
                  <a:schemeClr val="tx1"/>
                </a:solidFill>
              </a:rPr>
              <a:t>Proficiency</a:t>
            </a:r>
          </a:p>
          <a:p>
            <a:r>
              <a:rPr lang="en-US" sz="2800" dirty="0">
                <a:solidFill>
                  <a:schemeClr val="tx1"/>
                </a:solidFill>
              </a:rPr>
              <a:t>Stanford Spanish Language </a:t>
            </a:r>
            <a:r>
              <a:rPr lang="en-US" sz="2800" dirty="0" smtClean="0">
                <a:solidFill>
                  <a:schemeClr val="tx1"/>
                </a:solidFill>
              </a:rPr>
              <a:t>Proficiency</a:t>
            </a:r>
          </a:p>
          <a:p>
            <a:r>
              <a:rPr lang="en-US" sz="2800" dirty="0">
                <a:solidFill>
                  <a:schemeClr val="tx1"/>
                </a:solidFill>
              </a:rPr>
              <a:t>Journal samples</a:t>
            </a:r>
          </a:p>
          <a:p>
            <a:pPr lvl="1"/>
            <a:r>
              <a:rPr lang="en-US" sz="2400" dirty="0">
                <a:solidFill>
                  <a:schemeClr val="tx1"/>
                </a:solidFill>
              </a:rPr>
              <a:t>Samples from </a:t>
            </a:r>
            <a:r>
              <a:rPr lang="en-US" sz="2400" dirty="0" smtClean="0">
                <a:solidFill>
                  <a:schemeClr val="tx1"/>
                </a:solidFill>
              </a:rPr>
              <a:t>September, October, November/December, </a:t>
            </a:r>
            <a:endParaRPr lang="en-US" sz="24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3" name="Title 2"/>
          <p:cNvSpPr>
            <a:spLocks noGrp="1"/>
          </p:cNvSpPr>
          <p:nvPr>
            <p:ph type="title"/>
          </p:nvPr>
        </p:nvSpPr>
        <p:spPr/>
        <p:txBody>
          <a:bodyPr/>
          <a:lstStyle/>
          <a:p>
            <a:r>
              <a:rPr lang="en-US" smtClean="0">
                <a:latin typeface="+mj-lt"/>
              </a:rPr>
              <a:t>Data Sources</a:t>
            </a:r>
            <a:endParaRPr lang="en-US">
              <a:latin typeface="+mj-l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a:p>
        </p:txBody>
      </p:sp>
    </p:spTree>
    <p:extLst>
      <p:ext uri="{BB962C8B-B14F-4D97-AF65-F5344CB8AC3E}">
        <p14:creationId xmlns:p14="http://schemas.microsoft.com/office/powerpoint/2010/main" val="4218372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j-lt"/>
              </a:rPr>
              <a:t>Research Questions</a:t>
            </a:r>
            <a:endParaRPr lang="en-US">
              <a:latin typeface="+mj-l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latin typeface="+mn-lt"/>
              </a:rPr>
              <a:t>Which variables discriminate across the three groups?</a:t>
            </a:r>
          </a:p>
          <a:p>
            <a:pPr marL="514350" indent="-514350">
              <a:buFont typeface="+mj-lt"/>
              <a:buAutoNum type="arabicPeriod"/>
            </a:pPr>
            <a:r>
              <a:rPr lang="en-US" dirty="0" smtClean="0">
                <a:latin typeface="+mn-lt"/>
              </a:rPr>
              <a:t>Are there differences in rate of growth among the three groups?</a:t>
            </a:r>
          </a:p>
          <a:p>
            <a:pPr marL="514350" indent="-514350">
              <a:buFont typeface="+mj-lt"/>
              <a:buAutoNum type="arabicPeriod"/>
            </a:pPr>
            <a:r>
              <a:rPr lang="en-US" dirty="0" smtClean="0">
                <a:latin typeface="+mn-lt"/>
              </a:rPr>
              <a:t>Which types of bilingual strategies do students use in their writing?</a:t>
            </a:r>
          </a:p>
          <a:p>
            <a:pPr marL="514350" indent="-514350">
              <a:buFont typeface="+mj-lt"/>
              <a:buAutoNum type="arabicPeriod"/>
            </a:pPr>
            <a:r>
              <a:rPr lang="en-US" dirty="0" smtClean="0">
                <a:latin typeface="+mn-lt"/>
              </a:rPr>
              <a:t>Does the nature of the strategies change over time? </a:t>
            </a:r>
          </a:p>
          <a:p>
            <a:pPr marL="514350" indent="-514350">
              <a:buFont typeface="+mj-lt"/>
              <a:buAutoNum type="arabicPeriod"/>
            </a:pPr>
            <a:r>
              <a:rPr lang="en-US" dirty="0" smtClean="0">
                <a:latin typeface="+mn-lt"/>
              </a:rPr>
              <a:t>Are there differences in strategy change over time by group?</a:t>
            </a:r>
            <a:endParaRPr lang="en-US" dirty="0">
              <a:latin typeface="+mn-lt"/>
            </a:endParaRPr>
          </a:p>
        </p:txBody>
      </p:sp>
    </p:spTree>
    <p:extLst>
      <p:ext uri="{BB962C8B-B14F-4D97-AF65-F5344CB8AC3E}">
        <p14:creationId xmlns:p14="http://schemas.microsoft.com/office/powerpoint/2010/main" val="42369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normAutofit/>
          </a:bodyPr>
          <a:lstStyle/>
          <a:p>
            <a:r>
              <a:rPr lang="en-US" sz="2800" dirty="0" smtClean="0">
                <a:solidFill>
                  <a:schemeClr val="tx1"/>
                </a:solidFill>
              </a:rPr>
              <a:t>Total number of words</a:t>
            </a:r>
          </a:p>
          <a:p>
            <a:r>
              <a:rPr lang="en-US" sz="2800" dirty="0" smtClean="0">
                <a:solidFill>
                  <a:schemeClr val="tx1"/>
                </a:solidFill>
              </a:rPr>
              <a:t>Correct word sequence</a:t>
            </a:r>
          </a:p>
          <a:p>
            <a:r>
              <a:rPr lang="en-US" sz="2800" dirty="0" smtClean="0">
                <a:solidFill>
                  <a:schemeClr val="tx1"/>
                </a:solidFill>
              </a:rPr>
              <a:t>Correct word sequence without spelling</a:t>
            </a:r>
          </a:p>
          <a:p>
            <a:r>
              <a:rPr lang="en-US" sz="2800" dirty="0" smtClean="0">
                <a:solidFill>
                  <a:schemeClr val="tx1"/>
                </a:solidFill>
              </a:rPr>
              <a:t>Number of correctly spelled words</a:t>
            </a:r>
            <a:endParaRPr lang="en-US" sz="2800" dirty="0">
              <a:solidFill>
                <a:schemeClr val="tx1"/>
              </a:solidFill>
            </a:endParaRPr>
          </a:p>
        </p:txBody>
      </p:sp>
      <p:sp>
        <p:nvSpPr>
          <p:cNvPr id="10" name="Title 1"/>
          <p:cNvSpPr>
            <a:spLocks noGrp="1"/>
          </p:cNvSpPr>
          <p:nvPr>
            <p:ph type="title"/>
          </p:nvPr>
        </p:nvSpPr>
        <p:spPr/>
        <p:txBody>
          <a:bodyPr/>
          <a:lstStyle/>
          <a:p>
            <a:r>
              <a:rPr lang="en-US" smtClean="0">
                <a:latin typeface="+mj-lt"/>
              </a:rPr>
              <a:t>Variables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43</a:t>
            </a:fld>
            <a:endParaRPr lang="en-US"/>
          </a:p>
        </p:txBody>
      </p:sp>
    </p:spTree>
    <p:extLst>
      <p:ext uri="{BB962C8B-B14F-4D97-AF65-F5344CB8AC3E}">
        <p14:creationId xmlns:p14="http://schemas.microsoft.com/office/powerpoint/2010/main" val="275678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805563"/>
            <a:ext cx="8224699" cy="4490181"/>
          </a:xfrm>
        </p:spPr>
        <p:txBody>
          <a:bodyPr>
            <a:noAutofit/>
          </a:bodyPr>
          <a:lstStyle/>
          <a:p>
            <a:r>
              <a:rPr lang="en-US" dirty="0" smtClean="0">
                <a:solidFill>
                  <a:schemeClr val="tx1"/>
                </a:solidFill>
              </a:rPr>
              <a:t>Bilingual strategies</a:t>
            </a:r>
          </a:p>
          <a:p>
            <a:pPr lvl="1"/>
            <a:r>
              <a:rPr lang="en-US" sz="2000" dirty="0" smtClean="0">
                <a:solidFill>
                  <a:schemeClr val="tx1"/>
                </a:solidFill>
              </a:rPr>
              <a:t>Discourse level</a:t>
            </a:r>
          </a:p>
          <a:p>
            <a:pPr lvl="1"/>
            <a:r>
              <a:rPr lang="en-US" sz="2000" dirty="0" smtClean="0">
                <a:solidFill>
                  <a:schemeClr val="tx1"/>
                </a:solidFill>
              </a:rPr>
              <a:t>Sentence/phrase level</a:t>
            </a:r>
          </a:p>
          <a:p>
            <a:pPr lvl="1"/>
            <a:r>
              <a:rPr lang="en-US" sz="2000" dirty="0" smtClean="0">
                <a:solidFill>
                  <a:schemeClr val="tx1"/>
                </a:solidFill>
              </a:rPr>
              <a:t>Word level</a:t>
            </a:r>
          </a:p>
          <a:p>
            <a:pPr lvl="1"/>
            <a:r>
              <a:rPr lang="en-US" dirty="0" smtClean="0">
                <a:solidFill>
                  <a:schemeClr val="tx1"/>
                </a:solidFill>
              </a:rPr>
              <a:t>(Adapted from </a:t>
            </a:r>
            <a:r>
              <a:rPr lang="en-US" dirty="0" err="1" smtClean="0">
                <a:solidFill>
                  <a:schemeClr val="tx1"/>
                </a:solidFill>
              </a:rPr>
              <a:t>Soltero</a:t>
            </a:r>
            <a:r>
              <a:rPr lang="en-US" dirty="0" smtClean="0">
                <a:solidFill>
                  <a:schemeClr val="tx1"/>
                </a:solidFill>
              </a:rPr>
              <a:t>-González, Escamilla, &amp; Hopewell, 2011).</a:t>
            </a:r>
          </a:p>
          <a:p>
            <a:r>
              <a:rPr lang="en-US" dirty="0" smtClean="0">
                <a:solidFill>
                  <a:schemeClr val="tx1"/>
                </a:solidFill>
              </a:rPr>
              <a:t>Holistic rating</a:t>
            </a:r>
          </a:p>
          <a:p>
            <a:pPr lvl="1"/>
            <a:r>
              <a:rPr lang="en-US" sz="2000" dirty="0" smtClean="0">
                <a:solidFill>
                  <a:schemeClr val="tx1"/>
                </a:solidFill>
              </a:rPr>
              <a:t>1-5 scale </a:t>
            </a:r>
          </a:p>
          <a:p>
            <a:pPr lvl="1"/>
            <a:r>
              <a:rPr lang="en-US" sz="2000" dirty="0" smtClean="0">
                <a:solidFill>
                  <a:schemeClr val="tx1"/>
                </a:solidFill>
              </a:rPr>
              <a:t>Organization/content</a:t>
            </a:r>
          </a:p>
          <a:p>
            <a:pPr lvl="1"/>
            <a:r>
              <a:rPr lang="en-US" sz="2000" dirty="0" smtClean="0">
                <a:solidFill>
                  <a:schemeClr val="tx1"/>
                </a:solidFill>
              </a:rPr>
              <a:t>Topic maintenance </a:t>
            </a:r>
          </a:p>
          <a:p>
            <a:pPr lvl="1"/>
            <a:r>
              <a:rPr lang="en-US" sz="2000" dirty="0" smtClean="0">
                <a:solidFill>
                  <a:schemeClr val="tx1"/>
                </a:solidFill>
              </a:rPr>
              <a:t>Cohesion</a:t>
            </a:r>
          </a:p>
          <a:p>
            <a:pPr lvl="1"/>
            <a:r>
              <a:rPr lang="en-US" sz="2000" dirty="0" smtClean="0">
                <a:solidFill>
                  <a:schemeClr val="tx1"/>
                </a:solidFill>
              </a:rPr>
              <a:t>Referential cohesion</a:t>
            </a:r>
          </a:p>
          <a:p>
            <a:pPr lvl="1"/>
            <a:r>
              <a:rPr lang="en-US" sz="2000" dirty="0" smtClean="0">
                <a:solidFill>
                  <a:schemeClr val="tx1"/>
                </a:solidFill>
              </a:rPr>
              <a:t>Complexity</a:t>
            </a:r>
            <a:endParaRPr lang="en-US" sz="2000" dirty="0">
              <a:solidFill>
                <a:schemeClr val="tx1"/>
              </a:solidFill>
            </a:endParaRPr>
          </a:p>
        </p:txBody>
      </p:sp>
      <p:sp>
        <p:nvSpPr>
          <p:cNvPr id="3" name="Title 2"/>
          <p:cNvSpPr>
            <a:spLocks noGrp="1"/>
          </p:cNvSpPr>
          <p:nvPr>
            <p:ph type="title"/>
          </p:nvPr>
        </p:nvSpPr>
        <p:spPr/>
        <p:txBody>
          <a:bodyPr/>
          <a:lstStyle/>
          <a:p>
            <a:r>
              <a:rPr lang="en-US" smtClean="0">
                <a:latin typeface="+mj-lt"/>
              </a:rPr>
              <a:t>Variables</a:t>
            </a:r>
            <a:endParaRPr lang="en-US">
              <a:latin typeface="+mj-l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a:p>
        </p:txBody>
      </p:sp>
    </p:spTree>
    <p:extLst>
      <p:ext uri="{BB962C8B-B14F-4D97-AF65-F5344CB8AC3E}">
        <p14:creationId xmlns:p14="http://schemas.microsoft.com/office/powerpoint/2010/main" val="27925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latin typeface="+mj-lt"/>
              </a:rPr>
              <a:t>Results</a:t>
            </a:r>
          </a:p>
        </p:txBody>
      </p:sp>
      <p:sp>
        <p:nvSpPr>
          <p:cNvPr id="5" name="Slide Number Placeholder 4"/>
          <p:cNvSpPr>
            <a:spLocks noGrp="1"/>
          </p:cNvSpPr>
          <p:nvPr>
            <p:ph type="sldNum" sz="quarter" idx="4294967295"/>
          </p:nvPr>
        </p:nvSpPr>
        <p:spPr>
          <a:xfrm>
            <a:off x="8771161" y="6507316"/>
            <a:ext cx="141064" cy="153888"/>
          </a:xfrm>
          <a:prstGeom prst="rect">
            <a:avLst/>
          </a:prstGeom>
        </p:spPr>
        <p:txBody>
          <a:bodyPr/>
          <a:lstStyle/>
          <a:p>
            <a:pPr algn="r"/>
            <a:fld id="{F3477EC8-074D-41C4-94AE-E9EA7CEEA348}" type="slidenum">
              <a:rPr lang="en-US" smtClean="0"/>
              <a:pPr algn="r"/>
              <a:t>45</a:t>
            </a:fld>
            <a:endParaRPr lang="en-US"/>
          </a:p>
        </p:txBody>
      </p:sp>
      <p:graphicFrame>
        <p:nvGraphicFramePr>
          <p:cNvPr id="4" name="Group 47"/>
          <p:cNvGraphicFramePr>
            <a:graphicFrameLocks noGrp="1"/>
          </p:cNvGraphicFramePr>
          <p:nvPr>
            <p:extLst/>
          </p:nvPr>
        </p:nvGraphicFramePr>
        <p:xfrm>
          <a:off x="359228" y="2011681"/>
          <a:ext cx="8490860" cy="2816862"/>
        </p:xfrm>
        <a:graphic>
          <a:graphicData uri="http://schemas.openxmlformats.org/drawingml/2006/table">
            <a:tbl>
              <a:tblPr firstRow="1">
                <a:tableStyleId>{B301B821-A1FF-4177-AEE7-76D212191A09}</a:tableStyleId>
              </a:tblPr>
              <a:tblGrid>
                <a:gridCol w="1260566">
                  <a:extLst>
                    <a:ext uri="{9D8B030D-6E8A-4147-A177-3AD203B41FA5}">
                      <a16:colId xmlns:a16="http://schemas.microsoft.com/office/drawing/2014/main" val="20000"/>
                    </a:ext>
                  </a:extLst>
                </a:gridCol>
                <a:gridCol w="1205049">
                  <a:extLst>
                    <a:ext uri="{9D8B030D-6E8A-4147-A177-3AD203B41FA5}">
                      <a16:colId xmlns:a16="http://schemas.microsoft.com/office/drawing/2014/main" val="20001"/>
                    </a:ext>
                  </a:extLst>
                </a:gridCol>
                <a:gridCol w="1205049">
                  <a:extLst>
                    <a:ext uri="{9D8B030D-6E8A-4147-A177-3AD203B41FA5}">
                      <a16:colId xmlns:a16="http://schemas.microsoft.com/office/drawing/2014/main" val="20002"/>
                    </a:ext>
                  </a:extLst>
                </a:gridCol>
                <a:gridCol w="1205049">
                  <a:extLst>
                    <a:ext uri="{9D8B030D-6E8A-4147-A177-3AD203B41FA5}">
                      <a16:colId xmlns:a16="http://schemas.microsoft.com/office/drawing/2014/main" val="20003"/>
                    </a:ext>
                  </a:extLst>
                </a:gridCol>
                <a:gridCol w="1205049">
                  <a:extLst>
                    <a:ext uri="{9D8B030D-6E8A-4147-A177-3AD203B41FA5}">
                      <a16:colId xmlns:a16="http://schemas.microsoft.com/office/drawing/2014/main" val="20004"/>
                    </a:ext>
                  </a:extLst>
                </a:gridCol>
                <a:gridCol w="1205049">
                  <a:extLst>
                    <a:ext uri="{9D8B030D-6E8A-4147-A177-3AD203B41FA5}">
                      <a16:colId xmlns:a16="http://schemas.microsoft.com/office/drawing/2014/main" val="20005"/>
                    </a:ext>
                  </a:extLst>
                </a:gridCol>
                <a:gridCol w="1205049">
                  <a:extLst>
                    <a:ext uri="{9D8B030D-6E8A-4147-A177-3AD203B41FA5}">
                      <a16:colId xmlns:a16="http://schemas.microsoft.com/office/drawing/2014/main" val="20006"/>
                    </a:ext>
                  </a:extLst>
                </a:gridCol>
              </a:tblGrid>
              <a:tr h="8360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lt1"/>
                          </a:solidFill>
                          <a:effectLst/>
                          <a:latin typeface="+mn-lt"/>
                          <a:ea typeface="+mn-ea"/>
                          <a:cs typeface="+mn-cs"/>
                        </a:rPr>
                        <a:t>Student</a:t>
                      </a:r>
                      <a:endParaRPr kumimoji="0" lang="en-US" sz="2400" b="1" i="0" u="none" strike="noStrike" cap="none" normalizeH="0" baseline="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lt1"/>
                          </a:solidFill>
                          <a:effectLst/>
                          <a:latin typeface="+mn-lt"/>
                          <a:ea typeface="+mn-ea"/>
                          <a:cs typeface="+mn-cs"/>
                        </a:rPr>
                        <a:t>WW</a:t>
                      </a:r>
                      <a:endParaRPr kumimoji="0" lang="en-US" sz="2400" b="1" i="0" u="none" strike="noStrike" cap="none" normalizeH="0" baseline="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lt1"/>
                          </a:solidFill>
                          <a:effectLst/>
                          <a:latin typeface="+mn-lt"/>
                          <a:ea typeface="+mn-ea"/>
                          <a:cs typeface="+mn-cs"/>
                        </a:rPr>
                        <a:t>Unique</a:t>
                      </a:r>
                      <a:endParaRPr kumimoji="0" lang="en-US" sz="2400" b="1" i="0" u="none" strike="noStrike" cap="none" normalizeH="0" baseline="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smtClean="0">
                          <a:ln>
                            <a:noFill/>
                          </a:ln>
                          <a:solidFill>
                            <a:schemeClr val="lt1"/>
                          </a:solidFill>
                          <a:effectLst/>
                          <a:latin typeface="+mn-lt"/>
                          <a:ea typeface="+mn-ea"/>
                          <a:cs typeface="+mn-cs"/>
                        </a:rPr>
                        <a:t>WSC</a:t>
                      </a:r>
                      <a:endParaRPr kumimoji="0" lang="en-US" sz="2400" b="1" i="0" u="none" strike="noStrike" cap="none" normalizeH="0" baseline="0" smtClean="0">
                        <a:ln>
                          <a:noFill/>
                        </a:ln>
                        <a:solidFill>
                          <a:srgbClr val="000000"/>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mn-lt"/>
                          <a:ea typeface="ＭＳ Ｐゴシック" charset="0"/>
                          <a:cs typeface="Arial" charset="0"/>
                        </a:rPr>
                        <a:t>CWS</a:t>
                      </a:r>
                      <a:endParaRPr kumimoji="0" lang="en-US" sz="2400" b="1" i="0" u="none" strike="noStrike" cap="none" normalizeH="0" baseline="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mn-lt"/>
                          <a:ea typeface="ＭＳ Ｐゴシック" charset="0"/>
                          <a:cs typeface="Arial" charset="0"/>
                        </a:rPr>
                        <a:t>CWS w/o</a:t>
                      </a:r>
                      <a:endParaRPr kumimoji="0" lang="en-US" sz="2400" b="1" i="0" u="none" strike="noStrike" cap="none" normalizeH="0" baseline="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mn-lt"/>
                          <a:ea typeface="ＭＳ Ｐゴシック" charset="0"/>
                          <a:cs typeface="Arial" charset="0"/>
                        </a:rPr>
                        <a:t>Holistic</a:t>
                      </a:r>
                      <a:endParaRPr kumimoji="0" lang="en-US" sz="2400" b="1" i="0" u="none" strike="noStrike" cap="none" normalizeH="0" baseline="0">
                        <a:ln>
                          <a:noFill/>
                        </a:ln>
                        <a:solidFill>
                          <a:schemeClr val="bg1"/>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6602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mn-ea"/>
                          <a:cs typeface="+mn-cs"/>
                        </a:rPr>
                        <a:t>Dyslexia</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42.6</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24.22</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16.88</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7.66</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33.11</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5.88</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1"/>
                  </a:ext>
                </a:extLst>
              </a:tr>
              <a:tr h="6602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Low</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72.36</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30.09</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27</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9.18</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54.27</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5.81</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2"/>
                  </a:ext>
                </a:extLst>
              </a:tr>
              <a:tr h="6602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Average</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53.77</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30.55</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49.55</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42.55</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50.77</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11</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7739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264834"/>
              </p:ext>
            </p:extLst>
          </p:nvPr>
        </p:nvGraphicFramePr>
        <p:xfrm>
          <a:off x="507998" y="1652451"/>
          <a:ext cx="8321967" cy="5042514"/>
        </p:xfrm>
        <a:graphic>
          <a:graphicData uri="http://schemas.openxmlformats.org/drawingml/2006/table">
            <a:tbl>
              <a:tblPr firstRow="1" bandRow="1">
                <a:tableStyleId>{5C22544A-7EE6-4342-B048-85BDC9FD1C3A}</a:tableStyleId>
              </a:tblPr>
              <a:tblGrid>
                <a:gridCol w="1040246">
                  <a:extLst>
                    <a:ext uri="{9D8B030D-6E8A-4147-A177-3AD203B41FA5}">
                      <a16:colId xmlns:a16="http://schemas.microsoft.com/office/drawing/2014/main" val="20000"/>
                    </a:ext>
                  </a:extLst>
                </a:gridCol>
                <a:gridCol w="1040246">
                  <a:extLst>
                    <a:ext uri="{9D8B030D-6E8A-4147-A177-3AD203B41FA5}">
                      <a16:colId xmlns:a16="http://schemas.microsoft.com/office/drawing/2014/main" val="20001"/>
                    </a:ext>
                  </a:extLst>
                </a:gridCol>
                <a:gridCol w="1040246">
                  <a:extLst>
                    <a:ext uri="{9D8B030D-6E8A-4147-A177-3AD203B41FA5}">
                      <a16:colId xmlns:a16="http://schemas.microsoft.com/office/drawing/2014/main" val="20002"/>
                    </a:ext>
                  </a:extLst>
                </a:gridCol>
                <a:gridCol w="982833">
                  <a:extLst>
                    <a:ext uri="{9D8B030D-6E8A-4147-A177-3AD203B41FA5}">
                      <a16:colId xmlns:a16="http://schemas.microsoft.com/office/drawing/2014/main" val="20003"/>
                    </a:ext>
                  </a:extLst>
                </a:gridCol>
                <a:gridCol w="1097658">
                  <a:extLst>
                    <a:ext uri="{9D8B030D-6E8A-4147-A177-3AD203B41FA5}">
                      <a16:colId xmlns:a16="http://schemas.microsoft.com/office/drawing/2014/main" val="20004"/>
                    </a:ext>
                  </a:extLst>
                </a:gridCol>
                <a:gridCol w="1040246">
                  <a:extLst>
                    <a:ext uri="{9D8B030D-6E8A-4147-A177-3AD203B41FA5}">
                      <a16:colId xmlns:a16="http://schemas.microsoft.com/office/drawing/2014/main" val="20005"/>
                    </a:ext>
                  </a:extLst>
                </a:gridCol>
                <a:gridCol w="1040246">
                  <a:extLst>
                    <a:ext uri="{9D8B030D-6E8A-4147-A177-3AD203B41FA5}">
                      <a16:colId xmlns:a16="http://schemas.microsoft.com/office/drawing/2014/main" val="20006"/>
                    </a:ext>
                  </a:extLst>
                </a:gridCol>
                <a:gridCol w="1040246">
                  <a:extLst>
                    <a:ext uri="{9D8B030D-6E8A-4147-A177-3AD203B41FA5}">
                      <a16:colId xmlns:a16="http://schemas.microsoft.com/office/drawing/2014/main" val="20007"/>
                    </a:ext>
                  </a:extLst>
                </a:gridCol>
              </a:tblGrid>
              <a:tr h="1162595">
                <a:tc>
                  <a:txBody>
                    <a:bodyPr/>
                    <a:lstStyle/>
                    <a:p>
                      <a:pPr marL="0" marR="244475" algn="ctr">
                        <a:spcBef>
                          <a:spcPts val="0"/>
                        </a:spcBef>
                        <a:spcAft>
                          <a:spcPts val="0"/>
                        </a:spcAft>
                      </a:pPr>
                      <a:r>
                        <a:rPr lang="en-US" sz="1800" dirty="0">
                          <a:solidFill>
                            <a:schemeClr val="tx1"/>
                          </a:solidFill>
                          <a:effectLst/>
                          <a:latin typeface="Cambria"/>
                          <a:ea typeface="ＭＳ 明朝"/>
                          <a:cs typeface="Times New Roman"/>
                        </a:rPr>
                        <a:t> </a:t>
                      </a:r>
                      <a:r>
                        <a:rPr lang="en-US" sz="1800" dirty="0" smtClean="0">
                          <a:solidFill>
                            <a:schemeClr val="tx1"/>
                          </a:solidFill>
                          <a:effectLst/>
                          <a:latin typeface="Cambria"/>
                          <a:ea typeface="ＭＳ 明朝"/>
                          <a:cs typeface="Times New Roman"/>
                        </a:rPr>
                        <a:t>Time of year</a:t>
                      </a:r>
                      <a:endParaRPr lang="en-US" sz="1800" dirty="0">
                        <a:solidFill>
                          <a:schemeClr val="tx1"/>
                        </a:solidFill>
                        <a:effectLst/>
                        <a:latin typeface="Cambria"/>
                        <a:ea typeface="ＭＳ 明朝"/>
                        <a:cs typeface="Times New Roman"/>
                      </a:endParaRP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Total # of words</a:t>
                      </a: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Unique words</a:t>
                      </a: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 of errors</a:t>
                      </a: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 of unique errors</a:t>
                      </a:r>
                    </a:p>
                    <a:p>
                      <a:pPr marL="0" marR="0" algn="ctr">
                        <a:spcBef>
                          <a:spcPts val="0"/>
                        </a:spcBef>
                        <a:spcAft>
                          <a:spcPts val="0"/>
                        </a:spcAft>
                      </a:pPr>
                      <a:r>
                        <a:rPr lang="en-US" sz="1600" dirty="0">
                          <a:solidFill>
                            <a:schemeClr val="tx1"/>
                          </a:solidFill>
                          <a:effectLst/>
                          <a:latin typeface="Cambria"/>
                          <a:ea typeface="ＭＳ 明朝"/>
                          <a:cs typeface="Times New Roman"/>
                        </a:rPr>
                        <a:t>Spanish phonology</a:t>
                      </a: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 of  unique errors English approximations</a:t>
                      </a: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 other unique errors</a:t>
                      </a:r>
                    </a:p>
                  </a:txBody>
                  <a:tcPr marL="51435" marR="51435" marT="0" marB="0"/>
                </a:tc>
                <a:tc>
                  <a:txBody>
                    <a:bodyPr/>
                    <a:lstStyle/>
                    <a:p>
                      <a:pPr marL="0" marR="0" algn="ctr">
                        <a:spcBef>
                          <a:spcPts val="0"/>
                        </a:spcBef>
                        <a:spcAft>
                          <a:spcPts val="0"/>
                        </a:spcAft>
                      </a:pPr>
                      <a:r>
                        <a:rPr lang="en-US" sz="1600" dirty="0">
                          <a:solidFill>
                            <a:schemeClr val="tx1"/>
                          </a:solidFill>
                          <a:effectLst/>
                          <a:latin typeface="Cambria"/>
                          <a:ea typeface="ＭＳ 明朝"/>
                          <a:cs typeface="Times New Roman"/>
                        </a:rPr>
                        <a:t>Spanish word</a:t>
                      </a:r>
                    </a:p>
                  </a:txBody>
                  <a:tcPr marL="51435" marR="51435" marT="0" marB="0"/>
                </a:tc>
                <a:extLst>
                  <a:ext uri="{0D108BD9-81ED-4DB2-BD59-A6C34878D82A}">
                    <a16:rowId xmlns:a16="http://schemas.microsoft.com/office/drawing/2014/main" val="10000"/>
                  </a:ext>
                </a:extLst>
              </a:tr>
              <a:tr h="616578">
                <a:tc>
                  <a:txBody>
                    <a:bodyPr/>
                    <a:lstStyle/>
                    <a:p>
                      <a:pPr marL="0" marR="0">
                        <a:spcBef>
                          <a:spcPts val="0"/>
                        </a:spcBef>
                        <a:spcAft>
                          <a:spcPts val="0"/>
                        </a:spcAft>
                      </a:pPr>
                      <a:r>
                        <a:rPr lang="en-US" sz="2400">
                          <a:effectLst/>
                          <a:latin typeface="Cambria"/>
                          <a:ea typeface="ＭＳ 明朝"/>
                          <a:cs typeface="Times New Roman"/>
                        </a:rPr>
                        <a:t>a</a:t>
                      </a:r>
                    </a:p>
                  </a:txBody>
                  <a:tcPr marL="51435" marR="51435" marT="0" marB="0"/>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57.7</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69.80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74.77</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11.41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4.50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1"/>
                  </a:ext>
                </a:extLst>
              </a:tr>
              <a:tr h="616578">
                <a:tc>
                  <a:txBody>
                    <a:bodyPr/>
                    <a:lstStyle/>
                    <a:p>
                      <a:pPr marL="0" marR="0">
                        <a:spcBef>
                          <a:spcPts val="0"/>
                        </a:spcBef>
                        <a:spcAft>
                          <a:spcPts val="0"/>
                        </a:spcAft>
                      </a:pPr>
                      <a:r>
                        <a:rPr lang="en-US" sz="2400">
                          <a:effectLst/>
                          <a:latin typeface="Cambria"/>
                          <a:ea typeface="ＭＳ 明朝"/>
                          <a:cs typeface="Times New Roman"/>
                        </a:rPr>
                        <a:t>b</a:t>
                      </a:r>
                    </a:p>
                  </a:txBody>
                  <a:tcPr marL="51435" marR="51435" marT="0" marB="0"/>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56</a:t>
                      </a:r>
                      <a:endParaRPr lang="en-US" sz="2400">
                        <a:effectLst/>
                        <a:latin typeface="Calibri" charset="0"/>
                        <a:ea typeface="Calibri" charset="0"/>
                        <a:cs typeface="Times New Roman" charset="0"/>
                      </a:endParaRPr>
                    </a:p>
                  </a:txBody>
                  <a:tcPr marL="66675" marR="66675" marT="66675" marB="66675"/>
                </a:tc>
                <a:tc>
                  <a:txBody>
                    <a:bodyPr/>
                    <a:lstStyle/>
                    <a:p>
                      <a:pPr marL="0" marR="0">
                        <a:lnSpc>
                          <a:spcPct val="200000"/>
                        </a:lnSpc>
                        <a:spcBef>
                          <a:spcPts val="0"/>
                        </a:spcBef>
                        <a:spcAft>
                          <a:spcPts val="0"/>
                        </a:spcAft>
                      </a:pPr>
                      <a:r>
                        <a:rPr lang="en-US" sz="2400">
                          <a:solidFill>
                            <a:srgbClr val="222222"/>
                          </a:solidFill>
                          <a:effectLst/>
                          <a:latin typeface="Times New Roman" charset="0"/>
                          <a:ea typeface="Calibri" charset="0"/>
                          <a:cs typeface="Times New Roman" charset="0"/>
                        </a:rPr>
                        <a:t>28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43.67</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54.91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31.21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6.08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2"/>
                  </a:ext>
                </a:extLst>
              </a:tr>
              <a:tr h="616578">
                <a:tc>
                  <a:txBody>
                    <a:bodyPr/>
                    <a:lstStyle/>
                    <a:p>
                      <a:pPr marL="0" marR="0">
                        <a:spcBef>
                          <a:spcPts val="0"/>
                        </a:spcBef>
                        <a:spcAft>
                          <a:spcPts val="0"/>
                        </a:spcAft>
                      </a:pPr>
                      <a:r>
                        <a:rPr lang="en-US" sz="2400" smtClean="0">
                          <a:effectLst/>
                          <a:latin typeface="Cambria"/>
                          <a:ea typeface="ＭＳ 明朝"/>
                          <a:cs typeface="Times New Roman"/>
                        </a:rPr>
                        <a:t>c</a:t>
                      </a:r>
                      <a:endParaRPr lang="en-US" sz="2400">
                        <a:effectLst/>
                        <a:latin typeface="Cambria"/>
                        <a:ea typeface="ＭＳ 明朝"/>
                        <a:cs typeface="Times New Roman"/>
                      </a:endParaRPr>
                    </a:p>
                  </a:txBody>
                  <a:tcPr marL="51435" marR="51435" marT="0" marB="0"/>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49</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39.91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65.34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31.17</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4.33</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3"/>
                  </a:ext>
                </a:extLst>
              </a:tr>
              <a:tr h="616578">
                <a:tc>
                  <a:txBody>
                    <a:bodyPr/>
                    <a:lstStyle/>
                    <a:p>
                      <a:pPr marL="0" marR="0">
                        <a:spcBef>
                          <a:spcPts val="0"/>
                        </a:spcBef>
                        <a:spcAft>
                          <a:spcPts val="0"/>
                        </a:spcAft>
                      </a:pPr>
                      <a:r>
                        <a:rPr lang="en-US" sz="2400">
                          <a:effectLst/>
                          <a:latin typeface="Cambria"/>
                          <a:ea typeface="ＭＳ 明朝"/>
                          <a:cs typeface="Times New Roman"/>
                        </a:rPr>
                        <a:t>d</a:t>
                      </a:r>
                    </a:p>
                  </a:txBody>
                  <a:tcPr marL="51435" marR="51435" marT="0" marB="0"/>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56.5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32</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43.85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70.59</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26.05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2.70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4"/>
                  </a:ext>
                </a:extLst>
              </a:tr>
              <a:tr h="616578">
                <a:tc>
                  <a:txBody>
                    <a:bodyPr/>
                    <a:lstStyle/>
                    <a:p>
                      <a:pPr marL="0" marR="0">
                        <a:spcBef>
                          <a:spcPts val="0"/>
                        </a:spcBef>
                        <a:spcAft>
                          <a:spcPts val="0"/>
                        </a:spcAft>
                      </a:pPr>
                      <a:r>
                        <a:rPr lang="en-US" sz="2400" smtClean="0">
                          <a:effectLst/>
                          <a:latin typeface="Cambria"/>
                          <a:ea typeface="ＭＳ 明朝"/>
                          <a:cs typeface="Times New Roman"/>
                        </a:rPr>
                        <a:t>e</a:t>
                      </a:r>
                      <a:endParaRPr lang="en-US" sz="2400">
                        <a:effectLst/>
                        <a:latin typeface="Cambria"/>
                        <a:ea typeface="ＭＳ 明朝"/>
                        <a:cs typeface="Times New Roman"/>
                      </a:endParaRPr>
                    </a:p>
                  </a:txBody>
                  <a:tcPr marL="51435" marR="51435" marT="0" marB="0"/>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68.6</a:t>
                      </a:r>
                      <a:endParaRPr lang="en-US" sz="2400">
                        <a:effectLst/>
                        <a:latin typeface="Calibri" charset="0"/>
                        <a:ea typeface="Calibri" charset="0"/>
                        <a:cs typeface="Times New Roman" charset="0"/>
                      </a:endParaRPr>
                    </a:p>
                  </a:txBody>
                  <a:tcPr marL="66675" marR="66675" marT="66675" marB="66675"/>
                </a:tc>
                <a:tc>
                  <a:txBody>
                    <a:bodyPr/>
                    <a:lstStyle/>
                    <a:p>
                      <a:pPr marL="0" marR="0">
                        <a:lnSpc>
                          <a:spcPct val="200000"/>
                        </a:lnSpc>
                        <a:spcBef>
                          <a:spcPts val="0"/>
                        </a:spcBef>
                        <a:spcAft>
                          <a:spcPts val="0"/>
                        </a:spcAft>
                      </a:pPr>
                      <a:r>
                        <a:rPr lang="en-US" sz="2400">
                          <a:solidFill>
                            <a:srgbClr val="222222"/>
                          </a:solidFill>
                          <a:effectLst/>
                          <a:latin typeface="Times New Roman" charset="0"/>
                          <a:ea typeface="Calibri" charset="0"/>
                          <a:cs typeface="Times New Roman" charset="0"/>
                        </a:rPr>
                        <a:t>30</a:t>
                      </a:r>
                      <a:endParaRPr lang="en-US" sz="2400">
                        <a:effectLst/>
                        <a:latin typeface="Calibri" charset="0"/>
                        <a:ea typeface="Calibri" charset="0"/>
                        <a:cs typeface="Times New Roman" charset="0"/>
                      </a:endParaRPr>
                    </a:p>
                  </a:txBody>
                  <a:tcPr marL="66675" marR="66675" marT="66675" marB="66675"/>
                </a:tc>
                <a:tc>
                  <a:txBody>
                    <a:bodyPr/>
                    <a:lstStyle/>
                    <a:p>
                      <a:pPr marL="0" marR="0">
                        <a:lnSpc>
                          <a:spcPct val="200000"/>
                        </a:lnSpc>
                        <a:spcBef>
                          <a:spcPts val="0"/>
                        </a:spcBef>
                        <a:spcAft>
                          <a:spcPts val="0"/>
                        </a:spcAft>
                      </a:pPr>
                      <a:r>
                        <a:rPr lang="en-US" sz="2400">
                          <a:solidFill>
                            <a:srgbClr val="222222"/>
                          </a:solidFill>
                          <a:effectLst/>
                          <a:latin typeface="Times New Roman" charset="0"/>
                          <a:ea typeface="Calibri" charset="0"/>
                          <a:cs typeface="Times New Roman" charset="0"/>
                        </a:rPr>
                        <a:t>30.22</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58.64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41.03</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dirty="0">
                          <a:solidFill>
                            <a:srgbClr val="222222"/>
                          </a:solidFill>
                          <a:effectLst/>
                          <a:latin typeface="Times New Roman" charset="0"/>
                          <a:ea typeface="Calibri" charset="0"/>
                          <a:cs typeface="Times New Roman" charset="0"/>
                        </a:rPr>
                        <a:t>-</a:t>
                      </a:r>
                      <a:endParaRPr lang="en-US" sz="2400" dirty="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51933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4230018"/>
              </p:ext>
            </p:extLst>
          </p:nvPr>
        </p:nvGraphicFramePr>
        <p:xfrm>
          <a:off x="295568" y="1600200"/>
          <a:ext cx="8617523" cy="4353540"/>
        </p:xfrm>
        <a:graphic>
          <a:graphicData uri="http://schemas.openxmlformats.org/drawingml/2006/table">
            <a:tbl>
              <a:tblPr firstRow="1" bandRow="1">
                <a:tableStyleId>{5C22544A-7EE6-4342-B048-85BDC9FD1C3A}</a:tableStyleId>
              </a:tblPr>
              <a:tblGrid>
                <a:gridCol w="564404">
                  <a:extLst>
                    <a:ext uri="{9D8B030D-6E8A-4147-A177-3AD203B41FA5}">
                      <a16:colId xmlns:a16="http://schemas.microsoft.com/office/drawing/2014/main" val="20000"/>
                    </a:ext>
                  </a:extLst>
                </a:gridCol>
                <a:gridCol w="874143">
                  <a:extLst>
                    <a:ext uri="{9D8B030D-6E8A-4147-A177-3AD203B41FA5}">
                      <a16:colId xmlns:a16="http://schemas.microsoft.com/office/drawing/2014/main" val="20001"/>
                    </a:ext>
                  </a:extLst>
                </a:gridCol>
                <a:gridCol w="911688">
                  <a:extLst>
                    <a:ext uri="{9D8B030D-6E8A-4147-A177-3AD203B41FA5}">
                      <a16:colId xmlns:a16="http://schemas.microsoft.com/office/drawing/2014/main" val="20002"/>
                    </a:ext>
                  </a:extLst>
                </a:gridCol>
                <a:gridCol w="783411">
                  <a:extLst>
                    <a:ext uri="{9D8B030D-6E8A-4147-A177-3AD203B41FA5}">
                      <a16:colId xmlns:a16="http://schemas.microsoft.com/office/drawing/2014/main" val="20003"/>
                    </a:ext>
                  </a:extLst>
                </a:gridCol>
                <a:gridCol w="783411">
                  <a:extLst>
                    <a:ext uri="{9D8B030D-6E8A-4147-A177-3AD203B41FA5}">
                      <a16:colId xmlns:a16="http://schemas.microsoft.com/office/drawing/2014/main" val="20004"/>
                    </a:ext>
                  </a:extLst>
                </a:gridCol>
                <a:gridCol w="783411">
                  <a:extLst>
                    <a:ext uri="{9D8B030D-6E8A-4147-A177-3AD203B41FA5}">
                      <a16:colId xmlns:a16="http://schemas.microsoft.com/office/drawing/2014/main" val="20005"/>
                    </a:ext>
                  </a:extLst>
                </a:gridCol>
                <a:gridCol w="783411">
                  <a:extLst>
                    <a:ext uri="{9D8B030D-6E8A-4147-A177-3AD203B41FA5}">
                      <a16:colId xmlns:a16="http://schemas.microsoft.com/office/drawing/2014/main" val="20006"/>
                    </a:ext>
                  </a:extLst>
                </a:gridCol>
                <a:gridCol w="783411">
                  <a:extLst>
                    <a:ext uri="{9D8B030D-6E8A-4147-A177-3AD203B41FA5}">
                      <a16:colId xmlns:a16="http://schemas.microsoft.com/office/drawing/2014/main" val="20007"/>
                    </a:ext>
                  </a:extLst>
                </a:gridCol>
                <a:gridCol w="783411">
                  <a:extLst>
                    <a:ext uri="{9D8B030D-6E8A-4147-A177-3AD203B41FA5}">
                      <a16:colId xmlns:a16="http://schemas.microsoft.com/office/drawing/2014/main" val="20008"/>
                    </a:ext>
                  </a:extLst>
                </a:gridCol>
                <a:gridCol w="783411">
                  <a:extLst>
                    <a:ext uri="{9D8B030D-6E8A-4147-A177-3AD203B41FA5}">
                      <a16:colId xmlns:a16="http://schemas.microsoft.com/office/drawing/2014/main" val="20009"/>
                    </a:ext>
                  </a:extLst>
                </a:gridCol>
                <a:gridCol w="783411">
                  <a:extLst>
                    <a:ext uri="{9D8B030D-6E8A-4147-A177-3AD203B41FA5}">
                      <a16:colId xmlns:a16="http://schemas.microsoft.com/office/drawing/2014/main" val="20010"/>
                    </a:ext>
                  </a:extLst>
                </a:gridCol>
              </a:tblGrid>
              <a:tr h="809538">
                <a:tc>
                  <a:txBody>
                    <a:bodyPr/>
                    <a:lstStyle/>
                    <a:p>
                      <a:pPr marL="0" marR="0">
                        <a:spcBef>
                          <a:spcPts val="0"/>
                        </a:spcBef>
                        <a:spcAft>
                          <a:spcPts val="0"/>
                        </a:spcAft>
                      </a:pPr>
                      <a:r>
                        <a:rPr lang="en-US" sz="1600" dirty="0" smtClean="0">
                          <a:solidFill>
                            <a:schemeClr val="tx1"/>
                          </a:solidFill>
                          <a:effectLst/>
                          <a:latin typeface="Calibri" charset="0"/>
                          <a:ea typeface="Calibri" charset="0"/>
                          <a:cs typeface="Times New Roman" charset="0"/>
                        </a:rPr>
                        <a:t>Time</a:t>
                      </a:r>
                      <a:endParaRPr lang="en-US" sz="1600" dirty="0">
                        <a:solidFill>
                          <a:schemeClr val="tx1"/>
                        </a:solidFill>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Initial </a:t>
                      </a:r>
                      <a:r>
                        <a:rPr lang="en-US" sz="1600" dirty="0" smtClean="0">
                          <a:solidFill>
                            <a:schemeClr val="tx1"/>
                          </a:solidFill>
                          <a:effectLst/>
                          <a:latin typeface="+mj-lt"/>
                          <a:ea typeface="Calibri" charset="0"/>
                          <a:cs typeface="Times New Roman" charset="0"/>
                        </a:rPr>
                        <a:t>consonant</a:t>
                      </a:r>
                      <a:endParaRPr lang="en-US" sz="1600" dirty="0">
                        <a:solidFill>
                          <a:schemeClr val="tx1"/>
                        </a:solidFill>
                        <a:effectLst/>
                        <a:latin typeface="+mj-lt"/>
                        <a:ea typeface="Calibri" charset="0"/>
                        <a:cs typeface="Times New Roman" charset="0"/>
                      </a:endParaRP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Final </a:t>
                      </a:r>
                      <a:r>
                        <a:rPr lang="en-US" sz="1600" dirty="0" smtClean="0">
                          <a:solidFill>
                            <a:schemeClr val="tx1"/>
                          </a:solidFill>
                          <a:effectLst/>
                          <a:latin typeface="+mj-lt"/>
                          <a:ea typeface="Calibri" charset="0"/>
                          <a:cs typeface="Times New Roman" charset="0"/>
                        </a:rPr>
                        <a:t>consonant</a:t>
                      </a:r>
                      <a:endParaRPr lang="en-US" sz="1600" dirty="0">
                        <a:solidFill>
                          <a:schemeClr val="tx1"/>
                        </a:solidFill>
                        <a:effectLst/>
                        <a:latin typeface="+mj-lt"/>
                        <a:ea typeface="Calibri" charset="0"/>
                        <a:cs typeface="Times New Roman" charset="0"/>
                      </a:endParaRP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Short vowels</a:t>
                      </a: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digraph</a:t>
                      </a: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blends</a:t>
                      </a:r>
                    </a:p>
                  </a:txBody>
                  <a:tcPr marL="66675" marR="66675" marT="66675" marB="66675"/>
                </a:tc>
                <a:tc>
                  <a:txBody>
                    <a:bodyPr/>
                    <a:lstStyle/>
                    <a:p>
                      <a:pPr marL="0" marR="0">
                        <a:spcBef>
                          <a:spcPts val="0"/>
                        </a:spcBef>
                        <a:spcAft>
                          <a:spcPts val="0"/>
                        </a:spcAft>
                      </a:pPr>
                      <a:r>
                        <a:rPr lang="en-US" sz="1600" dirty="0" smtClean="0">
                          <a:solidFill>
                            <a:schemeClr val="tx1"/>
                          </a:solidFill>
                          <a:effectLst/>
                          <a:latin typeface="+mj-lt"/>
                          <a:ea typeface="Calibri" charset="0"/>
                          <a:cs typeface="Times New Roman" charset="0"/>
                        </a:rPr>
                        <a:t>Long </a:t>
                      </a:r>
                      <a:r>
                        <a:rPr lang="en-US" sz="1600" dirty="0">
                          <a:solidFill>
                            <a:schemeClr val="tx1"/>
                          </a:solidFill>
                          <a:effectLst/>
                          <a:latin typeface="+mj-lt"/>
                          <a:ea typeface="Calibri" charset="0"/>
                          <a:cs typeface="Times New Roman" charset="0"/>
                        </a:rPr>
                        <a:t>vowels</a:t>
                      </a: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Other vowels</a:t>
                      </a: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inflected</a:t>
                      </a: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irregular</a:t>
                      </a:r>
                    </a:p>
                  </a:txBody>
                  <a:tcPr marL="66675" marR="66675" marT="66675" marB="66675"/>
                </a:tc>
                <a:tc>
                  <a:txBody>
                    <a:bodyPr/>
                    <a:lstStyle/>
                    <a:p>
                      <a:pPr marL="0" marR="0">
                        <a:spcBef>
                          <a:spcPts val="0"/>
                        </a:spcBef>
                        <a:spcAft>
                          <a:spcPts val="0"/>
                        </a:spcAft>
                      </a:pPr>
                      <a:r>
                        <a:rPr lang="en-US" sz="1600" dirty="0">
                          <a:solidFill>
                            <a:schemeClr val="tx1"/>
                          </a:solidFill>
                          <a:effectLst/>
                          <a:latin typeface="+mj-lt"/>
                          <a:ea typeface="Calibri" charset="0"/>
                          <a:cs typeface="Times New Roman" charset="0"/>
                        </a:rPr>
                        <a:t>Middle doubling</a:t>
                      </a:r>
                    </a:p>
                  </a:txBody>
                  <a:tcPr marL="66675" marR="66675" marT="66675" marB="66675"/>
                </a:tc>
                <a:extLst>
                  <a:ext uri="{0D108BD9-81ED-4DB2-BD59-A6C34878D82A}">
                    <a16:rowId xmlns:a16="http://schemas.microsoft.com/office/drawing/2014/main" val="10000"/>
                  </a:ext>
                </a:extLst>
              </a:tr>
              <a:tr h="697734">
                <a:tc>
                  <a:txBody>
                    <a:bodyPr/>
                    <a:lstStyle/>
                    <a:p>
                      <a:pPr marL="0" marR="0">
                        <a:spcBef>
                          <a:spcPts val="0"/>
                        </a:spcBef>
                        <a:spcAft>
                          <a:spcPts val="0"/>
                        </a:spcAft>
                      </a:pPr>
                      <a:r>
                        <a:rPr lang="en-US" sz="2400" smtClean="0">
                          <a:effectLst/>
                          <a:latin typeface="Calibri" charset="0"/>
                          <a:ea typeface="Calibri" charset="0"/>
                          <a:cs typeface="Times New Roman" charset="0"/>
                        </a:rPr>
                        <a:t>a</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15.4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13.9</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21.4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17.9</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13.4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0.0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4.5</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1"/>
                  </a:ext>
                </a:extLst>
              </a:tr>
              <a:tr h="697734">
                <a:tc>
                  <a:txBody>
                    <a:bodyPr/>
                    <a:lstStyle/>
                    <a:p>
                      <a:pPr marL="0" marR="0">
                        <a:spcBef>
                          <a:spcPts val="0"/>
                        </a:spcBef>
                        <a:spcAft>
                          <a:spcPts val="0"/>
                        </a:spcAft>
                      </a:pPr>
                      <a:r>
                        <a:rPr lang="en-US" sz="2400" smtClean="0">
                          <a:effectLst/>
                          <a:latin typeface="Calibri" charset="0"/>
                          <a:ea typeface="Calibri" charset="0"/>
                          <a:cs typeface="Times New Roman" charset="0"/>
                        </a:rPr>
                        <a:t>b</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33.0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21.5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8.0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1.0</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9.5</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2"/>
                  </a:ext>
                </a:extLst>
              </a:tr>
              <a:tr h="697734">
                <a:tc>
                  <a:txBody>
                    <a:bodyPr/>
                    <a:lstStyle/>
                    <a:p>
                      <a:pPr marL="0" marR="0">
                        <a:spcBef>
                          <a:spcPts val="0"/>
                        </a:spcBef>
                        <a:spcAft>
                          <a:spcPts val="0"/>
                        </a:spcAft>
                      </a:pPr>
                      <a:r>
                        <a:rPr lang="en-US" sz="2400" smtClean="0">
                          <a:effectLst/>
                          <a:latin typeface="Calibri" charset="0"/>
                          <a:ea typeface="Calibri" charset="0"/>
                          <a:cs typeface="Times New Roman" charset="0"/>
                        </a:rPr>
                        <a:t>c</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28.3</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11.5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28.3</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6.2</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2.7</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5.3</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5.3</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3"/>
                  </a:ext>
                </a:extLst>
              </a:tr>
              <a:tr h="697734">
                <a:tc>
                  <a:txBody>
                    <a:bodyPr/>
                    <a:lstStyle/>
                    <a:p>
                      <a:pPr marL="0" marR="0">
                        <a:spcBef>
                          <a:spcPts val="0"/>
                        </a:spcBef>
                        <a:spcAft>
                          <a:spcPts val="0"/>
                        </a:spcAft>
                      </a:pPr>
                      <a:r>
                        <a:rPr lang="en-US" sz="2400" smtClean="0">
                          <a:effectLst/>
                          <a:latin typeface="Calibri" charset="0"/>
                          <a:ea typeface="Calibri" charset="0"/>
                          <a:cs typeface="Times New Roman" charset="0"/>
                        </a:rPr>
                        <a:t>d</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8.1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15.8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7.2</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6.8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19.4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27.5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7.7</a:t>
                      </a:r>
                      <a:endParaRPr lang="en-US" sz="240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4"/>
                  </a:ext>
                </a:extLst>
              </a:tr>
              <a:tr h="697734">
                <a:tc>
                  <a:txBody>
                    <a:bodyPr/>
                    <a:lstStyle/>
                    <a:p>
                      <a:pPr marL="0" marR="0">
                        <a:spcBef>
                          <a:spcPts val="0"/>
                        </a:spcBef>
                        <a:spcAft>
                          <a:spcPts val="0"/>
                        </a:spcAft>
                      </a:pPr>
                      <a:r>
                        <a:rPr lang="en-US" sz="2400" smtClean="0">
                          <a:effectLst/>
                          <a:latin typeface="Calibri" charset="0"/>
                          <a:ea typeface="Calibri" charset="0"/>
                          <a:cs typeface="Times New Roman" charset="0"/>
                        </a:rPr>
                        <a:t>e</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10.7</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10.1</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21.8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5.5</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4.4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20.8</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14.4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2.6</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a:solidFill>
                            <a:srgbClr val="222222"/>
                          </a:solidFill>
                          <a:effectLst/>
                          <a:latin typeface="Times New Roman" charset="0"/>
                          <a:ea typeface="Calibri" charset="0"/>
                          <a:cs typeface="Times New Roman" charset="0"/>
                        </a:rPr>
                        <a:t>3.4</a:t>
                      </a:r>
                      <a:endParaRPr lang="en-US" sz="2400">
                        <a:effectLst/>
                        <a:latin typeface="Calibri" charset="0"/>
                        <a:ea typeface="Calibri" charset="0"/>
                        <a:cs typeface="Times New Roman" charset="0"/>
                      </a:endParaRPr>
                    </a:p>
                  </a:txBody>
                  <a:tcPr marL="66675" marR="66675" marT="66675" marB="66675"/>
                </a:tc>
                <a:tc>
                  <a:txBody>
                    <a:bodyPr/>
                    <a:lstStyle/>
                    <a:p>
                      <a:pPr marL="0" marR="0">
                        <a:spcBef>
                          <a:spcPts val="0"/>
                        </a:spcBef>
                        <a:spcAft>
                          <a:spcPts val="0"/>
                        </a:spcAft>
                      </a:pPr>
                      <a:r>
                        <a:rPr lang="en-US" sz="2400" dirty="0">
                          <a:solidFill>
                            <a:srgbClr val="222222"/>
                          </a:solidFill>
                          <a:effectLst/>
                          <a:latin typeface="Times New Roman" charset="0"/>
                          <a:ea typeface="Calibri" charset="0"/>
                          <a:cs typeface="Times New Roman" charset="0"/>
                        </a:rPr>
                        <a:t>6.2</a:t>
                      </a:r>
                      <a:endParaRPr lang="en-US" sz="2400" dirty="0">
                        <a:effectLst/>
                        <a:latin typeface="Calibri" charset="0"/>
                        <a:ea typeface="Calibri" charset="0"/>
                        <a:cs typeface="Times New Roman" charset="0"/>
                      </a:endParaRPr>
                    </a:p>
                  </a:txBody>
                  <a:tcPr marL="66675" marR="66675" marT="66675" marB="6667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6130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t>Results: Bilingual Strategies</a:t>
            </a:r>
          </a:p>
        </p:txBody>
      </p:sp>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rPr>
              <a:pPr algn="r"/>
              <a:t>48</a:t>
            </a:fld>
            <a:endParaRPr>
              <a:solidFill>
                <a:srgbClr val="FFFFFF">
                  <a:lumMod val="75000"/>
                </a:srgbClr>
              </a:solidFill>
            </a:endParaRPr>
          </a:p>
        </p:txBody>
      </p:sp>
      <p:graphicFrame>
        <p:nvGraphicFramePr>
          <p:cNvPr id="4" name="Group 47"/>
          <p:cNvGraphicFramePr>
            <a:graphicFrameLocks noGrp="1"/>
          </p:cNvGraphicFramePr>
          <p:nvPr>
            <p:extLst/>
          </p:nvPr>
        </p:nvGraphicFramePr>
        <p:xfrm>
          <a:off x="694944" y="2313432"/>
          <a:ext cx="8224840" cy="3249615"/>
        </p:xfrm>
        <a:graphic>
          <a:graphicData uri="http://schemas.openxmlformats.org/drawingml/2006/table">
            <a:tbl>
              <a:tblPr firstRow="1">
                <a:tableStyleId>{B301B821-A1FF-4177-AEE7-76D212191A09}</a:tableStyleId>
              </a:tblPr>
              <a:tblGrid>
                <a:gridCol w="1347779">
                  <a:extLst>
                    <a:ext uri="{9D8B030D-6E8A-4147-A177-3AD203B41FA5}">
                      <a16:colId xmlns:a16="http://schemas.microsoft.com/office/drawing/2014/main" val="20000"/>
                    </a:ext>
                  </a:extLst>
                </a:gridCol>
                <a:gridCol w="3288828">
                  <a:extLst>
                    <a:ext uri="{9D8B030D-6E8A-4147-A177-3AD203B41FA5}">
                      <a16:colId xmlns:a16="http://schemas.microsoft.com/office/drawing/2014/main" val="20001"/>
                    </a:ext>
                  </a:extLst>
                </a:gridCol>
                <a:gridCol w="3588233">
                  <a:extLst>
                    <a:ext uri="{9D8B030D-6E8A-4147-A177-3AD203B41FA5}">
                      <a16:colId xmlns:a16="http://schemas.microsoft.com/office/drawing/2014/main" val="20002"/>
                    </a:ext>
                  </a:extLst>
                </a:gridCol>
              </a:tblGrid>
              <a:tr h="6499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lt1"/>
                          </a:solidFill>
                          <a:effectLst/>
                          <a:latin typeface="+mn-lt"/>
                          <a:ea typeface="+mn-ea"/>
                          <a:cs typeface="+mn-cs"/>
                        </a:rPr>
                        <a:t>Student</a:t>
                      </a:r>
                      <a:endParaRPr kumimoji="0" lang="en-US" sz="2400" b="1" i="0" u="none" strike="noStrike" cap="none" normalizeH="0" baseline="0">
                        <a:ln>
                          <a:noFill/>
                        </a:ln>
                        <a:solidFill>
                          <a:srgbClr val="000000"/>
                        </a:solidFill>
                        <a:effectLst/>
                        <a:latin typeface="+mn-lt"/>
                        <a:ea typeface="ＭＳ Ｐゴシック" charset="0"/>
                        <a:cs typeface="Arial" charset="0"/>
                      </a:endParaRPr>
                    </a:p>
                  </a:txBody>
                  <a:tcPr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FF"/>
                          </a:solidFill>
                          <a:effectLst/>
                          <a:latin typeface="+mn-lt"/>
                          <a:ea typeface="ＭＳ Ｐゴシック" charset="0"/>
                          <a:cs typeface="Arial" charset="0"/>
                        </a:rPr>
                        <a:t>Syntax</a:t>
                      </a:r>
                      <a:endParaRPr kumimoji="0" lang="en-US" sz="2400" b="1" i="0" u="none" strike="noStrike" cap="none" normalizeH="0" baseline="0">
                        <a:ln>
                          <a:noFill/>
                        </a:ln>
                        <a:solidFill>
                          <a:srgbClr val="FFFFFF"/>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FF"/>
                          </a:solidFill>
                          <a:effectLst/>
                          <a:latin typeface="+mn-lt"/>
                          <a:ea typeface="ＭＳ Ｐゴシック" charset="0"/>
                          <a:cs typeface="Arial" charset="0"/>
                        </a:rPr>
                        <a:t>Literal Translation</a:t>
                      </a:r>
                      <a:endParaRPr kumimoji="0" lang="en-US" sz="2400" b="1" i="0" u="none" strike="noStrike" cap="none" normalizeH="0" baseline="0">
                        <a:ln>
                          <a:noFill/>
                        </a:ln>
                        <a:solidFill>
                          <a:srgbClr val="FFFFFF"/>
                        </a:solidFill>
                        <a:effectLst/>
                        <a:latin typeface="+mn-lt"/>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8665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mn-ea"/>
                          <a:cs typeface="+mn-cs"/>
                        </a:rPr>
                        <a:t>Dyslexia</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Mai </a:t>
                      </a:r>
                      <a:r>
                        <a:rPr kumimoji="0" lang="en-US" sz="2400" b="0" i="0" u="none" strike="noStrike" cap="none" normalizeH="0" baseline="0" err="1" smtClean="0">
                          <a:ln>
                            <a:noFill/>
                          </a:ln>
                          <a:solidFill>
                            <a:schemeClr val="tx2">
                              <a:lumMod val="75000"/>
                            </a:schemeClr>
                          </a:solidFill>
                          <a:effectLst/>
                          <a:latin typeface="+mn-lt"/>
                          <a:ea typeface="ＭＳ Ｐゴシック" charset="0"/>
                          <a:cs typeface="Arial" charset="0"/>
                        </a:rPr>
                        <a:t>tio</a:t>
                      </a: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 </a:t>
                      </a:r>
                      <a:r>
                        <a:rPr kumimoji="0" lang="en-US" sz="2400" b="0" i="0" u="none" strike="noStrike" cap="none" normalizeH="0" baseline="0" err="1" smtClean="0">
                          <a:ln>
                            <a:noFill/>
                          </a:ln>
                          <a:solidFill>
                            <a:schemeClr val="tx2">
                              <a:lumMod val="75000"/>
                            </a:schemeClr>
                          </a:solidFill>
                          <a:effectLst/>
                          <a:latin typeface="+mn-lt"/>
                          <a:ea typeface="ＭＳ Ｐゴシック" charset="0"/>
                          <a:cs typeface="Arial" charset="0"/>
                        </a:rPr>
                        <a:t>hies</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1"/>
                  </a:ext>
                </a:extLst>
              </a:tr>
              <a:tr h="8665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Low</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2"/>
                  </a:ext>
                </a:extLst>
              </a:tr>
              <a:tr h="8665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mn-lt"/>
                          <a:ea typeface="ＭＳ Ｐゴシック" charset="0"/>
                          <a:cs typeface="Arial" charset="0"/>
                        </a:rPr>
                        <a:t>Average</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400" smtClean="0"/>
                        <a:t>…</a:t>
                      </a:r>
                      <a:r>
                        <a:rPr lang="en-US" sz="2400" err="1" smtClean="0"/>
                        <a:t>rolacoster</a:t>
                      </a:r>
                      <a:r>
                        <a:rPr lang="en-US" sz="2400" smtClean="0"/>
                        <a:t> of water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2400" smtClean="0"/>
                        <a:t>…another one of ginger</a:t>
                      </a:r>
                      <a:endParaRPr kumimoji="0" lang="en-US" sz="2400" b="0" i="0" u="none" strike="noStrike" cap="none" normalizeH="0" baseline="0">
                        <a:ln>
                          <a:noFill/>
                        </a:ln>
                        <a:solidFill>
                          <a:schemeClr val="tx2">
                            <a:lumMod val="75000"/>
                          </a:schemeClr>
                        </a:solidFill>
                        <a:effectLst/>
                        <a:latin typeface="+mn-lt"/>
                        <a:ea typeface="ＭＳ Ｐゴシック" charset="0"/>
                        <a:cs typeface="Arial" charset="0"/>
                      </a:endParaRPr>
                    </a:p>
                  </a:txBody>
                  <a:tcPr anchor="ctr" horzOverflow="overflow">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4154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44137"/>
            <a:ext cx="6447501" cy="1182189"/>
          </a:xfrm>
        </p:spPr>
        <p:txBody>
          <a:bodyPr>
            <a:normAutofit/>
          </a:bodyPr>
          <a:lstStyle/>
          <a:p>
            <a:r>
              <a:rPr lang="en-US" smtClean="0">
                <a:latin typeface="+mj-lt"/>
              </a:rPr>
              <a:t>Results: Analysis of errors</a:t>
            </a:r>
            <a:endParaRPr lang="en-US">
              <a:latin typeface="+mj-lt"/>
            </a:endParaRPr>
          </a:p>
        </p:txBody>
      </p:sp>
      <p:sp>
        <p:nvSpPr>
          <p:cNvPr id="3" name="Content Placeholder 2"/>
          <p:cNvSpPr>
            <a:spLocks noGrp="1"/>
          </p:cNvSpPr>
          <p:nvPr>
            <p:ph idx="1"/>
          </p:nvPr>
        </p:nvSpPr>
        <p:spPr>
          <a:xfrm>
            <a:off x="508000" y="2217699"/>
            <a:ext cx="7381487" cy="3425455"/>
          </a:xfrm>
        </p:spPr>
        <p:txBody>
          <a:bodyPr>
            <a:noAutofit/>
          </a:bodyPr>
          <a:lstStyle/>
          <a:p>
            <a:pPr marL="285750" indent="-285750">
              <a:buFont typeface="Arial" charset="0"/>
              <a:buChar char="•"/>
            </a:pPr>
            <a:r>
              <a:rPr lang="en-US" dirty="0">
                <a:latin typeface="+mn-lt"/>
              </a:rPr>
              <a:t>Majority of errors were short vowel errors followed by common long vowels, other vowels and irregular words. Examples include </a:t>
            </a:r>
            <a:r>
              <a:rPr lang="en-US" i="1" dirty="0">
                <a:latin typeface="+mn-lt"/>
              </a:rPr>
              <a:t>end</a:t>
            </a:r>
            <a:r>
              <a:rPr lang="en-US" dirty="0">
                <a:latin typeface="+mn-lt"/>
              </a:rPr>
              <a:t> for </a:t>
            </a:r>
            <a:r>
              <a:rPr lang="en-US" i="1" dirty="0">
                <a:latin typeface="+mn-lt"/>
              </a:rPr>
              <a:t>and</a:t>
            </a:r>
            <a:r>
              <a:rPr lang="en-US" dirty="0">
                <a:latin typeface="+mn-lt"/>
              </a:rPr>
              <a:t>, </a:t>
            </a:r>
            <a:r>
              <a:rPr lang="en-US" i="1" dirty="0" err="1">
                <a:latin typeface="+mn-lt"/>
              </a:rPr>
              <a:t>wi</a:t>
            </a:r>
            <a:r>
              <a:rPr lang="en-US" i="1" dirty="0">
                <a:latin typeface="+mn-lt"/>
              </a:rPr>
              <a:t> </a:t>
            </a:r>
            <a:r>
              <a:rPr lang="en-US" dirty="0">
                <a:latin typeface="+mn-lt"/>
              </a:rPr>
              <a:t>for </a:t>
            </a:r>
            <a:r>
              <a:rPr lang="en-US" i="1" dirty="0">
                <a:latin typeface="+mn-lt"/>
              </a:rPr>
              <a:t>we,</a:t>
            </a:r>
            <a:r>
              <a:rPr lang="en-US" dirty="0">
                <a:latin typeface="+mn-lt"/>
              </a:rPr>
              <a:t> and </a:t>
            </a:r>
            <a:r>
              <a:rPr lang="en-US" i="1" dirty="0" err="1">
                <a:latin typeface="+mn-lt"/>
              </a:rPr>
              <a:t>fram</a:t>
            </a:r>
            <a:r>
              <a:rPr lang="en-US" dirty="0">
                <a:latin typeface="+mn-lt"/>
              </a:rPr>
              <a:t> for </a:t>
            </a:r>
            <a:r>
              <a:rPr lang="en-US" i="1" dirty="0">
                <a:latin typeface="+mn-lt"/>
              </a:rPr>
              <a:t>from.</a:t>
            </a:r>
            <a:r>
              <a:rPr lang="en-US" dirty="0">
                <a:latin typeface="+mn-lt"/>
              </a:rPr>
              <a:t> </a:t>
            </a:r>
          </a:p>
          <a:p>
            <a:pPr marL="285750" indent="-285750">
              <a:buFont typeface="Arial" charset="0"/>
              <a:buChar char="•"/>
            </a:pPr>
            <a:r>
              <a:rPr lang="en-US" dirty="0">
                <a:latin typeface="+mn-lt"/>
              </a:rPr>
              <a:t>In instances where the incorrect consonant was used, it was either letters that are not differentiated in Spanish such as v and b. </a:t>
            </a:r>
            <a:r>
              <a:rPr lang="en-US" dirty="0" smtClean="0">
                <a:latin typeface="+mn-lt"/>
              </a:rPr>
              <a:t>For example, </a:t>
            </a:r>
            <a:r>
              <a:rPr lang="en-US" i="1" dirty="0" smtClean="0">
                <a:latin typeface="+mn-lt"/>
              </a:rPr>
              <a:t>lives</a:t>
            </a:r>
            <a:r>
              <a:rPr lang="en-US" dirty="0" smtClean="0">
                <a:latin typeface="+mn-lt"/>
              </a:rPr>
              <a:t> spelled as </a:t>
            </a:r>
            <a:r>
              <a:rPr lang="en-US" i="1" dirty="0" err="1">
                <a:latin typeface="+mn-lt"/>
              </a:rPr>
              <a:t>lebs</a:t>
            </a:r>
            <a:r>
              <a:rPr lang="en-US" dirty="0">
                <a:latin typeface="+mn-lt"/>
              </a:rPr>
              <a:t> or English sounds that are represented by a different letter in Spanish such as </a:t>
            </a:r>
            <a:r>
              <a:rPr lang="en-US" i="1" dirty="0" err="1">
                <a:latin typeface="+mn-lt"/>
              </a:rPr>
              <a:t>gi</a:t>
            </a:r>
            <a:r>
              <a:rPr lang="en-US" dirty="0">
                <a:latin typeface="+mn-lt"/>
              </a:rPr>
              <a:t> for </a:t>
            </a:r>
            <a:r>
              <a:rPr lang="en-US" i="1" dirty="0">
                <a:latin typeface="+mn-lt"/>
              </a:rPr>
              <a:t>he</a:t>
            </a:r>
            <a:r>
              <a:rPr lang="en-US" dirty="0">
                <a:latin typeface="+mn-lt"/>
              </a:rPr>
              <a:t> or </a:t>
            </a:r>
            <a:r>
              <a:rPr lang="en-US" i="1" dirty="0" err="1">
                <a:latin typeface="+mn-lt"/>
              </a:rPr>
              <a:t>jelpe</a:t>
            </a:r>
            <a:r>
              <a:rPr lang="en-US" dirty="0">
                <a:latin typeface="+mn-lt"/>
              </a:rPr>
              <a:t> for </a:t>
            </a:r>
            <a:r>
              <a:rPr lang="en-US" i="1" dirty="0">
                <a:latin typeface="+mn-lt"/>
              </a:rPr>
              <a:t>help.</a:t>
            </a:r>
          </a:p>
          <a:p>
            <a:pPr marL="285750" indent="-285750">
              <a:buFont typeface="Arial" charset="0"/>
              <a:buChar char="•"/>
            </a:pPr>
            <a:r>
              <a:rPr lang="en-US" dirty="0">
                <a:latin typeface="+mn-lt"/>
              </a:rPr>
              <a:t>However, </a:t>
            </a:r>
            <a:r>
              <a:rPr lang="en-US" dirty="0" smtClean="0">
                <a:latin typeface="+mn-lt"/>
              </a:rPr>
              <a:t>some students </a:t>
            </a:r>
            <a:r>
              <a:rPr lang="en-US" dirty="0">
                <a:latin typeface="+mn-lt"/>
              </a:rPr>
              <a:t>did not take advantage of Spanish phonology when spelling words that were cognates.  A student spelled family as </a:t>
            </a:r>
            <a:r>
              <a:rPr lang="en-US" dirty="0" err="1">
                <a:latin typeface="+mn-lt"/>
              </a:rPr>
              <a:t>fimoli</a:t>
            </a:r>
            <a:r>
              <a:rPr lang="en-US" dirty="0">
                <a:latin typeface="+mn-lt"/>
              </a:rPr>
              <a:t> when the correct word is Spanish is </a:t>
            </a:r>
            <a:r>
              <a:rPr lang="en-US" dirty="0" err="1">
                <a:latin typeface="+mn-lt"/>
              </a:rPr>
              <a:t>familia</a:t>
            </a:r>
            <a:r>
              <a:rPr lang="en-US" dirty="0">
                <a:latin typeface="+mn-lt"/>
              </a:rPr>
              <a:t>. It’s not clear if the student’s own pronunciation of the word might have influenced the spelling.</a:t>
            </a:r>
          </a:p>
          <a:p>
            <a:endParaRPr lang="en-US" sz="2400" dirty="0"/>
          </a:p>
        </p:txBody>
      </p:sp>
    </p:spTree>
    <p:extLst>
      <p:ext uri="{BB962C8B-B14F-4D97-AF65-F5344CB8AC3E}">
        <p14:creationId xmlns:p14="http://schemas.microsoft.com/office/powerpoint/2010/main" val="101006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735545" y="2111391"/>
            <a:ext cx="2229181" cy="1442965"/>
          </a:xfrm>
          <a:prstGeom prst="rect">
            <a:avLst/>
          </a:prstGeom>
          <a:ln>
            <a:solidFill>
              <a:schemeClr val="tx1"/>
            </a:solidFill>
          </a:ln>
        </p:spPr>
      </p:pic>
      <p:pic>
        <p:nvPicPr>
          <p:cNvPr id="11" name="Picture 10"/>
          <p:cNvPicPr>
            <a:picLocks/>
          </p:cNvPicPr>
          <p:nvPr/>
        </p:nvPicPr>
        <p:blipFill>
          <a:blip r:embed="rId4"/>
          <a:stretch>
            <a:fillRect/>
          </a:stretch>
        </p:blipFill>
        <p:spPr>
          <a:xfrm>
            <a:off x="5735875" y="3648812"/>
            <a:ext cx="2228850" cy="1440180"/>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1184747" y="2108295"/>
            <a:ext cx="2228850" cy="1443248"/>
          </a:xfrm>
          <a:prstGeom prst="rect">
            <a:avLst/>
          </a:prstGeom>
          <a:ln>
            <a:solidFill>
              <a:schemeClr val="tx1"/>
            </a:solidFill>
          </a:ln>
        </p:spPr>
      </p:pic>
      <p:pic>
        <p:nvPicPr>
          <p:cNvPr id="15" name="Picture 14"/>
          <p:cNvPicPr>
            <a:picLocks/>
          </p:cNvPicPr>
          <p:nvPr/>
        </p:nvPicPr>
        <p:blipFill>
          <a:blip r:embed="rId6"/>
          <a:stretch>
            <a:fillRect/>
          </a:stretch>
        </p:blipFill>
        <p:spPr>
          <a:xfrm>
            <a:off x="1184655" y="3648811"/>
            <a:ext cx="2228850" cy="1440180"/>
          </a:xfrm>
          <a:prstGeom prst="rect">
            <a:avLst/>
          </a:prstGeom>
          <a:ln>
            <a:solidFill>
              <a:schemeClr val="tx1"/>
            </a:solidFill>
          </a:ln>
        </p:spPr>
      </p:pic>
      <p:pic>
        <p:nvPicPr>
          <p:cNvPr id="16" name="Picture 15"/>
          <p:cNvPicPr>
            <a:picLocks/>
          </p:cNvPicPr>
          <p:nvPr/>
        </p:nvPicPr>
        <p:blipFill>
          <a:blip r:embed="rId7"/>
          <a:stretch>
            <a:fillRect/>
          </a:stretch>
        </p:blipFill>
        <p:spPr>
          <a:xfrm>
            <a:off x="3465456" y="2111390"/>
            <a:ext cx="2228850" cy="1440180"/>
          </a:xfrm>
          <a:prstGeom prst="rect">
            <a:avLst/>
          </a:prstGeom>
          <a:ln>
            <a:solidFill>
              <a:schemeClr val="tx1"/>
            </a:solidFill>
          </a:ln>
        </p:spPr>
      </p:pic>
      <p:pic>
        <p:nvPicPr>
          <p:cNvPr id="17" name="Picture 16"/>
          <p:cNvPicPr>
            <a:picLocks/>
          </p:cNvPicPr>
          <p:nvPr/>
        </p:nvPicPr>
        <p:blipFill>
          <a:blip r:embed="rId8"/>
          <a:stretch>
            <a:fillRect/>
          </a:stretch>
        </p:blipFill>
        <p:spPr>
          <a:xfrm>
            <a:off x="3455069" y="3643615"/>
            <a:ext cx="2228850" cy="1440180"/>
          </a:xfrm>
          <a:prstGeom prst="rect">
            <a:avLst/>
          </a:prstGeom>
          <a:ln>
            <a:solidFill>
              <a:schemeClr val="tx1"/>
            </a:solidFill>
          </a:ln>
        </p:spPr>
      </p:pic>
      <p:sp>
        <p:nvSpPr>
          <p:cNvPr id="5" name="Title 4"/>
          <p:cNvSpPr>
            <a:spLocks noGrp="1"/>
          </p:cNvSpPr>
          <p:nvPr>
            <p:ph type="title"/>
          </p:nvPr>
        </p:nvSpPr>
        <p:spPr>
          <a:xfrm>
            <a:off x="392545" y="536564"/>
            <a:ext cx="8374673" cy="994172"/>
          </a:xfrm>
        </p:spPr>
        <p:txBody>
          <a:bodyPr>
            <a:normAutofit/>
          </a:bodyPr>
          <a:lstStyle/>
          <a:p>
            <a:r>
              <a:rPr lang="en-US" sz="2700" dirty="0"/>
              <a:t>S-IGDIs: Picture Naming, Expressive Verbs, Letter ID</a:t>
            </a:r>
          </a:p>
        </p:txBody>
      </p:sp>
    </p:spTree>
    <p:extLst>
      <p:ext uri="{BB962C8B-B14F-4D97-AF65-F5344CB8AC3E}">
        <p14:creationId xmlns:p14="http://schemas.microsoft.com/office/powerpoint/2010/main" val="3418825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526" y="1860202"/>
            <a:ext cx="8224699" cy="4343179"/>
          </a:xfrm>
        </p:spPr>
        <p:txBody>
          <a:bodyPr>
            <a:normAutofit/>
          </a:bodyPr>
          <a:lstStyle/>
          <a:p>
            <a:r>
              <a:rPr lang="en-US" sz="2800" dirty="0" smtClean="0">
                <a:solidFill>
                  <a:schemeClr val="tx1"/>
                </a:solidFill>
              </a:rPr>
              <a:t>Generally, average language proficiency students write more words than students in other groups.</a:t>
            </a:r>
          </a:p>
          <a:p>
            <a:r>
              <a:rPr lang="en-US" sz="2800" dirty="0" smtClean="0">
                <a:solidFill>
                  <a:schemeClr val="tx1"/>
                </a:solidFill>
              </a:rPr>
              <a:t>They are better spellers than students in the other two groups as measured by both TWC and CWS. </a:t>
            </a:r>
          </a:p>
          <a:p>
            <a:r>
              <a:rPr lang="en-US" sz="2800" dirty="0" smtClean="0">
                <a:solidFill>
                  <a:schemeClr val="tx1"/>
                </a:solidFill>
              </a:rPr>
              <a:t>They have higher holistic scores than students in the other two groups.</a:t>
            </a:r>
          </a:p>
          <a:p>
            <a:r>
              <a:rPr lang="en-US" sz="2800" dirty="0" smtClean="0">
                <a:solidFill>
                  <a:schemeClr val="tx1"/>
                </a:solidFill>
              </a:rPr>
              <a:t>Most bilingual strategies are at the word level. </a:t>
            </a:r>
          </a:p>
          <a:p>
            <a:pPr marL="0" indent="0">
              <a:buNone/>
            </a:pPr>
            <a:endParaRPr lang="en-US" sz="2800" dirty="0" smtClean="0">
              <a:solidFill>
                <a:schemeClr val="tx1"/>
              </a:solidFill>
            </a:endParaRPr>
          </a:p>
          <a:p>
            <a:endParaRPr lang="en-US" sz="2800" dirty="0">
              <a:solidFill>
                <a:schemeClr val="tx1"/>
              </a:solidFill>
            </a:endParaRPr>
          </a:p>
        </p:txBody>
      </p:sp>
      <p:sp>
        <p:nvSpPr>
          <p:cNvPr id="2" name="Title 1"/>
          <p:cNvSpPr>
            <a:spLocks noGrp="1"/>
          </p:cNvSpPr>
          <p:nvPr>
            <p:ph type="title"/>
          </p:nvPr>
        </p:nvSpPr>
        <p:spPr/>
        <p:txBody>
          <a:bodyPr/>
          <a:lstStyle/>
          <a:p>
            <a:r>
              <a:rPr lang="en-US" dirty="0" smtClean="0">
                <a:latin typeface="+mj-lt"/>
              </a:rPr>
              <a:t>Summary</a:t>
            </a:r>
            <a:endParaRPr lang="en-US"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50</a:t>
            </a:fld>
            <a:endParaRPr lang="en-US"/>
          </a:p>
        </p:txBody>
      </p:sp>
    </p:spTree>
    <p:extLst>
      <p:ext uri="{BB962C8B-B14F-4D97-AF65-F5344CB8AC3E}">
        <p14:creationId xmlns:p14="http://schemas.microsoft.com/office/powerpoint/2010/main" val="1529984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Study</a:t>
            </a:r>
            <a:endParaRPr lang="en-US"/>
          </a:p>
        </p:txBody>
      </p:sp>
      <p:sp>
        <p:nvSpPr>
          <p:cNvPr id="3" name="Content Placeholder 2"/>
          <p:cNvSpPr>
            <a:spLocks noGrp="1"/>
          </p:cNvSpPr>
          <p:nvPr>
            <p:ph idx="1"/>
          </p:nvPr>
        </p:nvSpPr>
        <p:spPr/>
        <p:txBody>
          <a:bodyPr>
            <a:normAutofit/>
          </a:bodyPr>
          <a:lstStyle/>
          <a:p>
            <a:pPr marL="457200" indent="-457200">
              <a:buFont typeface="Arial" charset="0"/>
              <a:buChar char="•"/>
            </a:pPr>
            <a:r>
              <a:rPr lang="en-US" sz="2400" dirty="0" smtClean="0"/>
              <a:t>176 </a:t>
            </a:r>
            <a:r>
              <a:rPr lang="en-US" sz="2400" dirty="0"/>
              <a:t>ELs in 1</a:t>
            </a:r>
            <a:r>
              <a:rPr lang="en-US" sz="2400" baseline="30000" dirty="0"/>
              <a:t>st</a:t>
            </a:r>
            <a:r>
              <a:rPr lang="en-US" sz="2400" dirty="0"/>
              <a:t> to 3</a:t>
            </a:r>
            <a:r>
              <a:rPr lang="en-US" sz="2400" baseline="30000" dirty="0"/>
              <a:t>rd</a:t>
            </a:r>
            <a:r>
              <a:rPr lang="en-US" sz="2400" dirty="0"/>
              <a:t> </a:t>
            </a:r>
            <a:r>
              <a:rPr lang="en-US" sz="2400" dirty="0" smtClean="0"/>
              <a:t>grade</a:t>
            </a:r>
          </a:p>
          <a:p>
            <a:pPr marL="1200150" lvl="1" indent="-457200">
              <a:buFont typeface="Arial" charset="0"/>
              <a:buChar char="•"/>
            </a:pPr>
            <a:r>
              <a:rPr lang="en-US" sz="2000" dirty="0" smtClean="0"/>
              <a:t>(54, 66, 56)</a:t>
            </a:r>
            <a:endParaRPr lang="en-US" sz="2000" dirty="0"/>
          </a:p>
          <a:p>
            <a:pPr marL="457200" indent="-457200">
              <a:buFont typeface="Arial" charset="0"/>
              <a:buChar char="•"/>
            </a:pPr>
            <a:r>
              <a:rPr lang="en-US" sz="2400" dirty="0"/>
              <a:t>Writing samples </a:t>
            </a:r>
            <a:r>
              <a:rPr lang="en-US" sz="2400" dirty="0" smtClean="0"/>
              <a:t>collected in </a:t>
            </a:r>
            <a:r>
              <a:rPr lang="en-US" sz="2400" dirty="0"/>
              <a:t>October and May</a:t>
            </a:r>
          </a:p>
          <a:p>
            <a:pPr marL="457200" indent="-457200">
              <a:buFont typeface="Arial" charset="0"/>
              <a:buChar char="•"/>
            </a:pPr>
            <a:r>
              <a:rPr lang="en-US" sz="2400" dirty="0" smtClean="0"/>
              <a:t>3-minute </a:t>
            </a:r>
            <a:r>
              <a:rPr lang="en-US" sz="2400" dirty="0"/>
              <a:t>task</a:t>
            </a:r>
          </a:p>
          <a:p>
            <a:pPr marL="457200" indent="-457200">
              <a:buFont typeface="Arial" charset="0"/>
              <a:buChar char="•"/>
            </a:pPr>
            <a:r>
              <a:rPr lang="en-US" sz="2400" dirty="0"/>
              <a:t>Students </a:t>
            </a:r>
            <a:r>
              <a:rPr lang="en-US" sz="2400" dirty="0" smtClean="0"/>
              <a:t>responded </a:t>
            </a:r>
            <a:r>
              <a:rPr lang="en-US" sz="2400" dirty="0"/>
              <a:t>to the prompt: Some of the things I like to do on the weekend are…</a:t>
            </a:r>
          </a:p>
          <a:p>
            <a:endParaRPr lang="en-US" sz="2400" dirty="0"/>
          </a:p>
        </p:txBody>
      </p:sp>
    </p:spTree>
    <p:extLst>
      <p:ext uri="{BB962C8B-B14F-4D97-AF65-F5344CB8AC3E}">
        <p14:creationId xmlns:p14="http://schemas.microsoft.com/office/powerpoint/2010/main" val="3086637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Research questions</a:t>
            </a:r>
            <a:endParaRPr lang="en-US"/>
          </a:p>
        </p:txBody>
      </p:sp>
      <p:sp>
        <p:nvSpPr>
          <p:cNvPr id="3" name="Content Placeholder 2"/>
          <p:cNvSpPr>
            <a:spLocks noGrp="1"/>
          </p:cNvSpPr>
          <p:nvPr>
            <p:ph idx="1"/>
          </p:nvPr>
        </p:nvSpPr>
        <p:spPr/>
        <p:txBody>
          <a:bodyPr>
            <a:normAutofit/>
          </a:bodyPr>
          <a:lstStyle/>
          <a:p>
            <a:pPr marL="457200" indent="-457200">
              <a:buFont typeface="Arial" charset="0"/>
              <a:buChar char="•"/>
            </a:pPr>
            <a:r>
              <a:rPr lang="en-US" smtClean="0"/>
              <a:t>What are the differences in the English writing quality and quantity of first, second, and third grade ELs?</a:t>
            </a:r>
          </a:p>
          <a:p>
            <a:pPr marL="457200" indent="-457200">
              <a:buFont typeface="Arial" charset="0"/>
              <a:buChar char="•"/>
            </a:pPr>
            <a:r>
              <a:rPr lang="en-US" smtClean="0"/>
              <a:t>What are the differences in the English writing quality and quantity of first grade ELs between the beginning and end of the school year?</a:t>
            </a:r>
          </a:p>
          <a:p>
            <a:pPr marL="457200" indent="-457200">
              <a:buFont typeface="Arial" charset="0"/>
              <a:buChar char="•"/>
            </a:pPr>
            <a:r>
              <a:rPr lang="en-US"/>
              <a:t>What are the differences in the English writing quality and quantity of </a:t>
            </a:r>
            <a:r>
              <a:rPr lang="en-US" smtClean="0"/>
              <a:t>second </a:t>
            </a:r>
            <a:r>
              <a:rPr lang="en-US"/>
              <a:t>grade </a:t>
            </a:r>
            <a:r>
              <a:rPr lang="en-US" smtClean="0"/>
              <a:t>ELs </a:t>
            </a:r>
            <a:r>
              <a:rPr lang="en-US"/>
              <a:t>between the beginning and end of the school year?</a:t>
            </a:r>
          </a:p>
          <a:p>
            <a:pPr marL="457200" indent="-457200">
              <a:buFont typeface="Arial" charset="0"/>
              <a:buChar char="•"/>
            </a:pPr>
            <a:r>
              <a:rPr lang="en-US"/>
              <a:t>What are the differences in the English writing quality and quantity of </a:t>
            </a:r>
            <a:r>
              <a:rPr lang="en-US" smtClean="0"/>
              <a:t>third </a:t>
            </a:r>
            <a:r>
              <a:rPr lang="en-US"/>
              <a:t>grade </a:t>
            </a:r>
            <a:r>
              <a:rPr lang="en-US" smtClean="0"/>
              <a:t>ELs </a:t>
            </a:r>
            <a:r>
              <a:rPr lang="en-US"/>
              <a:t>between the beginning and end of the school year</a:t>
            </a:r>
            <a:r>
              <a:rPr lang="en-US" smtClean="0"/>
              <a:t>?</a:t>
            </a:r>
          </a:p>
        </p:txBody>
      </p:sp>
    </p:spTree>
    <p:extLst>
      <p:ext uri="{BB962C8B-B14F-4D97-AF65-F5344CB8AC3E}">
        <p14:creationId xmlns:p14="http://schemas.microsoft.com/office/powerpoint/2010/main" val="2367308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Scoring</a:t>
            </a:r>
            <a:endParaRPr lang="en-US"/>
          </a:p>
        </p:txBody>
      </p:sp>
      <p:sp>
        <p:nvSpPr>
          <p:cNvPr id="3" name="Content Placeholder 2"/>
          <p:cNvSpPr>
            <a:spLocks noGrp="1"/>
          </p:cNvSpPr>
          <p:nvPr>
            <p:ph idx="1"/>
          </p:nvPr>
        </p:nvSpPr>
        <p:spPr/>
        <p:txBody>
          <a:bodyPr/>
          <a:lstStyle/>
          <a:p>
            <a:r>
              <a:rPr lang="en-US" dirty="0" smtClean="0"/>
              <a:t>Total word count</a:t>
            </a:r>
          </a:p>
          <a:p>
            <a:r>
              <a:rPr lang="en-US" dirty="0" smtClean="0"/>
              <a:t>Unique words</a:t>
            </a:r>
          </a:p>
          <a:p>
            <a:r>
              <a:rPr lang="en-US" dirty="0" smtClean="0"/>
              <a:t>Total words spelled correctly</a:t>
            </a:r>
          </a:p>
          <a:p>
            <a:r>
              <a:rPr lang="en-US" dirty="0" smtClean="0"/>
              <a:t>Types of spelling errors</a:t>
            </a:r>
          </a:p>
          <a:p>
            <a:r>
              <a:rPr lang="en-US" dirty="0" smtClean="0"/>
              <a:t>Use of bilingual strategies</a:t>
            </a:r>
          </a:p>
          <a:p>
            <a:r>
              <a:rPr lang="en-US" dirty="0" smtClean="0"/>
              <a:t>Holistic </a:t>
            </a:r>
            <a:endParaRPr lang="en-US" dirty="0"/>
          </a:p>
        </p:txBody>
      </p:sp>
    </p:spTree>
    <p:extLst>
      <p:ext uri="{BB962C8B-B14F-4D97-AF65-F5344CB8AC3E}">
        <p14:creationId xmlns:p14="http://schemas.microsoft.com/office/powerpoint/2010/main" val="15221087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graphicFrame>
        <p:nvGraphicFramePr>
          <p:cNvPr id="4" name="Content Placeholder 3"/>
          <p:cNvGraphicFramePr>
            <a:graphicFrameLocks noGrp="1"/>
          </p:cNvGraphicFramePr>
          <p:nvPr>
            <p:ph idx="1"/>
            <p:extLst/>
          </p:nvPr>
        </p:nvGraphicFramePr>
        <p:xfrm>
          <a:off x="457200" y="1600200"/>
          <a:ext cx="8229600" cy="410922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tblGrid>
              <a:tr h="461497">
                <a:tc>
                  <a:txBody>
                    <a:bodyPr/>
                    <a:lstStyle/>
                    <a:p>
                      <a:endParaRPr lang="en-US"/>
                    </a:p>
                  </a:txBody>
                  <a:tcPr/>
                </a:tc>
                <a:tc gridSpan="2">
                  <a:txBody>
                    <a:bodyPr/>
                    <a:lstStyle/>
                    <a:p>
                      <a:pPr algn="ctr"/>
                      <a:r>
                        <a:rPr lang="en-US" smtClean="0"/>
                        <a:t>1</a:t>
                      </a:r>
                      <a:endParaRPr lang="en-US"/>
                    </a:p>
                  </a:txBody>
                  <a:tcPr/>
                </a:tc>
                <a:tc hMerge="1">
                  <a:txBody>
                    <a:bodyPr/>
                    <a:lstStyle/>
                    <a:p>
                      <a:endParaRPr lang="en-US"/>
                    </a:p>
                  </a:txBody>
                  <a:tcPr/>
                </a:tc>
                <a:tc gridSpan="2">
                  <a:txBody>
                    <a:bodyPr/>
                    <a:lstStyle/>
                    <a:p>
                      <a:pPr algn="ctr"/>
                      <a:r>
                        <a:rPr lang="en-US" smtClean="0"/>
                        <a:t>2</a:t>
                      </a:r>
                      <a:endParaRPr lang="en-US"/>
                    </a:p>
                  </a:txBody>
                  <a:tcPr/>
                </a:tc>
                <a:tc hMerge="1">
                  <a:txBody>
                    <a:bodyPr/>
                    <a:lstStyle/>
                    <a:p>
                      <a:endParaRPr lang="en-US"/>
                    </a:p>
                  </a:txBody>
                  <a:tcPr/>
                </a:tc>
                <a:tc gridSpan="2">
                  <a:txBody>
                    <a:bodyPr/>
                    <a:lstStyle/>
                    <a:p>
                      <a:pPr algn="ctr"/>
                      <a:r>
                        <a:rPr lang="en-US" smtClean="0"/>
                        <a:t>3</a:t>
                      </a:r>
                      <a:endParaRPr lang="en-US"/>
                    </a:p>
                  </a:txBody>
                  <a:tcPr/>
                </a:tc>
                <a:tc hMerge="1">
                  <a:txBody>
                    <a:bodyPr/>
                    <a:lstStyle/>
                    <a:p>
                      <a:endParaRPr lang="en-US"/>
                    </a:p>
                  </a:txBody>
                  <a:tcPr/>
                </a:tc>
                <a:extLst>
                  <a:ext uri="{0D108BD9-81ED-4DB2-BD59-A6C34878D82A}">
                    <a16:rowId xmlns:a16="http://schemas.microsoft.com/office/drawing/2014/main" val="10000"/>
                  </a:ext>
                </a:extLst>
              </a:tr>
              <a:tr h="461497">
                <a:tc>
                  <a:txBody>
                    <a:bodyPr/>
                    <a:lstStyle/>
                    <a:p>
                      <a:endParaRPr lang="en-US"/>
                    </a:p>
                  </a:txBody>
                  <a:tcPr/>
                </a:tc>
                <a:tc>
                  <a:txBody>
                    <a:bodyPr/>
                    <a:lstStyle/>
                    <a:p>
                      <a:pPr algn="ctr"/>
                      <a:r>
                        <a:rPr lang="en-US" smtClean="0"/>
                        <a:t>Pre</a:t>
                      </a:r>
                      <a:endParaRPr lang="en-US"/>
                    </a:p>
                  </a:txBody>
                  <a:tcPr/>
                </a:tc>
                <a:tc>
                  <a:txBody>
                    <a:bodyPr/>
                    <a:lstStyle/>
                    <a:p>
                      <a:pPr algn="ctr"/>
                      <a:r>
                        <a:rPr lang="en-US" smtClean="0"/>
                        <a:t>Post</a:t>
                      </a:r>
                      <a:endParaRPr lang="en-US"/>
                    </a:p>
                  </a:txBody>
                  <a:tcPr/>
                </a:tc>
                <a:tc>
                  <a:txBody>
                    <a:bodyPr/>
                    <a:lstStyle/>
                    <a:p>
                      <a:pPr algn="ctr"/>
                      <a:r>
                        <a:rPr lang="en-US" smtClean="0"/>
                        <a:t>Pre</a:t>
                      </a:r>
                      <a:endParaRPr lang="en-US"/>
                    </a:p>
                  </a:txBody>
                  <a:tcPr/>
                </a:tc>
                <a:tc>
                  <a:txBody>
                    <a:bodyPr/>
                    <a:lstStyle/>
                    <a:p>
                      <a:pPr algn="ctr"/>
                      <a:r>
                        <a:rPr lang="en-US" smtClean="0"/>
                        <a:t>Post</a:t>
                      </a:r>
                      <a:endParaRPr lang="en-US"/>
                    </a:p>
                  </a:txBody>
                  <a:tcPr/>
                </a:tc>
                <a:tc>
                  <a:txBody>
                    <a:bodyPr/>
                    <a:lstStyle/>
                    <a:p>
                      <a:pPr algn="ctr"/>
                      <a:r>
                        <a:rPr lang="en-US" smtClean="0"/>
                        <a:t>Pre</a:t>
                      </a:r>
                      <a:endParaRPr lang="en-US"/>
                    </a:p>
                  </a:txBody>
                  <a:tcPr/>
                </a:tc>
                <a:tc>
                  <a:txBody>
                    <a:bodyPr/>
                    <a:lstStyle/>
                    <a:p>
                      <a:pPr algn="ctr"/>
                      <a:r>
                        <a:rPr lang="en-US" smtClean="0"/>
                        <a:t>Post</a:t>
                      </a:r>
                      <a:endParaRPr lang="en-US"/>
                    </a:p>
                  </a:txBody>
                  <a:tcPr/>
                </a:tc>
                <a:extLst>
                  <a:ext uri="{0D108BD9-81ED-4DB2-BD59-A6C34878D82A}">
                    <a16:rowId xmlns:a16="http://schemas.microsoft.com/office/drawing/2014/main" val="10001"/>
                  </a:ext>
                </a:extLst>
              </a:tr>
              <a:tr h="796557">
                <a:tc>
                  <a:txBody>
                    <a:bodyPr/>
                    <a:lstStyle/>
                    <a:p>
                      <a:r>
                        <a:rPr lang="en-US" smtClean="0"/>
                        <a:t>Total words</a:t>
                      </a:r>
                      <a:endParaRPr lang="en-US"/>
                    </a:p>
                  </a:txBody>
                  <a:tcPr/>
                </a:tc>
                <a:tc>
                  <a:txBody>
                    <a:bodyPr/>
                    <a:lstStyle/>
                    <a:p>
                      <a:pPr algn="ctr"/>
                      <a:r>
                        <a:rPr lang="en-US" smtClean="0"/>
                        <a:t>10.88 (8.8)</a:t>
                      </a:r>
                      <a:endParaRPr lang="en-US"/>
                    </a:p>
                  </a:txBody>
                  <a:tcPr/>
                </a:tc>
                <a:tc>
                  <a:txBody>
                    <a:bodyPr/>
                    <a:lstStyle/>
                    <a:p>
                      <a:pPr algn="ctr"/>
                      <a:r>
                        <a:rPr lang="en-US" smtClean="0"/>
                        <a:t>11.44 (7.7)</a:t>
                      </a:r>
                      <a:endParaRPr lang="en-US"/>
                    </a:p>
                  </a:txBody>
                  <a:tcPr/>
                </a:tc>
                <a:tc>
                  <a:txBody>
                    <a:bodyPr/>
                    <a:lstStyle/>
                    <a:p>
                      <a:pPr algn="ctr"/>
                      <a:r>
                        <a:rPr lang="en-US" smtClean="0"/>
                        <a:t>29.7 (13.8)</a:t>
                      </a:r>
                      <a:endParaRPr lang="en-US"/>
                    </a:p>
                  </a:txBody>
                  <a:tcPr/>
                </a:tc>
                <a:tc>
                  <a:txBody>
                    <a:bodyPr/>
                    <a:lstStyle/>
                    <a:p>
                      <a:pPr algn="ctr"/>
                      <a:r>
                        <a:rPr lang="en-US" smtClean="0"/>
                        <a:t>27.5 (11.5)</a:t>
                      </a:r>
                      <a:endParaRPr lang="en-US"/>
                    </a:p>
                  </a:txBody>
                  <a:tcPr/>
                </a:tc>
                <a:tc>
                  <a:txBody>
                    <a:bodyPr/>
                    <a:lstStyle/>
                    <a:p>
                      <a:pPr algn="ctr"/>
                      <a:r>
                        <a:rPr lang="en-US" smtClean="0"/>
                        <a:t>36.3 (19.1)</a:t>
                      </a:r>
                      <a:endParaRPr lang="en-US"/>
                    </a:p>
                  </a:txBody>
                  <a:tcPr/>
                </a:tc>
                <a:tc>
                  <a:txBody>
                    <a:bodyPr/>
                    <a:lstStyle/>
                    <a:p>
                      <a:pPr algn="ctr"/>
                      <a:r>
                        <a:rPr lang="en-US" smtClean="0"/>
                        <a:t>35.9 (17.1)</a:t>
                      </a:r>
                      <a:endParaRPr lang="en-US"/>
                    </a:p>
                  </a:txBody>
                  <a:tcPr/>
                </a:tc>
                <a:extLst>
                  <a:ext uri="{0D108BD9-81ED-4DB2-BD59-A6C34878D82A}">
                    <a16:rowId xmlns:a16="http://schemas.microsoft.com/office/drawing/2014/main" val="10002"/>
                  </a:ext>
                </a:extLst>
              </a:tr>
              <a:tr h="796557">
                <a:tc>
                  <a:txBody>
                    <a:bodyPr/>
                    <a:lstStyle/>
                    <a:p>
                      <a:r>
                        <a:rPr lang="en-US" smtClean="0"/>
                        <a:t>Unique words</a:t>
                      </a:r>
                      <a:endParaRPr lang="en-US"/>
                    </a:p>
                  </a:txBody>
                  <a:tcPr/>
                </a:tc>
                <a:tc>
                  <a:txBody>
                    <a:bodyPr/>
                    <a:lstStyle/>
                    <a:p>
                      <a:pPr algn="ctr"/>
                      <a:r>
                        <a:rPr lang="en-US" smtClean="0"/>
                        <a:t>8.00 (5.7)</a:t>
                      </a:r>
                      <a:endParaRPr lang="en-US"/>
                    </a:p>
                  </a:txBody>
                  <a:tcPr/>
                </a:tc>
                <a:tc>
                  <a:txBody>
                    <a:bodyPr/>
                    <a:lstStyle/>
                    <a:p>
                      <a:pPr algn="ctr"/>
                      <a:r>
                        <a:rPr lang="en-US" smtClean="0"/>
                        <a:t>8.42 (5.1)</a:t>
                      </a:r>
                      <a:endParaRPr lang="en-US"/>
                    </a:p>
                  </a:txBody>
                  <a:tcPr/>
                </a:tc>
                <a:tc>
                  <a:txBody>
                    <a:bodyPr/>
                    <a:lstStyle/>
                    <a:p>
                      <a:pPr algn="ctr"/>
                      <a:r>
                        <a:rPr lang="en-US" smtClean="0"/>
                        <a:t>18.0 (7.9)</a:t>
                      </a:r>
                      <a:endParaRPr lang="en-US"/>
                    </a:p>
                  </a:txBody>
                  <a:tcPr/>
                </a:tc>
                <a:tc>
                  <a:txBody>
                    <a:bodyPr/>
                    <a:lstStyle/>
                    <a:p>
                      <a:pPr algn="ctr"/>
                      <a:r>
                        <a:rPr lang="en-US" smtClean="0"/>
                        <a:t>18.1 (6.5)</a:t>
                      </a:r>
                      <a:endParaRPr lang="en-US"/>
                    </a:p>
                  </a:txBody>
                  <a:tcPr/>
                </a:tc>
                <a:tc>
                  <a:txBody>
                    <a:bodyPr/>
                    <a:lstStyle/>
                    <a:p>
                      <a:pPr algn="ctr"/>
                      <a:r>
                        <a:rPr lang="en-US" smtClean="0"/>
                        <a:t>23.1 (9.8)</a:t>
                      </a:r>
                      <a:endParaRPr lang="en-US"/>
                    </a:p>
                  </a:txBody>
                  <a:tcPr/>
                </a:tc>
                <a:tc>
                  <a:txBody>
                    <a:bodyPr/>
                    <a:lstStyle/>
                    <a:p>
                      <a:pPr algn="ctr"/>
                      <a:r>
                        <a:rPr lang="en-US" smtClean="0"/>
                        <a:t>22.5 (9.1)</a:t>
                      </a:r>
                      <a:endParaRPr lang="en-US"/>
                    </a:p>
                  </a:txBody>
                  <a:tcPr/>
                </a:tc>
                <a:extLst>
                  <a:ext uri="{0D108BD9-81ED-4DB2-BD59-A6C34878D82A}">
                    <a16:rowId xmlns:a16="http://schemas.microsoft.com/office/drawing/2014/main" val="10003"/>
                  </a:ext>
                </a:extLst>
              </a:tr>
              <a:tr h="796557">
                <a:tc>
                  <a:txBody>
                    <a:bodyPr/>
                    <a:lstStyle/>
                    <a:p>
                      <a:r>
                        <a:rPr lang="en-US" smtClean="0"/>
                        <a:t>Correct words</a:t>
                      </a:r>
                      <a:endParaRPr lang="en-US"/>
                    </a:p>
                  </a:txBody>
                  <a:tcPr/>
                </a:tc>
                <a:tc>
                  <a:txBody>
                    <a:bodyPr/>
                    <a:lstStyle/>
                    <a:p>
                      <a:pPr algn="ctr"/>
                      <a:r>
                        <a:rPr lang="en-US" smtClean="0"/>
                        <a:t>3.45 (4.3)</a:t>
                      </a:r>
                      <a:endParaRPr lang="en-US"/>
                    </a:p>
                  </a:txBody>
                  <a:tcPr/>
                </a:tc>
                <a:tc>
                  <a:txBody>
                    <a:bodyPr/>
                    <a:lstStyle/>
                    <a:p>
                      <a:pPr algn="ctr"/>
                      <a:r>
                        <a:rPr lang="en-US" smtClean="0"/>
                        <a:t>4.20 (5.1)</a:t>
                      </a:r>
                      <a:endParaRPr lang="en-US"/>
                    </a:p>
                  </a:txBody>
                  <a:tcPr/>
                </a:tc>
                <a:tc>
                  <a:txBody>
                    <a:bodyPr/>
                    <a:lstStyle/>
                    <a:p>
                      <a:pPr algn="ctr"/>
                      <a:r>
                        <a:rPr lang="en-US" smtClean="0"/>
                        <a:t>18.4 (12.6)</a:t>
                      </a:r>
                      <a:endParaRPr lang="en-US"/>
                    </a:p>
                  </a:txBody>
                  <a:tcPr/>
                </a:tc>
                <a:tc>
                  <a:txBody>
                    <a:bodyPr/>
                    <a:lstStyle/>
                    <a:p>
                      <a:pPr algn="ctr"/>
                      <a:r>
                        <a:rPr lang="en-US" smtClean="0"/>
                        <a:t>20.1 (10.8)</a:t>
                      </a:r>
                      <a:endParaRPr lang="en-US"/>
                    </a:p>
                  </a:txBody>
                  <a:tcPr/>
                </a:tc>
                <a:tc>
                  <a:txBody>
                    <a:bodyPr/>
                    <a:lstStyle/>
                    <a:p>
                      <a:pPr algn="ctr"/>
                      <a:r>
                        <a:rPr lang="en-US" smtClean="0"/>
                        <a:t>24 (15.6)</a:t>
                      </a:r>
                      <a:endParaRPr lang="en-US"/>
                    </a:p>
                  </a:txBody>
                  <a:tcPr/>
                </a:tc>
                <a:tc>
                  <a:txBody>
                    <a:bodyPr/>
                    <a:lstStyle/>
                    <a:p>
                      <a:pPr algn="ctr"/>
                      <a:r>
                        <a:rPr lang="en-US" smtClean="0"/>
                        <a:t>25.7 (15.3)</a:t>
                      </a:r>
                      <a:endParaRPr lang="en-US"/>
                    </a:p>
                  </a:txBody>
                  <a:tcPr/>
                </a:tc>
                <a:extLst>
                  <a:ext uri="{0D108BD9-81ED-4DB2-BD59-A6C34878D82A}">
                    <a16:rowId xmlns:a16="http://schemas.microsoft.com/office/drawing/2014/main" val="10004"/>
                  </a:ext>
                </a:extLst>
              </a:tr>
              <a:tr h="796557">
                <a:tc>
                  <a:txBody>
                    <a:bodyPr/>
                    <a:lstStyle/>
                    <a:p>
                      <a:r>
                        <a:rPr lang="en-US" smtClean="0"/>
                        <a:t>Rating</a:t>
                      </a:r>
                      <a:r>
                        <a:rPr lang="en-US" baseline="0" smtClean="0"/>
                        <a:t> score</a:t>
                      </a:r>
                      <a:endParaRPr lang="en-US"/>
                    </a:p>
                  </a:txBody>
                  <a:tcPr/>
                </a:tc>
                <a:tc>
                  <a:txBody>
                    <a:bodyPr/>
                    <a:lstStyle/>
                    <a:p>
                      <a:pPr algn="ctr"/>
                      <a:r>
                        <a:rPr lang="en-US" smtClean="0"/>
                        <a:t>.94 </a:t>
                      </a:r>
                    </a:p>
                    <a:p>
                      <a:pPr algn="ctr"/>
                      <a:r>
                        <a:rPr lang="en-US" smtClean="0"/>
                        <a:t>(2.0)</a:t>
                      </a:r>
                      <a:endParaRPr lang="en-US"/>
                    </a:p>
                  </a:txBody>
                  <a:tcPr/>
                </a:tc>
                <a:tc>
                  <a:txBody>
                    <a:bodyPr/>
                    <a:lstStyle/>
                    <a:p>
                      <a:pPr algn="ctr"/>
                      <a:r>
                        <a:rPr lang="en-US" smtClean="0"/>
                        <a:t>.69</a:t>
                      </a:r>
                    </a:p>
                    <a:p>
                      <a:pPr algn="ctr"/>
                      <a:r>
                        <a:rPr lang="en-US" smtClean="0"/>
                        <a:t>(1.5)</a:t>
                      </a:r>
                      <a:endParaRPr lang="en-US"/>
                    </a:p>
                  </a:txBody>
                  <a:tcPr/>
                </a:tc>
                <a:tc>
                  <a:txBody>
                    <a:bodyPr/>
                    <a:lstStyle/>
                    <a:p>
                      <a:pPr algn="ctr"/>
                      <a:r>
                        <a:rPr lang="en-US" smtClean="0"/>
                        <a:t>4.5 </a:t>
                      </a:r>
                    </a:p>
                    <a:p>
                      <a:pPr algn="ctr"/>
                      <a:r>
                        <a:rPr lang="en-US" smtClean="0"/>
                        <a:t>(3.2)</a:t>
                      </a:r>
                      <a:endParaRPr lang="en-US"/>
                    </a:p>
                  </a:txBody>
                  <a:tcPr/>
                </a:tc>
                <a:tc>
                  <a:txBody>
                    <a:bodyPr/>
                    <a:lstStyle/>
                    <a:p>
                      <a:pPr algn="ctr"/>
                      <a:r>
                        <a:rPr lang="en-US" smtClean="0"/>
                        <a:t>3.6 </a:t>
                      </a:r>
                    </a:p>
                    <a:p>
                      <a:pPr algn="ctr"/>
                      <a:r>
                        <a:rPr lang="en-US" smtClean="0"/>
                        <a:t>(3.3)</a:t>
                      </a:r>
                      <a:endParaRPr lang="en-US"/>
                    </a:p>
                  </a:txBody>
                  <a:tcPr/>
                </a:tc>
                <a:tc>
                  <a:txBody>
                    <a:bodyPr/>
                    <a:lstStyle/>
                    <a:p>
                      <a:pPr algn="ctr"/>
                      <a:r>
                        <a:rPr lang="en-US" smtClean="0"/>
                        <a:t>4.4 </a:t>
                      </a:r>
                    </a:p>
                    <a:p>
                      <a:pPr algn="ctr"/>
                      <a:r>
                        <a:rPr lang="en-US" smtClean="0"/>
                        <a:t>(3.9)</a:t>
                      </a:r>
                      <a:endParaRPr lang="en-US"/>
                    </a:p>
                  </a:txBody>
                  <a:tcPr/>
                </a:tc>
                <a:tc>
                  <a:txBody>
                    <a:bodyPr/>
                    <a:lstStyle/>
                    <a:p>
                      <a:pPr algn="ctr"/>
                      <a:r>
                        <a:rPr lang="en-US" dirty="0" smtClean="0"/>
                        <a:t>4.5 </a:t>
                      </a:r>
                    </a:p>
                    <a:p>
                      <a:pPr algn="ctr"/>
                      <a:r>
                        <a:rPr lang="en-US" dirty="0" smtClean="0"/>
                        <a:t>(2.9)</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841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Grade 1</a:t>
            </a:r>
            <a:endParaRPr lang="en-US" dirty="0"/>
          </a:p>
        </p:txBody>
      </p:sp>
      <p:graphicFrame>
        <p:nvGraphicFramePr>
          <p:cNvPr id="4" name="Content Placeholder 3"/>
          <p:cNvGraphicFramePr>
            <a:graphicFrameLocks noGrp="1"/>
          </p:cNvGraphicFramePr>
          <p:nvPr>
            <p:ph idx="1"/>
            <p:extLst/>
          </p:nvPr>
        </p:nvGraphicFramePr>
        <p:xfrm>
          <a:off x="457200" y="1600200"/>
          <a:ext cx="8118088" cy="3997710"/>
        </p:xfrm>
        <a:graphic>
          <a:graphicData uri="http://schemas.openxmlformats.org/drawingml/2006/table">
            <a:tbl>
              <a:tblPr firstRow="1" bandRow="1">
                <a:tableStyleId>{5C22544A-7EE6-4342-B048-85BDC9FD1C3A}</a:tableStyleId>
              </a:tblPr>
              <a:tblGrid>
                <a:gridCol w="2107580">
                  <a:extLst>
                    <a:ext uri="{9D8B030D-6E8A-4147-A177-3AD203B41FA5}">
                      <a16:colId xmlns:a16="http://schemas.microsoft.com/office/drawing/2014/main" val="20000"/>
                    </a:ext>
                  </a:extLst>
                </a:gridCol>
                <a:gridCol w="1502627">
                  <a:extLst>
                    <a:ext uri="{9D8B030D-6E8A-4147-A177-3AD203B41FA5}">
                      <a16:colId xmlns:a16="http://schemas.microsoft.com/office/drawing/2014/main" val="20001"/>
                    </a:ext>
                  </a:extLst>
                </a:gridCol>
                <a:gridCol w="1502627">
                  <a:extLst>
                    <a:ext uri="{9D8B030D-6E8A-4147-A177-3AD203B41FA5}">
                      <a16:colId xmlns:a16="http://schemas.microsoft.com/office/drawing/2014/main" val="20002"/>
                    </a:ext>
                  </a:extLst>
                </a:gridCol>
                <a:gridCol w="1502627">
                  <a:extLst>
                    <a:ext uri="{9D8B030D-6E8A-4147-A177-3AD203B41FA5}">
                      <a16:colId xmlns:a16="http://schemas.microsoft.com/office/drawing/2014/main" val="20003"/>
                    </a:ext>
                  </a:extLst>
                </a:gridCol>
                <a:gridCol w="1502627">
                  <a:extLst>
                    <a:ext uri="{9D8B030D-6E8A-4147-A177-3AD203B41FA5}">
                      <a16:colId xmlns:a16="http://schemas.microsoft.com/office/drawing/2014/main" val="20004"/>
                    </a:ext>
                  </a:extLst>
                </a:gridCol>
              </a:tblGrid>
              <a:tr h="666285">
                <a:tc>
                  <a:txBody>
                    <a:bodyPr/>
                    <a:lstStyle/>
                    <a:p>
                      <a:endParaRPr lang="en-US"/>
                    </a:p>
                  </a:txBody>
                  <a:tcPr/>
                </a:tc>
                <a:tc gridSpan="2">
                  <a:txBody>
                    <a:bodyPr/>
                    <a:lstStyle/>
                    <a:p>
                      <a:pPr algn="ctr"/>
                      <a:r>
                        <a:rPr lang="en-US" dirty="0" smtClean="0"/>
                        <a:t>Pre</a:t>
                      </a:r>
                      <a:endParaRPr lang="en-US" dirty="0"/>
                    </a:p>
                  </a:txBody>
                  <a:tcPr/>
                </a:tc>
                <a:tc hMerge="1">
                  <a:txBody>
                    <a:bodyPr/>
                    <a:lstStyle/>
                    <a:p>
                      <a:endParaRPr lang="en-US"/>
                    </a:p>
                  </a:txBody>
                  <a:tcPr/>
                </a:tc>
                <a:tc gridSpan="2">
                  <a:txBody>
                    <a:bodyPr/>
                    <a:lstStyle/>
                    <a:p>
                      <a:pPr algn="ctr"/>
                      <a:r>
                        <a:rPr lang="en-US" dirty="0" smtClean="0"/>
                        <a:t>Post</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666285">
                <a:tc>
                  <a:txBody>
                    <a:bodyPr/>
                    <a:lstStyle/>
                    <a:p>
                      <a:endParaRPr lang="en-US"/>
                    </a:p>
                  </a:txBody>
                  <a:tcPr/>
                </a:tc>
                <a:tc>
                  <a:txBody>
                    <a:bodyPr/>
                    <a:lstStyle/>
                    <a:p>
                      <a:pPr algn="ctr"/>
                      <a:r>
                        <a:rPr lang="en-US" dirty="0" smtClean="0"/>
                        <a:t>Lowest</a:t>
                      </a:r>
                      <a:r>
                        <a:rPr lang="en-US" baseline="0" dirty="0" smtClean="0"/>
                        <a:t> 25% </a:t>
                      </a:r>
                      <a:r>
                        <a:rPr lang="en-US" dirty="0" smtClean="0"/>
                        <a:t>(n=13)</a:t>
                      </a:r>
                      <a:endParaRPr lang="en-US" dirty="0"/>
                    </a:p>
                  </a:txBody>
                  <a:tcPr/>
                </a:tc>
                <a:tc>
                  <a:txBody>
                    <a:bodyPr/>
                    <a:lstStyle/>
                    <a:p>
                      <a:pPr algn="ctr"/>
                      <a:r>
                        <a:rPr lang="en-US" dirty="0" smtClean="0"/>
                        <a:t>75% (n=40)</a:t>
                      </a:r>
                      <a:endParaRPr lang="en-US" dirty="0"/>
                    </a:p>
                  </a:txBody>
                  <a:tcPr/>
                </a:tc>
                <a:tc>
                  <a:txBody>
                    <a:bodyPr/>
                    <a:lstStyle/>
                    <a:p>
                      <a:pPr algn="ctr"/>
                      <a:r>
                        <a:rPr lang="en-US" dirty="0" smtClean="0"/>
                        <a:t>Lowest</a:t>
                      </a:r>
                      <a:r>
                        <a:rPr lang="en-US" baseline="0" dirty="0" smtClean="0"/>
                        <a:t> 25%</a:t>
                      </a:r>
                      <a:r>
                        <a:rPr lang="en-US" dirty="0" smtClean="0"/>
                        <a:t>(n=14)</a:t>
                      </a:r>
                      <a:endParaRPr lang="en-US" dirty="0"/>
                    </a:p>
                  </a:txBody>
                  <a:tcPr/>
                </a:tc>
                <a:tc>
                  <a:txBody>
                    <a:bodyPr/>
                    <a:lstStyle/>
                    <a:p>
                      <a:pPr algn="ctr"/>
                      <a:r>
                        <a:rPr lang="en-US" dirty="0" smtClean="0"/>
                        <a:t>75% (n=40)</a:t>
                      </a:r>
                      <a:endParaRPr lang="en-US" dirty="0"/>
                    </a:p>
                  </a:txBody>
                  <a:tcPr/>
                </a:tc>
                <a:extLst>
                  <a:ext uri="{0D108BD9-81ED-4DB2-BD59-A6C34878D82A}">
                    <a16:rowId xmlns:a16="http://schemas.microsoft.com/office/drawing/2014/main" val="10001"/>
                  </a:ext>
                </a:extLst>
              </a:tr>
              <a:tr h="666285">
                <a:tc>
                  <a:txBody>
                    <a:bodyPr/>
                    <a:lstStyle/>
                    <a:p>
                      <a:r>
                        <a:rPr lang="en-US" smtClean="0"/>
                        <a:t>Total words</a:t>
                      </a:r>
                      <a:endParaRPr lang="en-US"/>
                    </a:p>
                  </a:txBody>
                  <a:tcPr/>
                </a:tc>
                <a:tc>
                  <a:txBody>
                    <a:bodyPr/>
                    <a:lstStyle/>
                    <a:p>
                      <a:pPr algn="ctr"/>
                      <a:r>
                        <a:rPr lang="en-US" smtClean="0"/>
                        <a:t>1.31 (1.75)</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14.08 (7.99)</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1.79 (2.39)</a:t>
                      </a:r>
                    </a:p>
                    <a:p>
                      <a:pPr algn="ctr"/>
                      <a:endParaRPr lang="en-US" dirty="0"/>
                    </a:p>
                  </a:txBody>
                  <a:tcPr/>
                </a:tc>
                <a:tc>
                  <a:txBody>
                    <a:bodyPr/>
                    <a:lstStyle/>
                    <a:p>
                      <a:pPr algn="ctr"/>
                      <a:r>
                        <a:rPr lang="en-US" dirty="0" smtClean="0"/>
                        <a:t>14.82 (5.69)</a:t>
                      </a:r>
                      <a:endParaRPr lang="en-US" dirty="0"/>
                    </a:p>
                  </a:txBody>
                  <a:tcPr/>
                </a:tc>
                <a:extLst>
                  <a:ext uri="{0D108BD9-81ED-4DB2-BD59-A6C34878D82A}">
                    <a16:rowId xmlns:a16="http://schemas.microsoft.com/office/drawing/2014/main" val="10002"/>
                  </a:ext>
                </a:extLst>
              </a:tr>
              <a:tr h="666285">
                <a:tc>
                  <a:txBody>
                    <a:bodyPr/>
                    <a:lstStyle/>
                    <a:p>
                      <a:r>
                        <a:rPr lang="en-US" smtClean="0"/>
                        <a:t>Unique words</a:t>
                      </a:r>
                      <a:endParaRPr lang="en-US"/>
                    </a:p>
                  </a:txBody>
                  <a:tcPr/>
                </a:tc>
                <a:tc>
                  <a:txBody>
                    <a:bodyPr/>
                    <a:lstStyle/>
                    <a:p>
                      <a:pPr algn="ctr"/>
                      <a:r>
                        <a:rPr lang="en-US" smtClean="0"/>
                        <a:t>1.23 (1.64)</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10.32 (4.70)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1.71 (2.27)</a:t>
                      </a:r>
                    </a:p>
                    <a:p>
                      <a:pPr algn="ctr"/>
                      <a:endParaRPr lang="en-US" dirty="0"/>
                    </a:p>
                  </a:txBody>
                  <a:tcPr/>
                </a:tc>
                <a:tc>
                  <a:txBody>
                    <a:bodyPr/>
                    <a:lstStyle/>
                    <a:p>
                      <a:pPr algn="ctr"/>
                      <a:r>
                        <a:rPr lang="en-US" dirty="0" smtClean="0"/>
                        <a:t>10.82 (3.42)</a:t>
                      </a:r>
                      <a:endParaRPr lang="en-US" dirty="0"/>
                    </a:p>
                  </a:txBody>
                  <a:tcPr/>
                </a:tc>
                <a:extLst>
                  <a:ext uri="{0D108BD9-81ED-4DB2-BD59-A6C34878D82A}">
                    <a16:rowId xmlns:a16="http://schemas.microsoft.com/office/drawing/2014/main" val="10003"/>
                  </a:ext>
                </a:extLst>
              </a:tr>
              <a:tr h="666285">
                <a:tc>
                  <a:txBody>
                    <a:bodyPr/>
                    <a:lstStyle/>
                    <a:p>
                      <a:r>
                        <a:rPr lang="en-US" smtClean="0"/>
                        <a:t>Correct words</a:t>
                      </a:r>
                      <a:endParaRPr lang="en-US"/>
                    </a:p>
                  </a:txBody>
                  <a:tcPr/>
                </a:tc>
                <a:tc>
                  <a:txBody>
                    <a:bodyPr/>
                    <a:lstStyle/>
                    <a:p>
                      <a:pPr algn="ctr"/>
                      <a:r>
                        <a:rPr lang="en-US" smtClean="0"/>
                        <a:t>.38 (.77)</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1.14 (1.92)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4.50 (4.54)</a:t>
                      </a:r>
                    </a:p>
                    <a:p>
                      <a:pPr algn="ctr"/>
                      <a:endParaRPr lang="en-US" dirty="0"/>
                    </a:p>
                  </a:txBody>
                  <a:tcPr/>
                </a:tc>
                <a:tc>
                  <a:txBody>
                    <a:bodyPr/>
                    <a:lstStyle/>
                    <a:p>
                      <a:pPr algn="ctr"/>
                      <a:r>
                        <a:rPr lang="en-US" dirty="0" smtClean="0"/>
                        <a:t>5.28 (5.44)</a:t>
                      </a:r>
                      <a:endParaRPr lang="en-US" dirty="0"/>
                    </a:p>
                  </a:txBody>
                  <a:tcPr/>
                </a:tc>
                <a:extLst>
                  <a:ext uri="{0D108BD9-81ED-4DB2-BD59-A6C34878D82A}">
                    <a16:rowId xmlns:a16="http://schemas.microsoft.com/office/drawing/2014/main" val="10004"/>
                  </a:ext>
                </a:extLst>
              </a:tr>
              <a:tr h="666285">
                <a:tc>
                  <a:txBody>
                    <a:bodyPr/>
                    <a:lstStyle/>
                    <a:p>
                      <a:r>
                        <a:rPr lang="en-US" smtClean="0"/>
                        <a:t>Rating score</a:t>
                      </a:r>
                      <a:endParaRPr lang="en-US"/>
                    </a:p>
                  </a:txBody>
                  <a:tcPr/>
                </a:tc>
                <a:tc>
                  <a:txBody>
                    <a:bodyPr/>
                    <a:lstStyle/>
                    <a:p>
                      <a:pPr algn="ctr"/>
                      <a:r>
                        <a:rPr lang="en-US" smtClean="0"/>
                        <a:t>0</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1.26 (2.19)</a:t>
                      </a:r>
                    </a:p>
                    <a:p>
                      <a:pPr algn="ctr"/>
                      <a:endParaRPr lang="en-US" dirty="0"/>
                    </a:p>
                  </a:txBody>
                  <a:tcPr/>
                </a:tc>
                <a:tc>
                  <a:txBody>
                    <a:bodyPr/>
                    <a:lstStyle/>
                    <a:p>
                      <a:pPr algn="ctr"/>
                      <a:r>
                        <a:rPr lang="en-US" dirty="0" smtClean="0"/>
                        <a:t>0</a:t>
                      </a:r>
                      <a:endParaRPr lang="en-US" dirty="0"/>
                    </a:p>
                  </a:txBody>
                  <a:tcPr/>
                </a:tc>
                <a:tc>
                  <a:txBody>
                    <a:bodyPr/>
                    <a:lstStyle/>
                    <a:p>
                      <a:pPr algn="ctr"/>
                      <a:r>
                        <a:rPr lang="en-US" dirty="0" smtClean="0"/>
                        <a:t>.92 (1.64)</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69548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Grade 2</a:t>
            </a:r>
            <a:endParaRPr lang="en-US" dirty="0"/>
          </a:p>
        </p:txBody>
      </p:sp>
      <p:graphicFrame>
        <p:nvGraphicFramePr>
          <p:cNvPr id="4" name="Content Placeholder 3"/>
          <p:cNvGraphicFramePr>
            <a:graphicFrameLocks noGrp="1"/>
          </p:cNvGraphicFramePr>
          <p:nvPr>
            <p:ph idx="1"/>
            <p:extLst/>
          </p:nvPr>
        </p:nvGraphicFramePr>
        <p:xfrm>
          <a:off x="457200" y="1600198"/>
          <a:ext cx="8062334" cy="4131529"/>
        </p:xfrm>
        <a:graphic>
          <a:graphicData uri="http://schemas.openxmlformats.org/drawingml/2006/table">
            <a:tbl>
              <a:tblPr firstRow="1" bandRow="1">
                <a:tableStyleId>{5C22544A-7EE6-4342-B048-85BDC9FD1C3A}</a:tableStyleId>
              </a:tblPr>
              <a:tblGrid>
                <a:gridCol w="1959282">
                  <a:extLst>
                    <a:ext uri="{9D8B030D-6E8A-4147-A177-3AD203B41FA5}">
                      <a16:colId xmlns:a16="http://schemas.microsoft.com/office/drawing/2014/main" val="20000"/>
                    </a:ext>
                  </a:extLst>
                </a:gridCol>
                <a:gridCol w="1525763">
                  <a:extLst>
                    <a:ext uri="{9D8B030D-6E8A-4147-A177-3AD203B41FA5}">
                      <a16:colId xmlns:a16="http://schemas.microsoft.com/office/drawing/2014/main" val="20001"/>
                    </a:ext>
                  </a:extLst>
                </a:gridCol>
                <a:gridCol w="1525763">
                  <a:extLst>
                    <a:ext uri="{9D8B030D-6E8A-4147-A177-3AD203B41FA5}">
                      <a16:colId xmlns:a16="http://schemas.microsoft.com/office/drawing/2014/main" val="20002"/>
                    </a:ext>
                  </a:extLst>
                </a:gridCol>
                <a:gridCol w="1525763">
                  <a:extLst>
                    <a:ext uri="{9D8B030D-6E8A-4147-A177-3AD203B41FA5}">
                      <a16:colId xmlns:a16="http://schemas.microsoft.com/office/drawing/2014/main" val="20003"/>
                    </a:ext>
                  </a:extLst>
                </a:gridCol>
                <a:gridCol w="1525763">
                  <a:extLst>
                    <a:ext uri="{9D8B030D-6E8A-4147-A177-3AD203B41FA5}">
                      <a16:colId xmlns:a16="http://schemas.microsoft.com/office/drawing/2014/main" val="20004"/>
                    </a:ext>
                  </a:extLst>
                </a:gridCol>
              </a:tblGrid>
              <a:tr h="622494">
                <a:tc>
                  <a:txBody>
                    <a:bodyPr/>
                    <a:lstStyle/>
                    <a:p>
                      <a:endParaRPr lang="en-US" sz="1800"/>
                    </a:p>
                  </a:txBody>
                  <a:tcPr marL="91422" marR="91422" marT="45711" marB="45711"/>
                </a:tc>
                <a:tc gridSpan="2">
                  <a:txBody>
                    <a:bodyPr/>
                    <a:lstStyle/>
                    <a:p>
                      <a:pPr algn="ctr"/>
                      <a:r>
                        <a:rPr lang="en-US" sz="1800" dirty="0" smtClean="0"/>
                        <a:t>Pre</a:t>
                      </a:r>
                      <a:endParaRPr lang="en-US" sz="1800" dirty="0"/>
                    </a:p>
                  </a:txBody>
                  <a:tcPr marL="91422" marR="91422" marT="45711" marB="45711"/>
                </a:tc>
                <a:tc hMerge="1">
                  <a:txBody>
                    <a:bodyPr/>
                    <a:lstStyle/>
                    <a:p>
                      <a:endParaRPr lang="en-US"/>
                    </a:p>
                  </a:txBody>
                  <a:tcPr/>
                </a:tc>
                <a:tc gridSpan="2">
                  <a:txBody>
                    <a:bodyPr/>
                    <a:lstStyle/>
                    <a:p>
                      <a:pPr algn="ctr"/>
                      <a:r>
                        <a:rPr lang="en-US" sz="1800" dirty="0" smtClean="0"/>
                        <a:t>Post</a:t>
                      </a:r>
                      <a:endParaRPr lang="en-US" sz="1800" dirty="0"/>
                    </a:p>
                  </a:txBody>
                  <a:tcPr marL="91422" marR="91422" marT="45711" marB="45711"/>
                </a:tc>
                <a:tc hMerge="1">
                  <a:txBody>
                    <a:bodyPr/>
                    <a:lstStyle/>
                    <a:p>
                      <a:endParaRPr lang="en-US"/>
                    </a:p>
                  </a:txBody>
                  <a:tcPr/>
                </a:tc>
                <a:extLst>
                  <a:ext uri="{0D108BD9-81ED-4DB2-BD59-A6C34878D82A}">
                    <a16:rowId xmlns:a16="http://schemas.microsoft.com/office/drawing/2014/main" val="10000"/>
                  </a:ext>
                </a:extLst>
              </a:tr>
              <a:tr h="701807">
                <a:tc>
                  <a:txBody>
                    <a:bodyPr/>
                    <a:lstStyle/>
                    <a:p>
                      <a:endParaRPr lang="en-US" sz="1800"/>
                    </a:p>
                  </a:txBody>
                  <a:tcPr marL="91422" marR="91422" marT="45711" marB="45711"/>
                </a:tc>
                <a:tc>
                  <a:txBody>
                    <a:bodyPr/>
                    <a:lstStyle/>
                    <a:p>
                      <a:pPr algn="ctr"/>
                      <a:r>
                        <a:rPr lang="en-US" sz="1800" dirty="0" smtClean="0"/>
                        <a:t>Lowest</a:t>
                      </a:r>
                      <a:r>
                        <a:rPr lang="en-US" sz="1800" baseline="0" dirty="0" smtClean="0"/>
                        <a:t> 25% </a:t>
                      </a:r>
                      <a:r>
                        <a:rPr lang="en-US" sz="1800" dirty="0" smtClean="0"/>
                        <a:t>(n=17)</a:t>
                      </a:r>
                      <a:endParaRPr lang="en-US" sz="1800" dirty="0"/>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75%</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(n=49)</a:t>
                      </a:r>
                    </a:p>
                  </a:txBody>
                  <a:tcPr marL="91422" marR="91422" marT="45711" marB="45711"/>
                </a:tc>
                <a:tc>
                  <a:txBody>
                    <a:bodyPr/>
                    <a:lstStyle/>
                    <a:p>
                      <a:pPr algn="ctr"/>
                      <a:r>
                        <a:rPr lang="en-US" sz="1800" dirty="0" smtClean="0"/>
                        <a:t>Lowest</a:t>
                      </a:r>
                      <a:r>
                        <a:rPr lang="en-US" sz="1800" baseline="0" dirty="0" smtClean="0"/>
                        <a:t> 25%</a:t>
                      </a:r>
                      <a:r>
                        <a:rPr lang="en-US" sz="1800" dirty="0" smtClean="0"/>
                        <a:t> (n=49)</a:t>
                      </a:r>
                      <a:endParaRPr lang="en-US" sz="1800" dirty="0"/>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75% (n=49)</a:t>
                      </a:r>
                    </a:p>
                    <a:p>
                      <a:pPr algn="ctr"/>
                      <a:endParaRPr lang="en-US" sz="1800" dirty="0"/>
                    </a:p>
                  </a:txBody>
                  <a:tcPr marL="91422" marR="91422" marT="45711" marB="45711"/>
                </a:tc>
                <a:extLst>
                  <a:ext uri="{0D108BD9-81ED-4DB2-BD59-A6C34878D82A}">
                    <a16:rowId xmlns:a16="http://schemas.microsoft.com/office/drawing/2014/main" val="10001"/>
                  </a:ext>
                </a:extLst>
              </a:tr>
              <a:tr h="701807">
                <a:tc>
                  <a:txBody>
                    <a:bodyPr/>
                    <a:lstStyle/>
                    <a:p>
                      <a:r>
                        <a:rPr lang="en-US" sz="1800" smtClean="0"/>
                        <a:t>Total words</a:t>
                      </a:r>
                      <a:endParaRPr lang="en-US" sz="1800"/>
                    </a:p>
                  </a:txBody>
                  <a:tcPr marL="91422" marR="91422" marT="45711" marB="45711"/>
                </a:tc>
                <a:tc>
                  <a:txBody>
                    <a:bodyPr/>
                    <a:lstStyle/>
                    <a:p>
                      <a:pPr algn="ctr"/>
                      <a:r>
                        <a:rPr lang="en-US" sz="1800" smtClean="0"/>
                        <a:t>12.1 (8.5)</a:t>
                      </a:r>
                      <a:endParaRPr lang="en-US" sz="1800"/>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35.8 (9.3)</a:t>
                      </a:r>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14.1 (5.2)</a:t>
                      </a:r>
                    </a:p>
                    <a:p>
                      <a:pPr algn="ctr"/>
                      <a:endParaRPr lang="en-US" sz="1800" dirty="0"/>
                    </a:p>
                  </a:txBody>
                  <a:tcPr marL="91422" marR="91422" marT="45711" marB="45711"/>
                </a:tc>
                <a:tc>
                  <a:txBody>
                    <a:bodyPr/>
                    <a:lstStyle/>
                    <a:p>
                      <a:pPr algn="ctr"/>
                      <a:r>
                        <a:rPr lang="en-US" sz="1800" dirty="0" smtClean="0"/>
                        <a:t>32.2</a:t>
                      </a:r>
                      <a:r>
                        <a:rPr lang="en-US" sz="1800" baseline="0" dirty="0" smtClean="0"/>
                        <a:t> (9.1)</a:t>
                      </a:r>
                      <a:endParaRPr lang="en-US" sz="1800" dirty="0"/>
                    </a:p>
                  </a:txBody>
                  <a:tcPr marL="91422" marR="91422" marT="45711" marB="45711"/>
                </a:tc>
                <a:extLst>
                  <a:ext uri="{0D108BD9-81ED-4DB2-BD59-A6C34878D82A}">
                    <a16:rowId xmlns:a16="http://schemas.microsoft.com/office/drawing/2014/main" val="10002"/>
                  </a:ext>
                </a:extLst>
              </a:tr>
              <a:tr h="701807">
                <a:tc>
                  <a:txBody>
                    <a:bodyPr/>
                    <a:lstStyle/>
                    <a:p>
                      <a:r>
                        <a:rPr lang="en-US" sz="1800" smtClean="0"/>
                        <a:t>Unique words</a:t>
                      </a:r>
                      <a:endParaRPr lang="en-US" sz="1800"/>
                    </a:p>
                  </a:txBody>
                  <a:tcPr marL="91422" marR="91422" marT="45711" marB="45711"/>
                </a:tc>
                <a:tc>
                  <a:txBody>
                    <a:bodyPr/>
                    <a:lstStyle/>
                    <a:p>
                      <a:pPr algn="ctr"/>
                      <a:r>
                        <a:rPr lang="en-US" sz="1800" smtClean="0"/>
                        <a:t>8.9 (6.2)</a:t>
                      </a:r>
                      <a:endParaRPr lang="en-US" sz="1800"/>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21.2 (5.6)</a:t>
                      </a:r>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10.8 (4.3)</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marL="91422" marR="91422" marT="45711" marB="45711"/>
                </a:tc>
                <a:tc>
                  <a:txBody>
                    <a:bodyPr/>
                    <a:lstStyle/>
                    <a:p>
                      <a:pPr algn="ctr"/>
                      <a:r>
                        <a:rPr lang="en-US" sz="1800" dirty="0" smtClean="0"/>
                        <a:t>20.8 (4.9)</a:t>
                      </a:r>
                      <a:endParaRPr lang="en-US" sz="1800" dirty="0"/>
                    </a:p>
                  </a:txBody>
                  <a:tcPr marL="91422" marR="91422" marT="45711" marB="45711"/>
                </a:tc>
                <a:extLst>
                  <a:ext uri="{0D108BD9-81ED-4DB2-BD59-A6C34878D82A}">
                    <a16:rowId xmlns:a16="http://schemas.microsoft.com/office/drawing/2014/main" val="10003"/>
                  </a:ext>
                </a:extLst>
              </a:tr>
              <a:tr h="701807">
                <a:tc>
                  <a:txBody>
                    <a:bodyPr/>
                    <a:lstStyle/>
                    <a:p>
                      <a:r>
                        <a:rPr lang="en-US" sz="1800" smtClean="0"/>
                        <a:t>Correct words</a:t>
                      </a:r>
                      <a:endParaRPr lang="en-US" sz="1800"/>
                    </a:p>
                  </a:txBody>
                  <a:tcPr marL="91422" marR="91422" marT="45711" marB="45711"/>
                </a:tc>
                <a:tc>
                  <a:txBody>
                    <a:bodyPr/>
                    <a:lstStyle/>
                    <a:p>
                      <a:pPr algn="ctr"/>
                      <a:r>
                        <a:rPr lang="en-US" sz="1800" smtClean="0"/>
                        <a:t>5.1</a:t>
                      </a:r>
                      <a:r>
                        <a:rPr lang="en-US" sz="1800" baseline="0" smtClean="0"/>
                        <a:t> (5.2)</a:t>
                      </a:r>
                      <a:endParaRPr lang="en-US" sz="1800"/>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23.0 (11.1)</a:t>
                      </a:r>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8.7 (4.8)</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marL="91422" marR="91422" marT="45711" marB="45711"/>
                </a:tc>
                <a:tc>
                  <a:txBody>
                    <a:bodyPr/>
                    <a:lstStyle/>
                    <a:p>
                      <a:pPr algn="ctr"/>
                      <a:r>
                        <a:rPr lang="en-US" sz="1800" dirty="0" smtClean="0"/>
                        <a:t>24.0 (9.5)</a:t>
                      </a:r>
                      <a:endParaRPr lang="en-US" sz="1800" dirty="0"/>
                    </a:p>
                  </a:txBody>
                  <a:tcPr marL="91422" marR="91422" marT="45711" marB="45711"/>
                </a:tc>
                <a:extLst>
                  <a:ext uri="{0D108BD9-81ED-4DB2-BD59-A6C34878D82A}">
                    <a16:rowId xmlns:a16="http://schemas.microsoft.com/office/drawing/2014/main" val="10004"/>
                  </a:ext>
                </a:extLst>
              </a:tr>
              <a:tr h="701807">
                <a:tc>
                  <a:txBody>
                    <a:bodyPr/>
                    <a:lstStyle/>
                    <a:p>
                      <a:r>
                        <a:rPr lang="en-US" sz="1800" smtClean="0"/>
                        <a:t>Rating score</a:t>
                      </a:r>
                      <a:endParaRPr lang="en-US" sz="1800"/>
                    </a:p>
                  </a:txBody>
                  <a:tcPr marL="91422" marR="91422" marT="45711" marB="45711"/>
                </a:tc>
                <a:tc>
                  <a:txBody>
                    <a:bodyPr/>
                    <a:lstStyle/>
                    <a:p>
                      <a:pPr algn="ctr"/>
                      <a:r>
                        <a:rPr lang="en-US" sz="1800" smtClean="0"/>
                        <a:t>1.9 (3.9)</a:t>
                      </a:r>
                      <a:endParaRPr lang="en-US" sz="1800"/>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5.4 (2.4)</a:t>
                      </a:r>
                    </a:p>
                  </a:txBody>
                  <a:tcPr marL="91422" marR="91422"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1.5 (2.1)</a:t>
                      </a:r>
                    </a:p>
                    <a:p>
                      <a:pPr algn="ctr"/>
                      <a:endParaRPr lang="en-US" sz="1800" dirty="0"/>
                    </a:p>
                  </a:txBody>
                  <a:tcPr marL="91422" marR="91422" marT="45711" marB="45711"/>
                </a:tc>
                <a:tc>
                  <a:txBody>
                    <a:bodyPr/>
                    <a:lstStyle/>
                    <a:p>
                      <a:pPr algn="ctr"/>
                      <a:r>
                        <a:rPr lang="en-US" sz="1800" dirty="0" smtClean="0"/>
                        <a:t>4.4 (3.3)</a:t>
                      </a:r>
                      <a:endParaRPr lang="en-US" sz="1800" dirty="0"/>
                    </a:p>
                  </a:txBody>
                  <a:tcPr marL="91422" marR="91422" marT="45711" marB="4571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30725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Grade 3</a:t>
            </a:r>
            <a:endParaRPr lang="en-US" dirty="0"/>
          </a:p>
        </p:txBody>
      </p:sp>
      <p:graphicFrame>
        <p:nvGraphicFramePr>
          <p:cNvPr id="4" name="Content Placeholder 3"/>
          <p:cNvGraphicFramePr>
            <a:graphicFrameLocks noGrp="1"/>
          </p:cNvGraphicFramePr>
          <p:nvPr>
            <p:ph idx="1"/>
            <p:extLst/>
          </p:nvPr>
        </p:nvGraphicFramePr>
        <p:xfrm>
          <a:off x="457197" y="1600200"/>
          <a:ext cx="8006580" cy="4220736"/>
        </p:xfrm>
        <a:graphic>
          <a:graphicData uri="http://schemas.openxmlformats.org/drawingml/2006/table">
            <a:tbl>
              <a:tblPr firstRow="1" bandRow="1">
                <a:tableStyleId>{5C22544A-7EE6-4342-B048-85BDC9FD1C3A}</a:tableStyleId>
              </a:tblPr>
              <a:tblGrid>
                <a:gridCol w="2430100">
                  <a:extLst>
                    <a:ext uri="{9D8B030D-6E8A-4147-A177-3AD203B41FA5}">
                      <a16:colId xmlns:a16="http://schemas.microsoft.com/office/drawing/2014/main" val="20000"/>
                    </a:ext>
                  </a:extLst>
                </a:gridCol>
                <a:gridCol w="1394120">
                  <a:extLst>
                    <a:ext uri="{9D8B030D-6E8A-4147-A177-3AD203B41FA5}">
                      <a16:colId xmlns:a16="http://schemas.microsoft.com/office/drawing/2014/main" val="20001"/>
                    </a:ext>
                  </a:extLst>
                </a:gridCol>
                <a:gridCol w="1394120">
                  <a:extLst>
                    <a:ext uri="{9D8B030D-6E8A-4147-A177-3AD203B41FA5}">
                      <a16:colId xmlns:a16="http://schemas.microsoft.com/office/drawing/2014/main" val="20002"/>
                    </a:ext>
                  </a:extLst>
                </a:gridCol>
                <a:gridCol w="1394120">
                  <a:extLst>
                    <a:ext uri="{9D8B030D-6E8A-4147-A177-3AD203B41FA5}">
                      <a16:colId xmlns:a16="http://schemas.microsoft.com/office/drawing/2014/main" val="20003"/>
                    </a:ext>
                  </a:extLst>
                </a:gridCol>
                <a:gridCol w="1394120">
                  <a:extLst>
                    <a:ext uri="{9D8B030D-6E8A-4147-A177-3AD203B41FA5}">
                      <a16:colId xmlns:a16="http://schemas.microsoft.com/office/drawing/2014/main" val="20004"/>
                    </a:ext>
                  </a:extLst>
                </a:gridCol>
              </a:tblGrid>
              <a:tr h="639538">
                <a:tc>
                  <a:txBody>
                    <a:bodyPr/>
                    <a:lstStyle/>
                    <a:p>
                      <a:endParaRPr lang="en-US"/>
                    </a:p>
                  </a:txBody>
                  <a:tcPr/>
                </a:tc>
                <a:tc gridSpan="2">
                  <a:txBody>
                    <a:bodyPr/>
                    <a:lstStyle/>
                    <a:p>
                      <a:pPr algn="ctr"/>
                      <a:r>
                        <a:rPr lang="en-US" dirty="0" smtClean="0"/>
                        <a:t>Pre</a:t>
                      </a:r>
                      <a:endParaRPr lang="en-US" dirty="0"/>
                    </a:p>
                  </a:txBody>
                  <a:tcPr/>
                </a:tc>
                <a:tc hMerge="1">
                  <a:txBody>
                    <a:bodyPr/>
                    <a:lstStyle/>
                    <a:p>
                      <a:endParaRPr lang="en-US"/>
                    </a:p>
                  </a:txBody>
                  <a:tcPr/>
                </a:tc>
                <a:tc gridSpan="2">
                  <a:txBody>
                    <a:bodyPr/>
                    <a:lstStyle/>
                    <a:p>
                      <a:pPr algn="ctr"/>
                      <a:r>
                        <a:rPr lang="en-US" dirty="0" smtClean="0"/>
                        <a:t>Post</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639538">
                <a:tc>
                  <a:txBody>
                    <a:bodyPr/>
                    <a:lstStyle/>
                    <a:p>
                      <a:endParaRPr lang="en-US"/>
                    </a:p>
                  </a:txBody>
                  <a:tcPr/>
                </a:tc>
                <a:tc>
                  <a:txBody>
                    <a:bodyPr/>
                    <a:lstStyle/>
                    <a:p>
                      <a:pPr algn="ctr"/>
                      <a:r>
                        <a:rPr lang="en-US" dirty="0" smtClean="0"/>
                        <a:t>25%</a:t>
                      </a:r>
                      <a:r>
                        <a:rPr lang="en-US" baseline="0" dirty="0" smtClean="0"/>
                        <a:t> (n=14)</a:t>
                      </a:r>
                      <a:r>
                        <a:rPr lang="en-US" dirty="0" smtClean="0"/>
                        <a:t> </a:t>
                      </a:r>
                      <a:endParaRPr lang="en-US" dirty="0"/>
                    </a:p>
                  </a:txBody>
                  <a:tcPr/>
                </a:tc>
                <a:tc>
                  <a:txBody>
                    <a:bodyPr/>
                    <a:lstStyle/>
                    <a:p>
                      <a:pPr algn="ctr"/>
                      <a:r>
                        <a:rPr lang="en-US" dirty="0" smtClean="0"/>
                        <a:t>75%</a:t>
                      </a:r>
                      <a:r>
                        <a:rPr lang="en-US" baseline="0" dirty="0" smtClean="0"/>
                        <a:t> (n=42)</a:t>
                      </a:r>
                      <a:endParaRPr lang="en-US" dirty="0"/>
                    </a:p>
                  </a:txBody>
                  <a:tcPr/>
                </a:tc>
                <a:tc>
                  <a:txBody>
                    <a:bodyPr/>
                    <a:lstStyle/>
                    <a:p>
                      <a:pPr algn="ctr"/>
                      <a:r>
                        <a:rPr lang="en-US" dirty="0" smtClean="0"/>
                        <a:t>25%</a:t>
                      </a:r>
                      <a:r>
                        <a:rPr lang="en-US" baseline="0" dirty="0" smtClean="0"/>
                        <a:t> (n=14)</a:t>
                      </a:r>
                      <a:r>
                        <a:rPr lang="en-US" dirty="0" smtClean="0"/>
                        <a:t> </a:t>
                      </a:r>
                      <a:endParaRPr lang="en-US" dirty="0"/>
                    </a:p>
                  </a:txBody>
                  <a:tcPr/>
                </a:tc>
                <a:tc>
                  <a:txBody>
                    <a:bodyPr/>
                    <a:lstStyle/>
                    <a:p>
                      <a:pPr algn="ctr"/>
                      <a:r>
                        <a:rPr lang="en-US" dirty="0" smtClean="0"/>
                        <a:t>75%</a:t>
                      </a:r>
                      <a:r>
                        <a:rPr lang="en-US" baseline="0" dirty="0" smtClean="0"/>
                        <a:t> (n=42) </a:t>
                      </a:r>
                      <a:endParaRPr lang="en-US" dirty="0"/>
                    </a:p>
                  </a:txBody>
                  <a:tcPr/>
                </a:tc>
                <a:extLst>
                  <a:ext uri="{0D108BD9-81ED-4DB2-BD59-A6C34878D82A}">
                    <a16:rowId xmlns:a16="http://schemas.microsoft.com/office/drawing/2014/main" val="10001"/>
                  </a:ext>
                </a:extLst>
              </a:tr>
              <a:tr h="735415">
                <a:tc>
                  <a:txBody>
                    <a:bodyPr/>
                    <a:lstStyle/>
                    <a:p>
                      <a:r>
                        <a:rPr lang="en-US" smtClean="0"/>
                        <a:t>Total words</a:t>
                      </a:r>
                      <a:endParaRPr lang="en-US"/>
                    </a:p>
                  </a:txBody>
                  <a:tcPr/>
                </a:tc>
                <a:tc>
                  <a:txBody>
                    <a:bodyPr/>
                    <a:lstStyle/>
                    <a:p>
                      <a:pPr algn="ctr"/>
                      <a:r>
                        <a:rPr lang="en-US" smtClean="0"/>
                        <a:t>13.9 (8.6)</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43.8 (15.4)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15.7</a:t>
                      </a:r>
                      <a:r>
                        <a:rPr lang="en-US" baseline="0" dirty="0" smtClean="0"/>
                        <a:t> (9.0)</a:t>
                      </a: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r>
                        <a:rPr lang="en-US" dirty="0" smtClean="0"/>
                        <a:t>42.6 (13.5)</a:t>
                      </a:r>
                      <a:endParaRPr lang="en-US" dirty="0"/>
                    </a:p>
                  </a:txBody>
                  <a:tcPr/>
                </a:tc>
                <a:extLst>
                  <a:ext uri="{0D108BD9-81ED-4DB2-BD59-A6C34878D82A}">
                    <a16:rowId xmlns:a16="http://schemas.microsoft.com/office/drawing/2014/main" val="10002"/>
                  </a:ext>
                </a:extLst>
              </a:tr>
              <a:tr h="735415">
                <a:tc>
                  <a:txBody>
                    <a:bodyPr/>
                    <a:lstStyle/>
                    <a:p>
                      <a:r>
                        <a:rPr lang="en-US" smtClean="0"/>
                        <a:t>Unique words</a:t>
                      </a:r>
                      <a:endParaRPr lang="en-US"/>
                    </a:p>
                  </a:txBody>
                  <a:tcPr/>
                </a:tc>
                <a:tc>
                  <a:txBody>
                    <a:bodyPr/>
                    <a:lstStyle/>
                    <a:p>
                      <a:pPr algn="ctr"/>
                      <a:r>
                        <a:rPr lang="en-US" smtClean="0"/>
                        <a:t>11.6 (6.8)</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27.1 (7.1)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12.8 (7.7)</a:t>
                      </a:r>
                    </a:p>
                    <a:p>
                      <a:pPr algn="ctr"/>
                      <a:endParaRPr lang="en-US" dirty="0"/>
                    </a:p>
                  </a:txBody>
                  <a:tcPr/>
                </a:tc>
                <a:tc>
                  <a:txBody>
                    <a:bodyPr/>
                    <a:lstStyle/>
                    <a:p>
                      <a:pPr algn="ctr"/>
                      <a:r>
                        <a:rPr lang="en-US" dirty="0" smtClean="0"/>
                        <a:t>26.1 (6.5)</a:t>
                      </a:r>
                      <a:endParaRPr lang="en-US" dirty="0"/>
                    </a:p>
                  </a:txBody>
                  <a:tcPr/>
                </a:tc>
                <a:extLst>
                  <a:ext uri="{0D108BD9-81ED-4DB2-BD59-A6C34878D82A}">
                    <a16:rowId xmlns:a16="http://schemas.microsoft.com/office/drawing/2014/main" val="10003"/>
                  </a:ext>
                </a:extLst>
              </a:tr>
              <a:tr h="735415">
                <a:tc>
                  <a:txBody>
                    <a:bodyPr/>
                    <a:lstStyle/>
                    <a:p>
                      <a:r>
                        <a:rPr lang="en-US" smtClean="0"/>
                        <a:t>Correct words</a:t>
                      </a:r>
                      <a:endParaRPr lang="en-US"/>
                    </a:p>
                  </a:txBody>
                  <a:tcPr/>
                </a:tc>
                <a:tc>
                  <a:txBody>
                    <a:bodyPr/>
                    <a:lstStyle/>
                    <a:p>
                      <a:pPr algn="ctr"/>
                      <a:r>
                        <a:rPr lang="en-US" smtClean="0"/>
                        <a:t>8.0 (7.3)</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29.3 (13.8)</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9.9 (7.0)</a:t>
                      </a:r>
                    </a:p>
                    <a:p>
                      <a:pPr algn="ctr"/>
                      <a:endParaRPr lang="en-US" dirty="0"/>
                    </a:p>
                  </a:txBody>
                  <a:tcPr/>
                </a:tc>
                <a:tc>
                  <a:txBody>
                    <a:bodyPr/>
                    <a:lstStyle/>
                    <a:p>
                      <a:pPr algn="ctr"/>
                      <a:r>
                        <a:rPr lang="en-US" dirty="0" smtClean="0"/>
                        <a:t>31.0 (13.5)</a:t>
                      </a:r>
                      <a:endParaRPr lang="en-US" dirty="0"/>
                    </a:p>
                  </a:txBody>
                  <a:tcPr/>
                </a:tc>
                <a:extLst>
                  <a:ext uri="{0D108BD9-81ED-4DB2-BD59-A6C34878D82A}">
                    <a16:rowId xmlns:a16="http://schemas.microsoft.com/office/drawing/2014/main" val="10004"/>
                  </a:ext>
                </a:extLst>
              </a:tr>
              <a:tr h="735415">
                <a:tc>
                  <a:txBody>
                    <a:bodyPr/>
                    <a:lstStyle/>
                    <a:p>
                      <a:r>
                        <a:rPr lang="en-US" smtClean="0"/>
                        <a:t>Rating score</a:t>
                      </a:r>
                      <a:endParaRPr lang="en-US"/>
                    </a:p>
                  </a:txBody>
                  <a:tcPr/>
                </a:tc>
                <a:tc>
                  <a:txBody>
                    <a:bodyPr/>
                    <a:lstStyle/>
                    <a:p>
                      <a:pPr algn="ctr"/>
                      <a:r>
                        <a:rPr lang="en-US" smtClean="0"/>
                        <a:t>1.1 (1.9)</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5.5 (3.8)</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2.4 (2.7)</a:t>
                      </a:r>
                    </a:p>
                    <a:p>
                      <a:pPr algn="ctr"/>
                      <a:endParaRPr lang="en-US" dirty="0"/>
                    </a:p>
                  </a:txBody>
                  <a:tcPr/>
                </a:tc>
                <a:tc>
                  <a:txBody>
                    <a:bodyPr/>
                    <a:lstStyle/>
                    <a:p>
                      <a:pPr algn="ctr"/>
                      <a:r>
                        <a:rPr lang="en-US" dirty="0" smtClean="0"/>
                        <a:t>5.2 (2.6)</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5356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Spelling</a:t>
            </a:r>
            <a:endParaRPr lang="en-US"/>
          </a:p>
        </p:txBody>
      </p:sp>
      <p:graphicFrame>
        <p:nvGraphicFramePr>
          <p:cNvPr id="4" name="Content Placeholder 3"/>
          <p:cNvGraphicFramePr>
            <a:graphicFrameLocks noGrp="1"/>
          </p:cNvGraphicFramePr>
          <p:nvPr>
            <p:ph idx="1"/>
            <p:extLst/>
          </p:nvPr>
        </p:nvGraphicFramePr>
        <p:xfrm>
          <a:off x="457200" y="1600200"/>
          <a:ext cx="8229600" cy="3897350"/>
        </p:xfrm>
        <a:graphic>
          <a:graphicData uri="http://schemas.openxmlformats.org/drawingml/2006/table">
            <a:tbl>
              <a:tblPr firstRow="1" bandRow="1">
                <a:tableStyleId>{5C22544A-7EE6-4342-B048-85BDC9FD1C3A}</a:tableStyleId>
              </a:tblPr>
              <a:tblGrid>
                <a:gridCol w="15494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tblGrid>
              <a:tr h="741176">
                <a:tc>
                  <a:txBody>
                    <a:bodyPr/>
                    <a:lstStyle/>
                    <a:p>
                      <a:pPr marL="0" marR="0">
                        <a:spcBef>
                          <a:spcPts val="0"/>
                        </a:spcBef>
                        <a:spcAft>
                          <a:spcPts val="0"/>
                        </a:spcAft>
                      </a:pPr>
                      <a:r>
                        <a:rPr lang="en-US" sz="2000">
                          <a:effectLst/>
                          <a:latin typeface="Calibri" charset="0"/>
                          <a:ea typeface="Cambria" charset="0"/>
                          <a:cs typeface="Times New Roman" charset="0"/>
                        </a:rPr>
                        <a:t>Conventional spelling</a:t>
                      </a:r>
                      <a:endParaRPr lang="en-US" sz="2000">
                        <a:effectLst/>
                        <a:latin typeface="Cambria" charset="0"/>
                        <a:ea typeface="Cambria" charset="0"/>
                        <a:cs typeface="Times New Roman" charset="0"/>
                      </a:endParaRPr>
                    </a:p>
                  </a:txBody>
                  <a:tcPr marL="68580" marR="68580" marT="0" marB="0"/>
                </a:tc>
                <a:tc>
                  <a:txBody>
                    <a:bodyPr/>
                    <a:lstStyle/>
                    <a:p>
                      <a:pPr marL="0" marR="0">
                        <a:spcBef>
                          <a:spcPts val="0"/>
                        </a:spcBef>
                        <a:spcAft>
                          <a:spcPts val="0"/>
                        </a:spcAft>
                      </a:pPr>
                      <a:r>
                        <a:rPr lang="en-US" sz="2000">
                          <a:effectLst/>
                          <a:latin typeface="Calibri" charset="0"/>
                          <a:ea typeface="Cambria" charset="0"/>
                          <a:cs typeface="Times New Roman" charset="0"/>
                        </a:rPr>
                        <a:t>Spanish phonology</a:t>
                      </a:r>
                      <a:endParaRPr lang="en-US" sz="2000">
                        <a:effectLst/>
                        <a:latin typeface="Cambria" charset="0"/>
                        <a:ea typeface="Cambria" charset="0"/>
                        <a:cs typeface="Times New Roman" charset="0"/>
                      </a:endParaRPr>
                    </a:p>
                  </a:txBody>
                  <a:tcPr marL="68580" marR="68580" marT="0" marB="0"/>
                </a:tc>
                <a:tc>
                  <a:txBody>
                    <a:bodyPr/>
                    <a:lstStyle/>
                    <a:p>
                      <a:pPr marL="0" marR="0">
                        <a:spcBef>
                          <a:spcPts val="0"/>
                        </a:spcBef>
                        <a:spcAft>
                          <a:spcPts val="0"/>
                        </a:spcAft>
                      </a:pPr>
                      <a:r>
                        <a:rPr lang="en-US" sz="2000">
                          <a:effectLst/>
                          <a:latin typeface="Calibri" charset="0"/>
                          <a:ea typeface="Cambria" charset="0"/>
                          <a:cs typeface="Times New Roman" charset="0"/>
                        </a:rPr>
                        <a:t>Transition</a:t>
                      </a:r>
                      <a:endParaRPr lang="en-US" sz="2000">
                        <a:effectLst/>
                        <a:latin typeface="Cambria" charset="0"/>
                        <a:ea typeface="Cambria" charset="0"/>
                        <a:cs typeface="Times New Roman" charset="0"/>
                      </a:endParaRPr>
                    </a:p>
                  </a:txBody>
                  <a:tcPr marL="68580" marR="68580" marT="0" marB="0"/>
                </a:tc>
                <a:tc>
                  <a:txBody>
                    <a:bodyPr/>
                    <a:lstStyle/>
                    <a:p>
                      <a:pPr marL="0" marR="0">
                        <a:spcBef>
                          <a:spcPts val="0"/>
                        </a:spcBef>
                        <a:spcAft>
                          <a:spcPts val="0"/>
                        </a:spcAft>
                      </a:pPr>
                      <a:r>
                        <a:rPr lang="en-US" sz="2000">
                          <a:effectLst/>
                          <a:latin typeface="Calibri" charset="0"/>
                          <a:ea typeface="Cambria" charset="0"/>
                          <a:cs typeface="Times New Roman" charset="0"/>
                        </a:rPr>
                        <a:t>English approximation</a:t>
                      </a:r>
                      <a:endParaRPr lang="en-US" sz="2000">
                        <a:effectLst/>
                        <a:latin typeface="Cambria" charset="0"/>
                        <a:ea typeface="Cambria" charset="0"/>
                        <a:cs typeface="Times New Roman" charset="0"/>
                      </a:endParaRPr>
                    </a:p>
                  </a:txBody>
                  <a:tcPr marL="68580" marR="68580" marT="0" marB="0"/>
                </a:tc>
                <a:tc>
                  <a:txBody>
                    <a:bodyPr/>
                    <a:lstStyle/>
                    <a:p>
                      <a:pPr marL="0" marR="0">
                        <a:spcBef>
                          <a:spcPts val="0"/>
                        </a:spcBef>
                        <a:spcAft>
                          <a:spcPts val="0"/>
                        </a:spcAft>
                      </a:pPr>
                      <a:r>
                        <a:rPr lang="en-US" sz="2000">
                          <a:effectLst/>
                          <a:latin typeface="Calibri" charset="0"/>
                          <a:ea typeface="Cambria" charset="0"/>
                          <a:cs typeface="Times New Roman" charset="0"/>
                        </a:rPr>
                        <a:t>Spanish word</a:t>
                      </a:r>
                      <a:endParaRPr lang="en-US" sz="2000">
                        <a:effectLst/>
                        <a:latin typeface="Cambria" charset="0"/>
                        <a:ea typeface="Cambria" charset="0"/>
                        <a:cs typeface="Times New Roman" charset="0"/>
                      </a:endParaRPr>
                    </a:p>
                  </a:txBody>
                  <a:tcPr marL="68580" marR="68580" marT="0" marB="0"/>
                </a:tc>
                <a:tc>
                  <a:txBody>
                    <a:bodyPr/>
                    <a:lstStyle/>
                    <a:p>
                      <a:pPr marL="0" marR="0">
                        <a:spcBef>
                          <a:spcPts val="0"/>
                        </a:spcBef>
                        <a:spcAft>
                          <a:spcPts val="0"/>
                        </a:spcAft>
                      </a:pPr>
                      <a:r>
                        <a:rPr lang="en-US" sz="2000">
                          <a:effectLst/>
                          <a:latin typeface="Calibri" charset="0"/>
                          <a:ea typeface="Cambria" charset="0"/>
                          <a:cs typeface="Times New Roman" charset="0"/>
                        </a:rPr>
                        <a:t>Other</a:t>
                      </a:r>
                      <a:endParaRPr lang="en-US" sz="2000">
                        <a:effectLst/>
                        <a:latin typeface="Cambria" charset="0"/>
                        <a:ea typeface="Cambria" charset="0"/>
                        <a:cs typeface="Times New Roman" charset="0"/>
                      </a:endParaRPr>
                    </a:p>
                  </a:txBody>
                  <a:tcPr marL="68580" marR="68580" marT="0" marB="0"/>
                </a:tc>
                <a:extLst>
                  <a:ext uri="{0D108BD9-81ED-4DB2-BD59-A6C34878D82A}">
                    <a16:rowId xmlns:a16="http://schemas.microsoft.com/office/drawing/2014/main" val="10000"/>
                  </a:ext>
                </a:extLst>
              </a:tr>
              <a:tr h="450882">
                <a:tc>
                  <a:txBody>
                    <a:bodyPr/>
                    <a:lstStyle/>
                    <a:p>
                      <a:r>
                        <a:rPr lang="en-US" smtClean="0"/>
                        <a:t>It</a:t>
                      </a:r>
                      <a:r>
                        <a:rPr lang="en-US" baseline="0" smtClean="0"/>
                        <a:t> </a:t>
                      </a:r>
                      <a:endParaRPr lang="en-US"/>
                    </a:p>
                  </a:txBody>
                  <a:tcPr/>
                </a:tc>
                <a:tc>
                  <a:txBody>
                    <a:bodyPr/>
                    <a:lstStyle/>
                    <a:p>
                      <a:r>
                        <a:rPr lang="en-US" smtClean="0"/>
                        <a:t>It (eat)</a:t>
                      </a:r>
                      <a:endParaRPr lang="en-US"/>
                    </a:p>
                  </a:txBody>
                  <a:tcPr/>
                </a:tc>
                <a:tc>
                  <a:txBody>
                    <a:bodyPr/>
                    <a:lstStyle/>
                    <a:p>
                      <a:r>
                        <a:rPr lang="en-US" smtClean="0"/>
                        <a:t>com</a:t>
                      </a:r>
                      <a:endParaRPr lang="en-US"/>
                    </a:p>
                  </a:txBody>
                  <a:tcPr/>
                </a:tc>
                <a:tc>
                  <a:txBody>
                    <a:bodyPr/>
                    <a:lstStyle/>
                    <a:p>
                      <a:r>
                        <a:rPr lang="en-US" err="1" smtClean="0"/>
                        <a:t>grama</a:t>
                      </a:r>
                      <a:endParaRPr lang="en-US"/>
                    </a:p>
                  </a:txBody>
                  <a:tcPr/>
                </a:tc>
                <a:tc>
                  <a:txBody>
                    <a:bodyPr/>
                    <a:lstStyle/>
                    <a:p>
                      <a:r>
                        <a:rPr lang="en-US" err="1" smtClean="0"/>
                        <a:t>en</a:t>
                      </a:r>
                      <a:endParaRPr lang="en-US"/>
                    </a:p>
                  </a:txBody>
                  <a:tcPr/>
                </a:tc>
                <a:tc>
                  <a:txBody>
                    <a:bodyPr/>
                    <a:lstStyle/>
                    <a:p>
                      <a:r>
                        <a:rPr lang="en-US" err="1" smtClean="0"/>
                        <a:t>mexico</a:t>
                      </a:r>
                      <a:endParaRPr lang="en-US"/>
                    </a:p>
                  </a:txBody>
                  <a:tcPr/>
                </a:tc>
                <a:extLst>
                  <a:ext uri="{0D108BD9-81ED-4DB2-BD59-A6C34878D82A}">
                    <a16:rowId xmlns:a16="http://schemas.microsoft.com/office/drawing/2014/main" val="10001"/>
                  </a:ext>
                </a:extLst>
              </a:tr>
              <a:tr h="450882">
                <a:tc>
                  <a:txBody>
                    <a:bodyPr/>
                    <a:lstStyle/>
                    <a:p>
                      <a:r>
                        <a:rPr lang="en-US" smtClean="0"/>
                        <a:t>to</a:t>
                      </a:r>
                      <a:endParaRPr lang="en-US"/>
                    </a:p>
                  </a:txBody>
                  <a:tcPr/>
                </a:tc>
                <a:tc>
                  <a:txBody>
                    <a:bodyPr/>
                    <a:lstStyle/>
                    <a:p>
                      <a:r>
                        <a:rPr lang="en-US" err="1" smtClean="0"/>
                        <a:t>gremoder</a:t>
                      </a:r>
                      <a:endParaRPr lang="en-US"/>
                    </a:p>
                  </a:txBody>
                  <a:tcPr/>
                </a:tc>
                <a:tc>
                  <a:txBody>
                    <a:bodyPr/>
                    <a:lstStyle/>
                    <a:p>
                      <a:r>
                        <a:rPr lang="en-US" smtClean="0"/>
                        <a:t>end (and)</a:t>
                      </a:r>
                      <a:endParaRPr lang="en-US"/>
                    </a:p>
                  </a:txBody>
                  <a:tcPr/>
                </a:tc>
                <a:tc>
                  <a:txBody>
                    <a:bodyPr/>
                    <a:lstStyle/>
                    <a:p>
                      <a:r>
                        <a:rPr lang="en-US" err="1" smtClean="0"/>
                        <a:t>abaut</a:t>
                      </a:r>
                      <a:endParaRPr lang="en-US"/>
                    </a:p>
                  </a:txBody>
                  <a:tcPr/>
                </a:tc>
                <a:tc>
                  <a:txBody>
                    <a:bodyPr/>
                    <a:lstStyle/>
                    <a:p>
                      <a:r>
                        <a:rPr lang="en-US" smtClean="0"/>
                        <a:t>mi</a:t>
                      </a:r>
                      <a:endParaRPr lang="en-US"/>
                    </a:p>
                  </a:txBody>
                  <a:tcPr/>
                </a:tc>
                <a:tc>
                  <a:txBody>
                    <a:bodyPr/>
                    <a:lstStyle/>
                    <a:p>
                      <a:r>
                        <a:rPr lang="en-US" err="1" smtClean="0"/>
                        <a:t>fredis</a:t>
                      </a:r>
                      <a:endParaRPr lang="en-US"/>
                    </a:p>
                  </a:txBody>
                  <a:tcPr/>
                </a:tc>
                <a:extLst>
                  <a:ext uri="{0D108BD9-81ED-4DB2-BD59-A6C34878D82A}">
                    <a16:rowId xmlns:a16="http://schemas.microsoft.com/office/drawing/2014/main" val="10002"/>
                  </a:ext>
                </a:extLst>
              </a:tr>
              <a:tr h="450882">
                <a:tc>
                  <a:txBody>
                    <a:bodyPr/>
                    <a:lstStyle/>
                    <a:p>
                      <a:r>
                        <a:rPr lang="en-US" smtClean="0"/>
                        <a:t>read</a:t>
                      </a:r>
                      <a:endParaRPr lang="en-US"/>
                    </a:p>
                  </a:txBody>
                  <a:tcPr/>
                </a:tc>
                <a:tc>
                  <a:txBody>
                    <a:bodyPr/>
                    <a:lstStyle/>
                    <a:p>
                      <a:r>
                        <a:rPr lang="en-US" smtClean="0"/>
                        <a:t>bot</a:t>
                      </a:r>
                      <a:endParaRPr lang="en-US"/>
                    </a:p>
                  </a:txBody>
                  <a:tcPr/>
                </a:tc>
                <a:tc>
                  <a:txBody>
                    <a:bodyPr/>
                    <a:lstStyle/>
                    <a:p>
                      <a:r>
                        <a:rPr lang="en-US" err="1" smtClean="0"/>
                        <a:t>bech</a:t>
                      </a:r>
                      <a:endParaRPr lang="en-US"/>
                    </a:p>
                  </a:txBody>
                  <a:tcPr/>
                </a:tc>
                <a:tc>
                  <a:txBody>
                    <a:bodyPr/>
                    <a:lstStyle/>
                    <a:p>
                      <a:r>
                        <a:rPr lang="en-US" err="1" smtClean="0"/>
                        <a:t>walc</a:t>
                      </a:r>
                      <a:endParaRPr lang="en-US"/>
                    </a:p>
                  </a:txBody>
                  <a:tcPr/>
                </a:tc>
                <a:tc>
                  <a:txBody>
                    <a:bodyPr/>
                    <a:lstStyle/>
                    <a:p>
                      <a:r>
                        <a:rPr lang="en-US" smtClean="0"/>
                        <a:t>las</a:t>
                      </a:r>
                      <a:endParaRPr lang="en-US"/>
                    </a:p>
                  </a:txBody>
                  <a:tcPr/>
                </a:tc>
                <a:tc>
                  <a:txBody>
                    <a:bodyPr/>
                    <a:lstStyle/>
                    <a:p>
                      <a:r>
                        <a:rPr lang="en-US" err="1" smtClean="0"/>
                        <a:t>dont</a:t>
                      </a:r>
                      <a:endParaRPr lang="en-US"/>
                    </a:p>
                  </a:txBody>
                  <a:tcPr/>
                </a:tc>
                <a:extLst>
                  <a:ext uri="{0D108BD9-81ED-4DB2-BD59-A6C34878D82A}">
                    <a16:rowId xmlns:a16="http://schemas.microsoft.com/office/drawing/2014/main" val="10003"/>
                  </a:ext>
                </a:extLst>
              </a:tr>
              <a:tr h="450882">
                <a:tc>
                  <a:txBody>
                    <a:bodyPr/>
                    <a:lstStyle/>
                    <a:p>
                      <a:r>
                        <a:rPr lang="en-US" smtClean="0"/>
                        <a:t>play</a:t>
                      </a:r>
                      <a:endParaRPr lang="en-US"/>
                    </a:p>
                  </a:txBody>
                  <a:tcPr/>
                </a:tc>
                <a:tc>
                  <a:txBody>
                    <a:bodyPr/>
                    <a:lstStyle/>
                    <a:p>
                      <a:r>
                        <a:rPr lang="en-US" err="1" smtClean="0"/>
                        <a:t>bacashion</a:t>
                      </a:r>
                      <a:endParaRPr lang="en-US"/>
                    </a:p>
                  </a:txBody>
                  <a:tcPr/>
                </a:tc>
                <a:tc>
                  <a:txBody>
                    <a:bodyPr/>
                    <a:lstStyle/>
                    <a:p>
                      <a:r>
                        <a:rPr lang="en-US" err="1" smtClean="0"/>
                        <a:t>swimg</a:t>
                      </a:r>
                      <a:endParaRPr lang="en-US"/>
                    </a:p>
                  </a:txBody>
                  <a:tcPr/>
                </a:tc>
                <a:tc>
                  <a:txBody>
                    <a:bodyPr/>
                    <a:lstStyle/>
                    <a:p>
                      <a:r>
                        <a:rPr lang="en-US" smtClean="0"/>
                        <a:t>wat</a:t>
                      </a:r>
                      <a:endParaRPr lang="en-US"/>
                    </a:p>
                  </a:txBody>
                  <a:tcPr/>
                </a:tc>
                <a:tc>
                  <a:txBody>
                    <a:bodyPr/>
                    <a:lstStyle/>
                    <a:p>
                      <a:r>
                        <a:rPr lang="en-US" err="1" smtClean="0"/>
                        <a:t>los</a:t>
                      </a:r>
                      <a:endParaRPr lang="en-US"/>
                    </a:p>
                  </a:txBody>
                  <a:tcPr/>
                </a:tc>
                <a:tc>
                  <a:txBody>
                    <a:bodyPr/>
                    <a:lstStyle/>
                    <a:p>
                      <a:r>
                        <a:rPr lang="en-US" smtClean="0"/>
                        <a:t>tony</a:t>
                      </a:r>
                      <a:endParaRPr lang="en-US"/>
                    </a:p>
                  </a:txBody>
                  <a:tcPr/>
                </a:tc>
                <a:extLst>
                  <a:ext uri="{0D108BD9-81ED-4DB2-BD59-A6C34878D82A}">
                    <a16:rowId xmlns:a16="http://schemas.microsoft.com/office/drawing/2014/main" val="10004"/>
                  </a:ext>
                </a:extLst>
              </a:tr>
              <a:tr h="450882">
                <a:tc>
                  <a:txBody>
                    <a:bodyPr/>
                    <a:lstStyle/>
                    <a:p>
                      <a:r>
                        <a:rPr lang="en-US" smtClean="0"/>
                        <a:t>books</a:t>
                      </a:r>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end (and)</a:t>
                      </a:r>
                    </a:p>
                  </a:txBody>
                  <a:tcPr/>
                </a:tc>
                <a:tc>
                  <a:txBody>
                    <a:bodyPr/>
                    <a:lstStyle/>
                    <a:p>
                      <a:r>
                        <a:rPr lang="en-US" smtClean="0"/>
                        <a:t>bac</a:t>
                      </a:r>
                      <a:endParaRPr lang="en-US"/>
                    </a:p>
                  </a:txBody>
                  <a:tcPr/>
                </a:tc>
                <a:tc>
                  <a:txBody>
                    <a:bodyPr/>
                    <a:lstStyle/>
                    <a:p>
                      <a:r>
                        <a:rPr lang="en-US" smtClean="0"/>
                        <a:t>bight</a:t>
                      </a:r>
                      <a:endParaRPr lang="en-US"/>
                    </a:p>
                  </a:txBody>
                  <a:tcPr/>
                </a:tc>
                <a:tc>
                  <a:txBody>
                    <a:bodyPr/>
                    <a:lstStyle/>
                    <a:p>
                      <a:endParaRPr lang="en-US"/>
                    </a:p>
                  </a:txBody>
                  <a:tcPr/>
                </a:tc>
                <a:tc>
                  <a:txBody>
                    <a:bodyPr/>
                    <a:lstStyle/>
                    <a:p>
                      <a:r>
                        <a:rPr lang="en-US" smtClean="0"/>
                        <a:t>our selves</a:t>
                      </a:r>
                      <a:endParaRPr lang="en-US"/>
                    </a:p>
                  </a:txBody>
                  <a:tcPr/>
                </a:tc>
                <a:extLst>
                  <a:ext uri="{0D108BD9-81ED-4DB2-BD59-A6C34878D82A}">
                    <a16:rowId xmlns:a16="http://schemas.microsoft.com/office/drawing/2014/main" val="10005"/>
                  </a:ext>
                </a:extLst>
              </a:tr>
              <a:tr h="450882">
                <a:tc>
                  <a:txBody>
                    <a:bodyPr/>
                    <a:lstStyle/>
                    <a:p>
                      <a:r>
                        <a:rPr lang="en-US" smtClean="0"/>
                        <a:t>visit</a:t>
                      </a:r>
                      <a:endParaRPr lang="en-US"/>
                    </a:p>
                  </a:txBody>
                  <a:tcPr/>
                </a:tc>
                <a:tc>
                  <a:txBody>
                    <a:bodyPr/>
                    <a:lstStyle/>
                    <a:p>
                      <a:r>
                        <a:rPr lang="en-US" err="1" smtClean="0"/>
                        <a:t>plei</a:t>
                      </a:r>
                      <a:endParaRPr lang="en-US"/>
                    </a:p>
                  </a:txBody>
                  <a:tcPr/>
                </a:tc>
                <a:tc>
                  <a:txBody>
                    <a:bodyPr/>
                    <a:lstStyle/>
                    <a:p>
                      <a:r>
                        <a:rPr lang="en-US" err="1" smtClean="0"/>
                        <a:t>toks</a:t>
                      </a:r>
                      <a:endParaRPr lang="en-US"/>
                    </a:p>
                  </a:txBody>
                  <a:tcPr/>
                </a:tc>
                <a:tc>
                  <a:txBody>
                    <a:bodyPr/>
                    <a:lstStyle/>
                    <a:p>
                      <a:r>
                        <a:rPr lang="en-US" err="1" smtClean="0"/>
                        <a:t>playgraund</a:t>
                      </a:r>
                      <a:endParaRPr lang="en-US"/>
                    </a:p>
                  </a:txBody>
                  <a:tcPr/>
                </a:tc>
                <a:tc>
                  <a:txBody>
                    <a:bodyPr/>
                    <a:lstStyle/>
                    <a:p>
                      <a:endParaRPr lang="en-US"/>
                    </a:p>
                  </a:txBody>
                  <a:tcPr/>
                </a:tc>
                <a:tc>
                  <a:txBody>
                    <a:bodyPr/>
                    <a:lstStyle/>
                    <a:p>
                      <a:r>
                        <a:rPr lang="en-US" err="1" smtClean="0"/>
                        <a:t>chopqins</a:t>
                      </a:r>
                      <a:endParaRPr lang="en-US"/>
                    </a:p>
                  </a:txBody>
                  <a:tcPr/>
                </a:tc>
                <a:extLst>
                  <a:ext uri="{0D108BD9-81ED-4DB2-BD59-A6C34878D82A}">
                    <a16:rowId xmlns:a16="http://schemas.microsoft.com/office/drawing/2014/main" val="10006"/>
                  </a:ext>
                </a:extLst>
              </a:tr>
              <a:tr h="450882">
                <a:tc>
                  <a:txBody>
                    <a:bodyPr/>
                    <a:lstStyle/>
                    <a:p>
                      <a:r>
                        <a:rPr lang="en-US" smtClean="0"/>
                        <a:t>favorite</a:t>
                      </a:r>
                      <a:endParaRPr lang="en-US"/>
                    </a:p>
                  </a:txBody>
                  <a:tcPr/>
                </a:tc>
                <a:tc>
                  <a:txBody>
                    <a:bodyPr/>
                    <a:lstStyle/>
                    <a:p>
                      <a:r>
                        <a:rPr lang="en-US" err="1" smtClean="0"/>
                        <a:t>layc</a:t>
                      </a:r>
                      <a:endParaRPr lang="en-US"/>
                    </a:p>
                  </a:txBody>
                  <a:tcPr/>
                </a:tc>
                <a:tc>
                  <a:txBody>
                    <a:bodyPr/>
                    <a:lstStyle/>
                    <a:p>
                      <a:r>
                        <a:rPr lang="en-US" err="1" smtClean="0"/>
                        <a:t>liyk</a:t>
                      </a:r>
                      <a:endParaRPr lang="en-US"/>
                    </a:p>
                  </a:txBody>
                  <a:tcPr/>
                </a:tc>
                <a:tc>
                  <a:txBody>
                    <a:bodyPr/>
                    <a:lstStyle/>
                    <a:p>
                      <a:r>
                        <a:rPr lang="en-US" err="1" smtClean="0"/>
                        <a:t>lik</a:t>
                      </a:r>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misu</a:t>
                      </a:r>
                      <a:endParaRPr lang="en-US" dirty="0" smtClean="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6623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a:p>
        </p:txBody>
      </p:sp>
      <p:sp>
        <p:nvSpPr>
          <p:cNvPr id="3" name="Content Placeholder 2"/>
          <p:cNvSpPr>
            <a:spLocks noGrp="1"/>
          </p:cNvSpPr>
          <p:nvPr>
            <p:ph idx="1"/>
          </p:nvPr>
        </p:nvSpPr>
        <p:spPr/>
        <p:txBody>
          <a:bodyPr>
            <a:normAutofit/>
          </a:bodyPr>
          <a:lstStyle/>
          <a:p>
            <a:pPr marL="457200" indent="-457200">
              <a:buFont typeface="Arial" charset="0"/>
              <a:buChar char="•"/>
            </a:pPr>
            <a:r>
              <a:rPr lang="en-US" sz="2800" dirty="0" smtClean="0"/>
              <a:t>Examine types of errors across grade</a:t>
            </a:r>
          </a:p>
          <a:p>
            <a:pPr marL="457200" indent="-457200">
              <a:buFont typeface="Arial" charset="0"/>
              <a:buChar char="•"/>
            </a:pPr>
            <a:r>
              <a:rPr lang="en-US" sz="2800" dirty="0" smtClean="0"/>
              <a:t>Examine Spanish writing samples of lowest 25%</a:t>
            </a:r>
            <a:endParaRPr lang="en-US" sz="2800" dirty="0"/>
          </a:p>
        </p:txBody>
      </p:sp>
    </p:spTree>
    <p:extLst>
      <p:ext uri="{BB962C8B-B14F-4D97-AF65-F5344CB8AC3E}">
        <p14:creationId xmlns:p14="http://schemas.microsoft.com/office/powerpoint/2010/main" val="160489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S-IGDI approach to bilingual measurement</a:t>
            </a:r>
          </a:p>
        </p:txBody>
      </p:sp>
      <p:sp>
        <p:nvSpPr>
          <p:cNvPr id="3" name="Content Placeholder 2"/>
          <p:cNvSpPr>
            <a:spLocks noGrp="1"/>
          </p:cNvSpPr>
          <p:nvPr>
            <p:ph idx="1"/>
          </p:nvPr>
        </p:nvSpPr>
        <p:spPr>
          <a:xfrm>
            <a:off x="628650" y="1989076"/>
            <a:ext cx="7886700" cy="3263504"/>
          </a:xfrm>
        </p:spPr>
        <p:txBody>
          <a:bodyPr>
            <a:normAutofit/>
          </a:bodyPr>
          <a:lstStyle/>
          <a:p>
            <a:r>
              <a:rPr lang="en-US" dirty="0" smtClean="0"/>
              <a:t>We measure Spanish and English separately </a:t>
            </a:r>
            <a:r>
              <a:rPr lang="en-US" sz="1800" dirty="0"/>
              <a:t>(Using IGDIs 2.0 in English)</a:t>
            </a:r>
            <a:r>
              <a:rPr lang="en-US" dirty="0" smtClean="0"/>
              <a:t> and provide guidelines to teachers that allow them to make instructional decisions in each language</a:t>
            </a:r>
            <a:endParaRPr lang="en-US" dirty="0"/>
          </a:p>
          <a:p>
            <a:r>
              <a:rPr lang="en-US" dirty="0" smtClean="0"/>
              <a:t>We argue that Spanish and English early language and literacy skills represent different constructs and we need tests that reflect the linguistic and cultural considerations appropriate to each language</a:t>
            </a:r>
            <a:r>
              <a:rPr lang="en-US" dirty="0"/>
              <a:t> </a:t>
            </a:r>
            <a:r>
              <a:rPr lang="en-US" dirty="0" smtClean="0"/>
              <a:t>in separate approaches to measurement.</a:t>
            </a:r>
          </a:p>
          <a:p>
            <a:r>
              <a:rPr lang="en-US" dirty="0" smtClean="0"/>
              <a:t>We also argue that having information in each language is best suited for instructional planning</a:t>
            </a:r>
            <a:endParaRPr lang="en-US" dirty="0"/>
          </a:p>
        </p:txBody>
      </p:sp>
    </p:spTree>
    <p:extLst>
      <p:ext uri="{BB962C8B-B14F-4D97-AF65-F5344CB8AC3E}">
        <p14:creationId xmlns:p14="http://schemas.microsoft.com/office/powerpoint/2010/main" val="39917762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526" y="2052273"/>
            <a:ext cx="8224699" cy="4391253"/>
          </a:xfrm>
        </p:spPr>
        <p:txBody>
          <a:bodyPr>
            <a:normAutofit/>
          </a:bodyPr>
          <a:lstStyle/>
          <a:p>
            <a:r>
              <a:rPr lang="en-US" sz="2400" dirty="0" smtClean="0">
                <a:solidFill>
                  <a:schemeClr val="tx1"/>
                </a:solidFill>
              </a:rPr>
              <a:t>Writing provides evidence of student development in the process of becoming bilingual/</a:t>
            </a:r>
            <a:r>
              <a:rPr lang="en-US" sz="2400" dirty="0" err="1" smtClean="0">
                <a:solidFill>
                  <a:schemeClr val="tx1"/>
                </a:solidFill>
              </a:rPr>
              <a:t>biliterate</a:t>
            </a:r>
            <a:r>
              <a:rPr lang="en-US" sz="2400" dirty="0" smtClean="0">
                <a:solidFill>
                  <a:schemeClr val="tx1"/>
                </a:solidFill>
              </a:rPr>
              <a:t>.</a:t>
            </a:r>
          </a:p>
          <a:p>
            <a:r>
              <a:rPr lang="en-US" sz="2400" dirty="0" smtClean="0">
                <a:solidFill>
                  <a:schemeClr val="tx1"/>
                </a:solidFill>
              </a:rPr>
              <a:t>Need more analysis/data to determine if this can be used to discriminate between students with disabilities and low language proficiency.</a:t>
            </a:r>
          </a:p>
          <a:p>
            <a:r>
              <a:rPr lang="en-US" sz="2400" dirty="0" smtClean="0">
                <a:solidFill>
                  <a:schemeClr val="tx1"/>
                </a:solidFill>
              </a:rPr>
              <a:t>Student writing may be an alternative to parallel monolingual assessments.</a:t>
            </a:r>
          </a:p>
          <a:p>
            <a:r>
              <a:rPr lang="en-US" sz="2400" dirty="0" smtClean="0">
                <a:solidFill>
                  <a:schemeClr val="tx1"/>
                </a:solidFill>
              </a:rPr>
              <a:t>May be easier to use and more sensitive than oral proficiency measures.</a:t>
            </a:r>
          </a:p>
          <a:p>
            <a:endParaRPr lang="en-US" sz="2400" dirty="0">
              <a:solidFill>
                <a:schemeClr val="tx1"/>
              </a:solidFill>
            </a:endParaRPr>
          </a:p>
        </p:txBody>
      </p:sp>
      <p:sp>
        <p:nvSpPr>
          <p:cNvPr id="2" name="Title 1"/>
          <p:cNvSpPr>
            <a:spLocks noGrp="1"/>
          </p:cNvSpPr>
          <p:nvPr>
            <p:ph type="title"/>
          </p:nvPr>
        </p:nvSpPr>
        <p:spPr/>
        <p:txBody>
          <a:bodyPr/>
          <a:lstStyle/>
          <a:p>
            <a:r>
              <a:rPr lang="en-US" smtClean="0"/>
              <a:t>Conclusions </a:t>
            </a:r>
            <a:r>
              <a:rPr lang="en-US" dirty="0" smtClean="0"/>
              <a:t>(so far)</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60</a:t>
            </a:fld>
            <a:endParaRPr>
              <a:solidFill>
                <a:srgbClr val="FFFFFF">
                  <a:lumMod val="75000"/>
                </a:srgbClr>
              </a:solidFill>
            </a:endParaRPr>
          </a:p>
        </p:txBody>
      </p:sp>
    </p:spTree>
    <p:extLst>
      <p:ext uri="{BB962C8B-B14F-4D97-AF65-F5344CB8AC3E}">
        <p14:creationId xmlns:p14="http://schemas.microsoft.com/office/powerpoint/2010/main" val="39070526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00" y="2531485"/>
            <a:ext cx="8312426" cy="1470025"/>
          </a:xfrm>
        </p:spPr>
        <p:txBody>
          <a:bodyPr>
            <a:noAutofit/>
          </a:bodyPr>
          <a:lstStyle/>
          <a:p>
            <a:r>
              <a:rPr lang="en-US" sz="4400" dirty="0" smtClean="0"/>
              <a:t>Poor Reading Comprehension </a:t>
            </a:r>
            <a:br>
              <a:rPr lang="en-US" sz="4400" dirty="0" smtClean="0"/>
            </a:br>
            <a:r>
              <a:rPr lang="en-US" sz="4400" dirty="0" smtClean="0"/>
              <a:t>in a Diverse Sample of </a:t>
            </a:r>
            <a:br>
              <a:rPr lang="en-US" sz="4400" dirty="0" smtClean="0"/>
            </a:br>
            <a:r>
              <a:rPr lang="en-US" sz="4400" dirty="0" smtClean="0"/>
              <a:t>Intermediate Grade Children</a:t>
            </a:r>
            <a:br>
              <a:rPr lang="en-US" sz="4400" dirty="0" smtClean="0"/>
            </a:br>
            <a:r>
              <a:rPr lang="en-US" sz="6600" dirty="0" smtClean="0"/>
              <a:t/>
            </a:r>
            <a:br>
              <a:rPr lang="en-US" sz="6600" dirty="0" smtClean="0"/>
            </a:br>
            <a:r>
              <a:rPr lang="en-US" sz="2800" dirty="0" smtClean="0"/>
              <a:t>Gina Biancarosa, </a:t>
            </a:r>
            <a:r>
              <a:rPr lang="en-US" sz="2800" dirty="0"/>
              <a:t>Mark </a:t>
            </a:r>
            <a:r>
              <a:rPr lang="en-US" sz="2800" dirty="0" smtClean="0"/>
              <a:t>Davison, </a:t>
            </a:r>
            <a:r>
              <a:rPr lang="en-US" sz="2800" dirty="0"/>
              <a:t>Ben Seipel, Sarah </a:t>
            </a:r>
            <a:r>
              <a:rPr lang="en-US" sz="2800" dirty="0" smtClean="0"/>
              <a:t>E. Carlson, Bowen Liu, &amp; HyeonJin Yoon</a:t>
            </a:r>
            <a:endParaRPr lang="en-US" sz="2800" dirty="0"/>
          </a:p>
        </p:txBody>
      </p:sp>
      <p:sp>
        <p:nvSpPr>
          <p:cNvPr id="3" name="Subtitle 2"/>
          <p:cNvSpPr>
            <a:spLocks noGrp="1"/>
          </p:cNvSpPr>
          <p:nvPr>
            <p:ph type="subTitle" idx="1"/>
          </p:nvPr>
        </p:nvSpPr>
        <p:spPr>
          <a:xfrm>
            <a:off x="1578313" y="4415946"/>
            <a:ext cx="6400800" cy="1481470"/>
          </a:xfrm>
        </p:spPr>
        <p:txBody>
          <a:bodyPr>
            <a:normAutofit fontScale="70000" lnSpcReduction="20000"/>
          </a:bodyPr>
          <a:lstStyle/>
          <a:p>
            <a:r>
              <a:rPr lang="en-US" dirty="0">
                <a:solidFill>
                  <a:schemeClr val="tx1">
                    <a:lumMod val="75000"/>
                    <a:lumOff val="25000"/>
                  </a:schemeClr>
                </a:solidFill>
              </a:rPr>
              <a:t>The research reported here was supported by the Institute of Education Sciences, U.S. Department of Education, through Grant R305A140185 to the University of Oregon. The opinions expressed are those of the authors and do not represent views of the Institute or the U.S. Department of Education.</a:t>
            </a:r>
          </a:p>
        </p:txBody>
      </p:sp>
    </p:spTree>
    <p:extLst>
      <p:ext uri="{BB962C8B-B14F-4D97-AF65-F5344CB8AC3E}">
        <p14:creationId xmlns:p14="http://schemas.microsoft.com/office/powerpoint/2010/main" val="3461258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Theoretical and Practical Basis</a:t>
            </a:r>
            <a:endParaRPr lang="en-US" dirty="0"/>
          </a:p>
        </p:txBody>
      </p:sp>
      <p:sp>
        <p:nvSpPr>
          <p:cNvPr id="3" name="Content Placeholder 2"/>
          <p:cNvSpPr>
            <a:spLocks noGrp="1"/>
          </p:cNvSpPr>
          <p:nvPr>
            <p:ph idx="1"/>
          </p:nvPr>
        </p:nvSpPr>
        <p:spPr>
          <a:xfrm>
            <a:off x="666750" y="1662945"/>
            <a:ext cx="8229600" cy="4678018"/>
          </a:xfrm>
        </p:spPr>
        <p:txBody>
          <a:bodyPr>
            <a:normAutofit/>
          </a:bodyPr>
          <a:lstStyle/>
          <a:p>
            <a:r>
              <a:rPr lang="en-US" dirty="0" smtClean="0"/>
              <a:t>Poor comprehenders</a:t>
            </a:r>
            <a:r>
              <a:rPr lang="en-US" dirty="0"/>
              <a:t>: comprehension below </a:t>
            </a:r>
            <a:r>
              <a:rPr lang="en-US" dirty="0" smtClean="0"/>
              <a:t>expectations for adequate or better “component” skills</a:t>
            </a:r>
          </a:p>
          <a:p>
            <a:r>
              <a:rPr lang="en-US" dirty="0" smtClean="0"/>
              <a:t>Types of poor comprehenders </a:t>
            </a:r>
            <a:r>
              <a:rPr lang="en-US" sz="2600" dirty="0" smtClean="0"/>
              <a:t>(e.g., Carlson et al., 2014; McMaster et al., 2012; Rapp et al., 2007)</a:t>
            </a:r>
            <a:endParaRPr lang="en-US" dirty="0" smtClean="0"/>
          </a:p>
          <a:p>
            <a:pPr lvl="1"/>
            <a:r>
              <a:rPr lang="en-US" dirty="0" smtClean="0"/>
              <a:t>“</a:t>
            </a:r>
            <a:r>
              <a:rPr lang="en-US" b="1" dirty="0" smtClean="0"/>
              <a:t>Paraphrasers</a:t>
            </a:r>
            <a:r>
              <a:rPr lang="en-US" dirty="0" smtClean="0"/>
              <a:t>”</a:t>
            </a:r>
          </a:p>
          <a:p>
            <a:pPr lvl="1"/>
            <a:r>
              <a:rPr lang="en-US" dirty="0" smtClean="0"/>
              <a:t>“</a:t>
            </a:r>
            <a:r>
              <a:rPr lang="en-US" b="1" dirty="0" smtClean="0"/>
              <a:t>Lateral Connectors</a:t>
            </a:r>
            <a:r>
              <a:rPr lang="en-US" dirty="0" smtClean="0"/>
              <a:t>” (“elaborators”)</a:t>
            </a:r>
          </a:p>
          <a:p>
            <a:pPr lvl="1"/>
            <a:r>
              <a:rPr lang="en-US" dirty="0" smtClean="0"/>
              <a:t>Recent research suggests </a:t>
            </a:r>
            <a:r>
              <a:rPr lang="en-US" i="1" dirty="0" smtClean="0"/>
              <a:t>different types of poor comprehenders respond better to different interventions </a:t>
            </a:r>
            <a:r>
              <a:rPr lang="en-US" dirty="0" smtClean="0"/>
              <a:t>(McMaster et al., 2012)</a:t>
            </a:r>
          </a:p>
          <a:p>
            <a:r>
              <a:rPr lang="en-US" dirty="0" smtClean="0"/>
              <a:t>Current assessments only identify good vs. poor comprehenders, but teachers and researchers want more </a:t>
            </a:r>
            <a:r>
              <a:rPr lang="en-US" sz="2600" dirty="0" smtClean="0"/>
              <a:t>(</a:t>
            </a:r>
            <a:r>
              <a:rPr lang="en-US" sz="2600" dirty="0" err="1" smtClean="0"/>
              <a:t>Klingner</a:t>
            </a:r>
            <a:r>
              <a:rPr lang="en-US" sz="2600" dirty="0" smtClean="0"/>
              <a:t>, 2004; Pearson &amp; Hamm, 2005; RAND Reading Group, 2002)</a:t>
            </a:r>
          </a:p>
          <a:p>
            <a:endParaRPr lang="en-US" dirty="0" smtClean="0"/>
          </a:p>
          <a:p>
            <a:endParaRPr lang="en-US"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pPr/>
              <a:t>62</a:t>
            </a:fld>
            <a:endParaRPr lang="en-US"/>
          </a:p>
        </p:txBody>
      </p:sp>
    </p:spTree>
    <p:extLst>
      <p:ext uri="{BB962C8B-B14F-4D97-AF65-F5344CB8AC3E}">
        <p14:creationId xmlns:p14="http://schemas.microsoft.com/office/powerpoint/2010/main" val="4052027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MOCCA Item Design</a:t>
            </a:r>
            <a:endParaRPr lang="en-US" dirty="0"/>
          </a:p>
        </p:txBody>
      </p:sp>
      <p:pic>
        <p:nvPicPr>
          <p:cNvPr id="5" name="Content Placeholder 4" descr="Screen Shot 2016-05-04 at 10.09.38 AM.png"/>
          <p:cNvPicPr>
            <a:picLocks noGrp="1" noChangeAspect="1"/>
          </p:cNvPicPr>
          <p:nvPr>
            <p:ph idx="1"/>
          </p:nvPr>
        </p:nvPicPr>
        <p:blipFill>
          <a:blip r:embed="rId2">
            <a:extLst>
              <a:ext uri="{28A0092B-C50C-407E-A947-70E740481C1C}">
                <a14:useLocalDpi xmlns:a14="http://schemas.microsoft.com/office/drawing/2010/main" val="0"/>
              </a:ext>
            </a:extLst>
          </a:blip>
          <a:srcRect l="-2671" r="-2671"/>
          <a:stretch>
            <a:fillRect/>
          </a:stretch>
        </p:blipFill>
        <p:spPr>
          <a:xfrm>
            <a:off x="730250" y="1701796"/>
            <a:ext cx="8229600" cy="4525963"/>
          </a:xfrm>
        </p:spPr>
      </p:pic>
      <p:sp>
        <p:nvSpPr>
          <p:cNvPr id="4" name="Slide Number Placeholder 3"/>
          <p:cNvSpPr>
            <a:spLocks noGrp="1"/>
          </p:cNvSpPr>
          <p:nvPr>
            <p:ph type="sldNum" sz="quarter" idx="4294967295"/>
          </p:nvPr>
        </p:nvSpPr>
        <p:spPr/>
        <p:txBody>
          <a:bodyPr/>
          <a:lstStyle/>
          <a:p>
            <a:fld id="{456F98B7-2694-914E-A47D-6B1A9C0E1901}" type="slidenum">
              <a:rPr lang="en-US" smtClean="0"/>
              <a:t>63</a:t>
            </a:fld>
            <a:endParaRPr lang="en-US"/>
          </a:p>
        </p:txBody>
      </p:sp>
      <p:sp>
        <p:nvSpPr>
          <p:cNvPr id="3" name="TextBox 2"/>
          <p:cNvSpPr txBox="1"/>
          <p:nvPr/>
        </p:nvSpPr>
        <p:spPr>
          <a:xfrm>
            <a:off x="1261524" y="1667931"/>
            <a:ext cx="1303867" cy="276999"/>
          </a:xfrm>
          <a:prstGeom prst="rect">
            <a:avLst/>
          </a:prstGeom>
          <a:solidFill>
            <a:schemeClr val="bg1"/>
          </a:solidFill>
          <a:ln>
            <a:noFill/>
          </a:ln>
        </p:spPr>
        <p:txBody>
          <a:bodyPr wrap="square" rtlCol="0">
            <a:spAutoFit/>
          </a:bodyPr>
          <a:lstStyle/>
          <a:p>
            <a:r>
              <a:rPr lang="en-US" sz="1200" dirty="0" smtClean="0"/>
              <a:t>1.  Wild Birds</a:t>
            </a:r>
            <a:endParaRPr lang="en-US" sz="1200" dirty="0"/>
          </a:p>
        </p:txBody>
      </p:sp>
      <p:sp>
        <p:nvSpPr>
          <p:cNvPr id="6" name="TextBox 5"/>
          <p:cNvSpPr txBox="1"/>
          <p:nvPr/>
        </p:nvSpPr>
        <p:spPr>
          <a:xfrm>
            <a:off x="1295392" y="2091268"/>
            <a:ext cx="5300133" cy="276999"/>
          </a:xfrm>
          <a:prstGeom prst="rect">
            <a:avLst/>
          </a:prstGeom>
          <a:solidFill>
            <a:schemeClr val="bg1"/>
          </a:solidFill>
        </p:spPr>
        <p:txBody>
          <a:bodyPr wrap="square" rtlCol="0">
            <a:spAutoFit/>
          </a:bodyPr>
          <a:lstStyle/>
          <a:p>
            <a:r>
              <a:rPr lang="en-US" sz="1200" dirty="0"/>
              <a:t>In the summer, Nan always took care of her mother’s grape vines. </a:t>
            </a:r>
          </a:p>
        </p:txBody>
      </p:sp>
      <p:sp>
        <p:nvSpPr>
          <p:cNvPr id="7" name="TextBox 6"/>
          <p:cNvSpPr txBox="1"/>
          <p:nvPr/>
        </p:nvSpPr>
        <p:spPr>
          <a:xfrm>
            <a:off x="1282692" y="2342866"/>
            <a:ext cx="4851407" cy="276999"/>
          </a:xfrm>
          <a:prstGeom prst="rect">
            <a:avLst/>
          </a:prstGeom>
          <a:solidFill>
            <a:schemeClr val="bg1"/>
          </a:solidFill>
        </p:spPr>
        <p:txBody>
          <a:bodyPr wrap="square" rtlCol="0">
            <a:spAutoFit/>
          </a:bodyPr>
          <a:lstStyle/>
          <a:p>
            <a:r>
              <a:rPr lang="en-US" sz="1200" dirty="0"/>
              <a:t>One night, she found her crying because wild birds were eating her grapes. </a:t>
            </a:r>
          </a:p>
        </p:txBody>
      </p:sp>
      <p:sp>
        <p:nvSpPr>
          <p:cNvPr id="8" name="TextBox 7"/>
          <p:cNvSpPr txBox="1"/>
          <p:nvPr/>
        </p:nvSpPr>
        <p:spPr>
          <a:xfrm>
            <a:off x="1295392" y="2611398"/>
            <a:ext cx="4123274" cy="276999"/>
          </a:xfrm>
          <a:prstGeom prst="rect">
            <a:avLst/>
          </a:prstGeom>
          <a:solidFill>
            <a:schemeClr val="bg1"/>
          </a:solidFill>
        </p:spPr>
        <p:txBody>
          <a:bodyPr wrap="square" rtlCol="0">
            <a:spAutoFit/>
          </a:bodyPr>
          <a:lstStyle/>
          <a:p>
            <a:r>
              <a:rPr lang="en-US" sz="1200" dirty="0"/>
              <a:t>If the birds ate all the grapes, then there would be none to sell. </a:t>
            </a:r>
          </a:p>
        </p:txBody>
      </p:sp>
      <p:sp>
        <p:nvSpPr>
          <p:cNvPr id="9" name="TextBox 8"/>
          <p:cNvSpPr txBox="1"/>
          <p:nvPr/>
        </p:nvSpPr>
        <p:spPr>
          <a:xfrm>
            <a:off x="1291158" y="2878665"/>
            <a:ext cx="5105409" cy="276999"/>
          </a:xfrm>
          <a:prstGeom prst="rect">
            <a:avLst/>
          </a:prstGeom>
          <a:solidFill>
            <a:schemeClr val="bg1"/>
          </a:solidFill>
        </p:spPr>
        <p:txBody>
          <a:bodyPr wrap="square" rtlCol="0">
            <a:spAutoFit/>
          </a:bodyPr>
          <a:lstStyle/>
          <a:p>
            <a:r>
              <a:rPr lang="en-US" sz="1200" dirty="0"/>
              <a:t>She decided she would build a giant scarecrow to keep all the wild birds away. </a:t>
            </a:r>
          </a:p>
        </p:txBody>
      </p:sp>
      <p:sp>
        <p:nvSpPr>
          <p:cNvPr id="10" name="TextBox 9"/>
          <p:cNvSpPr txBox="1"/>
          <p:nvPr/>
        </p:nvSpPr>
        <p:spPr>
          <a:xfrm>
            <a:off x="1295397" y="3149596"/>
            <a:ext cx="4859867" cy="276999"/>
          </a:xfrm>
          <a:prstGeom prst="rect">
            <a:avLst/>
          </a:prstGeom>
          <a:solidFill>
            <a:schemeClr val="bg1"/>
          </a:solidFill>
        </p:spPr>
        <p:txBody>
          <a:bodyPr wrap="square" rtlCol="0">
            <a:spAutoFit/>
          </a:bodyPr>
          <a:lstStyle/>
          <a:p>
            <a:r>
              <a:rPr lang="en-US" sz="1200" dirty="0"/>
              <a:t>Nan gathered some straw, paint, and old clothes. </a:t>
            </a:r>
          </a:p>
        </p:txBody>
      </p:sp>
      <p:sp>
        <p:nvSpPr>
          <p:cNvPr id="11" name="TextBox 10"/>
          <p:cNvSpPr txBox="1"/>
          <p:nvPr/>
        </p:nvSpPr>
        <p:spPr>
          <a:xfrm>
            <a:off x="1295391" y="3767663"/>
            <a:ext cx="4030142" cy="276999"/>
          </a:xfrm>
          <a:prstGeom prst="rect">
            <a:avLst/>
          </a:prstGeom>
          <a:solidFill>
            <a:schemeClr val="bg1"/>
          </a:solidFill>
        </p:spPr>
        <p:txBody>
          <a:bodyPr wrap="square" rtlCol="0">
            <a:spAutoFit/>
          </a:bodyPr>
          <a:lstStyle/>
          <a:p>
            <a:r>
              <a:rPr lang="en-US" sz="1200" dirty="0"/>
              <a:t>Her mother was happy that Nan saved the grapes. </a:t>
            </a:r>
          </a:p>
        </p:txBody>
      </p:sp>
      <p:sp>
        <p:nvSpPr>
          <p:cNvPr id="12" name="TextBox 11"/>
          <p:cNvSpPr txBox="1"/>
          <p:nvPr/>
        </p:nvSpPr>
        <p:spPr>
          <a:xfrm>
            <a:off x="1337727" y="4766732"/>
            <a:ext cx="4936074" cy="276999"/>
          </a:xfrm>
          <a:prstGeom prst="rect">
            <a:avLst/>
          </a:prstGeom>
          <a:solidFill>
            <a:schemeClr val="bg1"/>
          </a:solidFill>
        </p:spPr>
        <p:txBody>
          <a:bodyPr wrap="square" rtlCol="0">
            <a:spAutoFit/>
          </a:bodyPr>
          <a:lstStyle/>
          <a:p>
            <a:r>
              <a:rPr lang="en-US" sz="1200" dirty="0"/>
              <a:t>She wanted to build a scarecrow to help take care of her mother’s </a:t>
            </a:r>
            <a:r>
              <a:rPr lang="en-US" sz="1200" dirty="0" smtClean="0"/>
              <a:t>grapes. </a:t>
            </a:r>
            <a:endParaRPr lang="en-US" sz="1200" dirty="0"/>
          </a:p>
        </p:txBody>
      </p:sp>
      <p:sp>
        <p:nvSpPr>
          <p:cNvPr id="13" name="TextBox 12"/>
          <p:cNvSpPr txBox="1"/>
          <p:nvPr/>
        </p:nvSpPr>
        <p:spPr>
          <a:xfrm>
            <a:off x="1337731" y="4351864"/>
            <a:ext cx="4817533" cy="276999"/>
          </a:xfrm>
          <a:prstGeom prst="rect">
            <a:avLst/>
          </a:prstGeom>
          <a:solidFill>
            <a:schemeClr val="bg1"/>
          </a:solidFill>
        </p:spPr>
        <p:txBody>
          <a:bodyPr wrap="square" rtlCol="0">
            <a:spAutoFit/>
          </a:bodyPr>
          <a:lstStyle/>
          <a:p>
            <a:r>
              <a:rPr lang="en-US" sz="1200" dirty="0"/>
              <a:t>She placed the scarecrow in the vineyard and no wild birds ate any grapes. </a:t>
            </a:r>
          </a:p>
        </p:txBody>
      </p:sp>
      <p:sp>
        <p:nvSpPr>
          <p:cNvPr id="14" name="TextBox 13"/>
          <p:cNvSpPr txBox="1"/>
          <p:nvPr/>
        </p:nvSpPr>
        <p:spPr>
          <a:xfrm>
            <a:off x="1337731" y="5181597"/>
            <a:ext cx="4936070" cy="276999"/>
          </a:xfrm>
          <a:prstGeom prst="rect">
            <a:avLst/>
          </a:prstGeom>
          <a:solidFill>
            <a:schemeClr val="bg1"/>
          </a:solidFill>
        </p:spPr>
        <p:txBody>
          <a:bodyPr wrap="square" rtlCol="0">
            <a:spAutoFit/>
          </a:bodyPr>
          <a:lstStyle/>
          <a:p>
            <a:r>
              <a:rPr lang="en-US" sz="1200" dirty="0">
                <a:solidFill>
                  <a:srgbClr val="000000"/>
                </a:solidFill>
                <a:ea typeface="Lucida Grande"/>
                <a:cs typeface="Lucida Grande"/>
              </a:rPr>
              <a:t>She also used some buttons to make the face on the scarecrow. </a:t>
            </a:r>
            <a:endParaRPr lang="en-US" sz="1200" dirty="0"/>
          </a:p>
        </p:txBody>
      </p:sp>
      <p:sp>
        <p:nvSpPr>
          <p:cNvPr id="15" name="TextBox 14"/>
          <p:cNvSpPr txBox="1"/>
          <p:nvPr/>
        </p:nvSpPr>
        <p:spPr>
          <a:xfrm>
            <a:off x="6821059" y="2368267"/>
            <a:ext cx="1762919" cy="369332"/>
          </a:xfrm>
          <a:prstGeom prst="rect">
            <a:avLst/>
          </a:prstGeom>
          <a:noFill/>
        </p:spPr>
        <p:txBody>
          <a:bodyPr wrap="none" rtlCol="0">
            <a:spAutoFit/>
          </a:bodyPr>
          <a:lstStyle/>
          <a:p>
            <a:r>
              <a:rPr lang="en-US" b="1" dirty="0" smtClean="0"/>
              <a:t>7-sentence story</a:t>
            </a:r>
            <a:endParaRPr lang="en-US" b="1" dirty="0"/>
          </a:p>
        </p:txBody>
      </p:sp>
      <p:sp>
        <p:nvSpPr>
          <p:cNvPr id="16" name="TextBox 15"/>
          <p:cNvSpPr txBox="1"/>
          <p:nvPr/>
        </p:nvSpPr>
        <p:spPr>
          <a:xfrm>
            <a:off x="5049195" y="3450339"/>
            <a:ext cx="3603743" cy="369332"/>
          </a:xfrm>
          <a:prstGeom prst="rect">
            <a:avLst/>
          </a:prstGeom>
          <a:noFill/>
        </p:spPr>
        <p:txBody>
          <a:bodyPr wrap="none" rtlCol="0">
            <a:spAutoFit/>
          </a:bodyPr>
          <a:lstStyle/>
          <a:p>
            <a:r>
              <a:rPr lang="en-US" b="1" dirty="0" smtClean="0"/>
              <a:t>Missing sentence creates causal gap</a:t>
            </a:r>
            <a:endParaRPr lang="en-US" b="1" dirty="0"/>
          </a:p>
        </p:txBody>
      </p:sp>
      <p:sp>
        <p:nvSpPr>
          <p:cNvPr id="17" name="TextBox 16"/>
          <p:cNvSpPr txBox="1"/>
          <p:nvPr/>
        </p:nvSpPr>
        <p:spPr>
          <a:xfrm>
            <a:off x="6331032" y="4532411"/>
            <a:ext cx="2307479" cy="923330"/>
          </a:xfrm>
          <a:prstGeom prst="rect">
            <a:avLst/>
          </a:prstGeom>
          <a:noFill/>
        </p:spPr>
        <p:txBody>
          <a:bodyPr wrap="square" rtlCol="0">
            <a:spAutoFit/>
          </a:bodyPr>
          <a:lstStyle/>
          <a:p>
            <a:r>
              <a:rPr lang="en-US" b="1" dirty="0" smtClean="0"/>
              <a:t>Alternatives provided as multiple choice responses (maze)</a:t>
            </a:r>
            <a:endParaRPr lang="en-US" b="1" dirty="0"/>
          </a:p>
        </p:txBody>
      </p:sp>
    </p:spTree>
    <p:extLst>
      <p:ext uri="{BB962C8B-B14F-4D97-AF65-F5344CB8AC3E}">
        <p14:creationId xmlns:p14="http://schemas.microsoft.com/office/powerpoint/2010/main" val="4105069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MOCCA Item Design, 2</a:t>
            </a:r>
            <a:endParaRPr lang="en-US" dirty="0"/>
          </a:p>
        </p:txBody>
      </p:sp>
      <p:pic>
        <p:nvPicPr>
          <p:cNvPr id="5" name="Content Placeholder 4" descr="Screen Shot 2016-05-04 at 10.09.38 AM.png"/>
          <p:cNvPicPr>
            <a:picLocks noGrp="1" noChangeAspect="1"/>
          </p:cNvPicPr>
          <p:nvPr>
            <p:ph idx="1"/>
          </p:nvPr>
        </p:nvPicPr>
        <p:blipFill>
          <a:blip r:embed="rId3">
            <a:extLst>
              <a:ext uri="{28A0092B-C50C-407E-A947-70E740481C1C}">
                <a14:useLocalDpi xmlns:a14="http://schemas.microsoft.com/office/drawing/2010/main" val="0"/>
              </a:ext>
            </a:extLst>
          </a:blip>
          <a:srcRect l="-2671" r="-2671"/>
          <a:stretch>
            <a:fillRect/>
          </a:stretch>
        </p:blipFill>
        <p:spPr>
          <a:xfrm>
            <a:off x="730250" y="1600200"/>
            <a:ext cx="8229600" cy="4525963"/>
          </a:xfrm>
        </p:spPr>
      </p:pic>
      <p:sp>
        <p:nvSpPr>
          <p:cNvPr id="4" name="Slide Number Placeholder 3"/>
          <p:cNvSpPr>
            <a:spLocks noGrp="1"/>
          </p:cNvSpPr>
          <p:nvPr>
            <p:ph type="sldNum" sz="quarter" idx="4294967295"/>
          </p:nvPr>
        </p:nvSpPr>
        <p:spPr/>
        <p:txBody>
          <a:bodyPr/>
          <a:lstStyle/>
          <a:p>
            <a:fld id="{456F98B7-2694-914E-A47D-6B1A9C0E1901}" type="slidenum">
              <a:rPr lang="en-US" smtClean="0"/>
              <a:t>64</a:t>
            </a:fld>
            <a:endParaRPr lang="en-US"/>
          </a:p>
        </p:txBody>
      </p:sp>
      <p:sp>
        <p:nvSpPr>
          <p:cNvPr id="3" name="TextBox 2"/>
          <p:cNvSpPr txBox="1"/>
          <p:nvPr/>
        </p:nvSpPr>
        <p:spPr>
          <a:xfrm>
            <a:off x="1261524" y="1667931"/>
            <a:ext cx="1303867" cy="276999"/>
          </a:xfrm>
          <a:prstGeom prst="rect">
            <a:avLst/>
          </a:prstGeom>
          <a:solidFill>
            <a:schemeClr val="bg1"/>
          </a:solidFill>
          <a:ln>
            <a:noFill/>
          </a:ln>
        </p:spPr>
        <p:txBody>
          <a:bodyPr wrap="square" rtlCol="0">
            <a:spAutoFit/>
          </a:bodyPr>
          <a:lstStyle/>
          <a:p>
            <a:r>
              <a:rPr lang="en-US" sz="1200" dirty="0" smtClean="0"/>
              <a:t>1.  Wild Birds</a:t>
            </a:r>
            <a:endParaRPr lang="en-US" sz="1200" dirty="0"/>
          </a:p>
        </p:txBody>
      </p:sp>
      <p:sp>
        <p:nvSpPr>
          <p:cNvPr id="6" name="TextBox 5"/>
          <p:cNvSpPr txBox="1"/>
          <p:nvPr/>
        </p:nvSpPr>
        <p:spPr>
          <a:xfrm>
            <a:off x="1295392" y="2091268"/>
            <a:ext cx="5300133" cy="276999"/>
          </a:xfrm>
          <a:prstGeom prst="rect">
            <a:avLst/>
          </a:prstGeom>
          <a:solidFill>
            <a:schemeClr val="bg1"/>
          </a:solidFill>
        </p:spPr>
        <p:txBody>
          <a:bodyPr wrap="square" rtlCol="0">
            <a:spAutoFit/>
          </a:bodyPr>
          <a:lstStyle/>
          <a:p>
            <a:r>
              <a:rPr lang="en-US" sz="1200" dirty="0"/>
              <a:t>In the summer, Nan always took care of her mother’s grape vines. </a:t>
            </a:r>
          </a:p>
        </p:txBody>
      </p:sp>
      <p:sp>
        <p:nvSpPr>
          <p:cNvPr id="7" name="TextBox 6"/>
          <p:cNvSpPr txBox="1"/>
          <p:nvPr/>
        </p:nvSpPr>
        <p:spPr>
          <a:xfrm>
            <a:off x="1282692" y="2342866"/>
            <a:ext cx="4851407" cy="276999"/>
          </a:xfrm>
          <a:prstGeom prst="rect">
            <a:avLst/>
          </a:prstGeom>
          <a:solidFill>
            <a:schemeClr val="bg1"/>
          </a:solidFill>
        </p:spPr>
        <p:txBody>
          <a:bodyPr wrap="square" rtlCol="0">
            <a:spAutoFit/>
          </a:bodyPr>
          <a:lstStyle/>
          <a:p>
            <a:r>
              <a:rPr lang="en-US" sz="1200" dirty="0"/>
              <a:t>One night, she found her crying because wild birds were eating her grapes. </a:t>
            </a:r>
          </a:p>
        </p:txBody>
      </p:sp>
      <p:sp>
        <p:nvSpPr>
          <p:cNvPr id="8" name="TextBox 7"/>
          <p:cNvSpPr txBox="1"/>
          <p:nvPr/>
        </p:nvSpPr>
        <p:spPr>
          <a:xfrm>
            <a:off x="1295392" y="2611398"/>
            <a:ext cx="4123274" cy="276999"/>
          </a:xfrm>
          <a:prstGeom prst="rect">
            <a:avLst/>
          </a:prstGeom>
          <a:solidFill>
            <a:schemeClr val="bg1"/>
          </a:solidFill>
        </p:spPr>
        <p:txBody>
          <a:bodyPr wrap="square" rtlCol="0">
            <a:spAutoFit/>
          </a:bodyPr>
          <a:lstStyle/>
          <a:p>
            <a:r>
              <a:rPr lang="en-US" sz="1200" dirty="0"/>
              <a:t>If the birds ate all the grapes, then there would be none to sell. </a:t>
            </a:r>
          </a:p>
        </p:txBody>
      </p:sp>
      <p:sp>
        <p:nvSpPr>
          <p:cNvPr id="9" name="TextBox 8"/>
          <p:cNvSpPr txBox="1"/>
          <p:nvPr/>
        </p:nvSpPr>
        <p:spPr>
          <a:xfrm>
            <a:off x="1291158" y="2878665"/>
            <a:ext cx="5105409" cy="276999"/>
          </a:xfrm>
          <a:prstGeom prst="rect">
            <a:avLst/>
          </a:prstGeom>
          <a:solidFill>
            <a:schemeClr val="bg1"/>
          </a:solidFill>
        </p:spPr>
        <p:txBody>
          <a:bodyPr wrap="square" rtlCol="0">
            <a:spAutoFit/>
          </a:bodyPr>
          <a:lstStyle/>
          <a:p>
            <a:r>
              <a:rPr lang="en-US" sz="1200" dirty="0"/>
              <a:t>She decided she would build a giant scarecrow to keep all the wild birds away. </a:t>
            </a:r>
          </a:p>
        </p:txBody>
      </p:sp>
      <p:sp>
        <p:nvSpPr>
          <p:cNvPr id="10" name="TextBox 9"/>
          <p:cNvSpPr txBox="1"/>
          <p:nvPr/>
        </p:nvSpPr>
        <p:spPr>
          <a:xfrm>
            <a:off x="1282697" y="3149596"/>
            <a:ext cx="4859867" cy="276999"/>
          </a:xfrm>
          <a:prstGeom prst="rect">
            <a:avLst/>
          </a:prstGeom>
          <a:solidFill>
            <a:schemeClr val="bg1"/>
          </a:solidFill>
        </p:spPr>
        <p:txBody>
          <a:bodyPr wrap="square" rtlCol="0">
            <a:spAutoFit/>
          </a:bodyPr>
          <a:lstStyle/>
          <a:p>
            <a:r>
              <a:rPr lang="en-US" sz="1200" dirty="0"/>
              <a:t>Nan gathered some straw, paint, and old clothes. </a:t>
            </a:r>
          </a:p>
        </p:txBody>
      </p:sp>
      <p:sp>
        <p:nvSpPr>
          <p:cNvPr id="11" name="TextBox 10"/>
          <p:cNvSpPr txBox="1"/>
          <p:nvPr/>
        </p:nvSpPr>
        <p:spPr>
          <a:xfrm>
            <a:off x="1295391" y="3767663"/>
            <a:ext cx="4030142" cy="276999"/>
          </a:xfrm>
          <a:prstGeom prst="rect">
            <a:avLst/>
          </a:prstGeom>
          <a:solidFill>
            <a:schemeClr val="bg1"/>
          </a:solidFill>
        </p:spPr>
        <p:txBody>
          <a:bodyPr wrap="square" rtlCol="0">
            <a:spAutoFit/>
          </a:bodyPr>
          <a:lstStyle/>
          <a:p>
            <a:r>
              <a:rPr lang="en-US" sz="1200" dirty="0"/>
              <a:t>Her mother was happy that Nan saved the grapes. </a:t>
            </a:r>
          </a:p>
        </p:txBody>
      </p:sp>
      <p:sp>
        <p:nvSpPr>
          <p:cNvPr id="12" name="TextBox 11"/>
          <p:cNvSpPr txBox="1"/>
          <p:nvPr/>
        </p:nvSpPr>
        <p:spPr>
          <a:xfrm>
            <a:off x="1337727" y="4766732"/>
            <a:ext cx="4936074" cy="276999"/>
          </a:xfrm>
          <a:prstGeom prst="rect">
            <a:avLst/>
          </a:prstGeom>
          <a:solidFill>
            <a:schemeClr val="bg1"/>
          </a:solidFill>
        </p:spPr>
        <p:txBody>
          <a:bodyPr wrap="square" rtlCol="0">
            <a:spAutoFit/>
          </a:bodyPr>
          <a:lstStyle/>
          <a:p>
            <a:r>
              <a:rPr lang="en-US" sz="1200" dirty="0"/>
              <a:t>She wanted to build a scarecrow to help take care of her mother’s </a:t>
            </a:r>
            <a:r>
              <a:rPr lang="en-US" sz="1200" dirty="0" smtClean="0"/>
              <a:t>grapes. </a:t>
            </a:r>
            <a:endParaRPr lang="en-US" sz="1200" dirty="0"/>
          </a:p>
        </p:txBody>
      </p:sp>
      <p:sp>
        <p:nvSpPr>
          <p:cNvPr id="14" name="TextBox 13"/>
          <p:cNvSpPr txBox="1"/>
          <p:nvPr/>
        </p:nvSpPr>
        <p:spPr>
          <a:xfrm>
            <a:off x="1337731" y="5181597"/>
            <a:ext cx="4936070" cy="276999"/>
          </a:xfrm>
          <a:prstGeom prst="rect">
            <a:avLst/>
          </a:prstGeom>
          <a:solidFill>
            <a:schemeClr val="bg1"/>
          </a:solidFill>
        </p:spPr>
        <p:txBody>
          <a:bodyPr wrap="square" rtlCol="0">
            <a:spAutoFit/>
          </a:bodyPr>
          <a:lstStyle/>
          <a:p>
            <a:r>
              <a:rPr lang="en-US" sz="1200" dirty="0">
                <a:solidFill>
                  <a:srgbClr val="000000"/>
                </a:solidFill>
                <a:ea typeface="Lucida Grande"/>
                <a:cs typeface="Lucida Grande"/>
              </a:rPr>
              <a:t>She also used some buttons to make the face on the scarecrow. </a:t>
            </a:r>
            <a:endParaRPr lang="en-US" sz="1200" dirty="0"/>
          </a:p>
        </p:txBody>
      </p:sp>
      <p:sp>
        <p:nvSpPr>
          <p:cNvPr id="18" name="Rounded Rectangle 17"/>
          <p:cNvSpPr/>
          <p:nvPr/>
        </p:nvSpPr>
        <p:spPr>
          <a:xfrm>
            <a:off x="1295391" y="4351865"/>
            <a:ext cx="7095076" cy="313268"/>
          </a:xfrm>
          <a:prstGeom prst="roundRect">
            <a:avLst/>
          </a:prstGeom>
          <a:solidFill>
            <a:srgbClr val="2B578E"/>
          </a:solidFill>
          <a:ln>
            <a:solidFill>
              <a:srgbClr val="2B57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She placed the scarecrow in the vineyard and no wild birds ate any grapes. </a:t>
            </a:r>
          </a:p>
        </p:txBody>
      </p:sp>
      <p:sp>
        <p:nvSpPr>
          <p:cNvPr id="19" name="Rounded Rectangle 18"/>
          <p:cNvSpPr/>
          <p:nvPr/>
        </p:nvSpPr>
        <p:spPr>
          <a:xfrm>
            <a:off x="4106333" y="5596467"/>
            <a:ext cx="1473200" cy="313266"/>
          </a:xfrm>
          <a:prstGeom prst="roundRect">
            <a:avLst/>
          </a:prstGeom>
          <a:solidFill>
            <a:srgbClr val="2B578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Next </a:t>
            </a:r>
            <a:endParaRPr lang="en-US" sz="1200" dirty="0"/>
          </a:p>
        </p:txBody>
      </p:sp>
      <p:sp>
        <p:nvSpPr>
          <p:cNvPr id="21" name="Extract 20"/>
          <p:cNvSpPr/>
          <p:nvPr/>
        </p:nvSpPr>
        <p:spPr>
          <a:xfrm rot="5400000">
            <a:off x="5074583" y="5729568"/>
            <a:ext cx="96175" cy="67054"/>
          </a:xfrm>
          <a:prstGeom prst="flowChartExtra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7" name="TextBox 16"/>
          <p:cNvSpPr txBox="1"/>
          <p:nvPr/>
        </p:nvSpPr>
        <p:spPr>
          <a:xfrm>
            <a:off x="1286924" y="3451996"/>
            <a:ext cx="7222076" cy="365760"/>
          </a:xfrm>
          <a:prstGeom prst="rect">
            <a:avLst/>
          </a:prstGeom>
          <a:solidFill>
            <a:schemeClr val="bg1"/>
          </a:solidFill>
        </p:spPr>
        <p:txBody>
          <a:bodyPr wrap="square" rtlCol="0">
            <a:spAutoFit/>
          </a:bodyPr>
          <a:lstStyle/>
          <a:p>
            <a:r>
              <a:rPr lang="en-US" sz="1200" dirty="0"/>
              <a:t>She placed the scarecrow in the vineyard and no wild birds ate any grapes. </a:t>
            </a:r>
          </a:p>
        </p:txBody>
      </p:sp>
    </p:spTree>
    <p:extLst>
      <p:ext uri="{BB962C8B-B14F-4D97-AF65-F5344CB8AC3E}">
        <p14:creationId xmlns:p14="http://schemas.microsoft.com/office/powerpoint/2010/main" val="3636201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MOCCA</a:t>
            </a:r>
            <a:r>
              <a:rPr lang="en-US" dirty="0"/>
              <a:t> </a:t>
            </a:r>
            <a:r>
              <a:rPr lang="en-US" dirty="0" smtClean="0"/>
              <a:t>Uses Informative Distractors</a:t>
            </a:r>
            <a:endParaRPr lang="en-US" dirty="0"/>
          </a:p>
        </p:txBody>
      </p:sp>
      <p:sp>
        <p:nvSpPr>
          <p:cNvPr id="3" name="Content Placeholder 2"/>
          <p:cNvSpPr>
            <a:spLocks noGrp="1"/>
          </p:cNvSpPr>
          <p:nvPr>
            <p:ph idx="1"/>
          </p:nvPr>
        </p:nvSpPr>
        <p:spPr/>
        <p:txBody>
          <a:bodyPr>
            <a:normAutofit/>
          </a:bodyPr>
          <a:lstStyle/>
          <a:p>
            <a:r>
              <a:rPr lang="en-US" dirty="0" smtClean="0"/>
              <a:t>Previous </a:t>
            </a:r>
            <a:r>
              <a:rPr lang="en-US" dirty="0"/>
              <a:t>“distractor-driven” assessment work primarily in science </a:t>
            </a:r>
            <a:r>
              <a:rPr lang="en-US" sz="2600" dirty="0"/>
              <a:t>(</a:t>
            </a:r>
            <a:r>
              <a:rPr lang="en-US" sz="2600" dirty="0" err="1"/>
              <a:t>Hestenes</a:t>
            </a:r>
            <a:r>
              <a:rPr lang="en-US" sz="2600" dirty="0"/>
              <a:t>, Wells, &amp; </a:t>
            </a:r>
            <a:r>
              <a:rPr lang="en-US" sz="2600" dirty="0" err="1"/>
              <a:t>Swackhamer</a:t>
            </a:r>
            <a:r>
              <a:rPr lang="en-US" sz="2600" dirty="0"/>
              <a:t>, 1992; Sadler, 1998) </a:t>
            </a:r>
          </a:p>
          <a:p>
            <a:pPr>
              <a:spcBef>
                <a:spcPts val="600"/>
              </a:spcBef>
              <a:buFont typeface="Arial" panose="020B0604020202020204" pitchFamily="34" charset="0"/>
              <a:buChar char="•"/>
            </a:pPr>
            <a:r>
              <a:rPr lang="en-US" dirty="0" smtClean="0"/>
              <a:t>Answer choices</a:t>
            </a:r>
          </a:p>
          <a:p>
            <a:pPr lvl="1">
              <a:spcBef>
                <a:spcPts val="600"/>
              </a:spcBef>
              <a:buFont typeface="Arial" panose="020B0604020202020204" pitchFamily="34" charset="0"/>
              <a:buChar char="•"/>
            </a:pPr>
            <a:r>
              <a:rPr lang="en-US" dirty="0" smtClean="0"/>
              <a:t>Correct response is </a:t>
            </a:r>
            <a:r>
              <a:rPr lang="en-US" dirty="0"/>
              <a:t>a </a:t>
            </a:r>
            <a:r>
              <a:rPr lang="en-US" b="1" dirty="0"/>
              <a:t>causally coherent inference </a:t>
            </a:r>
            <a:r>
              <a:rPr lang="en-US" dirty="0"/>
              <a:t>that </a:t>
            </a:r>
            <a:r>
              <a:rPr lang="en-US" b="1" dirty="0"/>
              <a:t>fills the causal gap</a:t>
            </a:r>
            <a:endParaRPr lang="en-US" dirty="0"/>
          </a:p>
          <a:p>
            <a:pPr lvl="1">
              <a:spcBef>
                <a:spcPts val="600"/>
              </a:spcBef>
              <a:buFont typeface="Arial" panose="020B0604020202020204" pitchFamily="34" charset="0"/>
              <a:buChar char="•"/>
            </a:pPr>
            <a:r>
              <a:rPr lang="en-US" dirty="0"/>
              <a:t>Informative distractors </a:t>
            </a:r>
            <a:r>
              <a:rPr lang="en-US" dirty="0" smtClean="0"/>
              <a:t>are based </a:t>
            </a:r>
            <a:r>
              <a:rPr lang="en-US" dirty="0"/>
              <a:t>on comprehension </a:t>
            </a:r>
            <a:r>
              <a:rPr lang="en-US" dirty="0" smtClean="0"/>
              <a:t>process preferences </a:t>
            </a:r>
            <a:r>
              <a:rPr lang="en-US" dirty="0"/>
              <a:t>of poor comprehenders</a:t>
            </a:r>
          </a:p>
          <a:p>
            <a:pPr lvl="2">
              <a:spcBef>
                <a:spcPts val="600"/>
              </a:spcBef>
              <a:buFont typeface="Arial" panose="020B0604020202020204" pitchFamily="34" charset="0"/>
              <a:buChar char="•"/>
            </a:pPr>
            <a:r>
              <a:rPr lang="en-US" b="1" dirty="0"/>
              <a:t>Paraphrase</a:t>
            </a:r>
            <a:r>
              <a:rPr lang="en-US" dirty="0"/>
              <a:t> of story’s main goal</a:t>
            </a:r>
          </a:p>
          <a:p>
            <a:pPr lvl="2">
              <a:spcBef>
                <a:spcPts val="600"/>
              </a:spcBef>
              <a:buFont typeface="Arial" panose="020B0604020202020204" pitchFamily="34" charset="0"/>
              <a:buChar char="•"/>
            </a:pPr>
            <a:r>
              <a:rPr lang="en-US" b="1" dirty="0"/>
              <a:t>Lateral connection</a:t>
            </a:r>
            <a:r>
              <a:rPr lang="en-US" dirty="0"/>
              <a:t> from 5</a:t>
            </a:r>
            <a:r>
              <a:rPr lang="en-US" baseline="30000" dirty="0"/>
              <a:t>th</a:t>
            </a:r>
            <a:r>
              <a:rPr lang="en-US" dirty="0"/>
              <a:t> sentence to extra-textual information (e.g., elaboration, association, or explanation)</a:t>
            </a:r>
          </a:p>
          <a:p>
            <a:pPr lvl="2">
              <a:spcBef>
                <a:spcPts val="600"/>
              </a:spcBef>
              <a:buFont typeface="Arial" panose="020B0604020202020204" pitchFamily="34" charset="0"/>
              <a:buChar char="•"/>
            </a:pPr>
            <a:r>
              <a:rPr lang="en-US" b="1" dirty="0"/>
              <a:t>The causal gaps remains! </a:t>
            </a:r>
          </a:p>
        </p:txBody>
      </p:sp>
      <p:sp>
        <p:nvSpPr>
          <p:cNvPr id="4" name="Slide Number Placeholder 3"/>
          <p:cNvSpPr>
            <a:spLocks noGrp="1"/>
          </p:cNvSpPr>
          <p:nvPr>
            <p:ph type="sldNum" sz="quarter" idx="4294967295"/>
          </p:nvPr>
        </p:nvSpPr>
        <p:spPr/>
        <p:txBody>
          <a:bodyPr/>
          <a:lstStyle/>
          <a:p>
            <a:fld id="{456F98B7-2694-914E-A47D-6B1A9C0E1901}" type="slidenum">
              <a:rPr lang="en-US" smtClean="0"/>
              <a:t>65</a:t>
            </a:fld>
            <a:endParaRPr lang="en-US"/>
          </a:p>
        </p:txBody>
      </p:sp>
    </p:spTree>
    <p:extLst>
      <p:ext uri="{BB962C8B-B14F-4D97-AF65-F5344CB8AC3E}">
        <p14:creationId xmlns:p14="http://schemas.microsoft.com/office/powerpoint/2010/main" val="2464950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MOCCA Item Design, 3</a:t>
            </a:r>
            <a:endParaRPr lang="en-US" dirty="0"/>
          </a:p>
        </p:txBody>
      </p:sp>
      <p:pic>
        <p:nvPicPr>
          <p:cNvPr id="5" name="Content Placeholder 4" descr="Screen Shot 2016-05-04 at 10.09.38 AM.png"/>
          <p:cNvPicPr>
            <a:picLocks noGrp="1" noChangeAspect="1"/>
          </p:cNvPicPr>
          <p:nvPr>
            <p:ph idx="1"/>
          </p:nvPr>
        </p:nvPicPr>
        <p:blipFill>
          <a:blip r:embed="rId2">
            <a:extLst>
              <a:ext uri="{28A0092B-C50C-407E-A947-70E740481C1C}">
                <a14:useLocalDpi xmlns:a14="http://schemas.microsoft.com/office/drawing/2010/main" val="0"/>
              </a:ext>
            </a:extLst>
          </a:blip>
          <a:srcRect l="-2671" r="-2671"/>
          <a:stretch>
            <a:fillRect/>
          </a:stretch>
        </p:blipFill>
        <p:spPr>
          <a:xfrm>
            <a:off x="730250" y="1600200"/>
            <a:ext cx="8229600" cy="4525963"/>
          </a:xfrm>
        </p:spPr>
      </p:pic>
      <p:sp>
        <p:nvSpPr>
          <p:cNvPr id="4" name="Slide Number Placeholder 3"/>
          <p:cNvSpPr>
            <a:spLocks noGrp="1"/>
          </p:cNvSpPr>
          <p:nvPr>
            <p:ph type="sldNum" sz="quarter" idx="4294967295"/>
          </p:nvPr>
        </p:nvSpPr>
        <p:spPr/>
        <p:txBody>
          <a:bodyPr/>
          <a:lstStyle/>
          <a:p>
            <a:fld id="{456F98B7-2694-914E-A47D-6B1A9C0E1901}" type="slidenum">
              <a:rPr lang="en-US" smtClean="0"/>
              <a:t>66</a:t>
            </a:fld>
            <a:endParaRPr lang="en-US"/>
          </a:p>
        </p:txBody>
      </p:sp>
      <p:sp>
        <p:nvSpPr>
          <p:cNvPr id="3" name="TextBox 2"/>
          <p:cNvSpPr txBox="1"/>
          <p:nvPr/>
        </p:nvSpPr>
        <p:spPr>
          <a:xfrm>
            <a:off x="1261524" y="1667931"/>
            <a:ext cx="1303867" cy="276999"/>
          </a:xfrm>
          <a:prstGeom prst="rect">
            <a:avLst/>
          </a:prstGeom>
          <a:solidFill>
            <a:schemeClr val="bg1"/>
          </a:solidFill>
          <a:ln>
            <a:noFill/>
          </a:ln>
        </p:spPr>
        <p:txBody>
          <a:bodyPr wrap="square" rtlCol="0">
            <a:spAutoFit/>
          </a:bodyPr>
          <a:lstStyle/>
          <a:p>
            <a:r>
              <a:rPr lang="en-US" sz="1200" dirty="0" smtClean="0"/>
              <a:t>1.  Wild Birds</a:t>
            </a:r>
            <a:endParaRPr lang="en-US" sz="1200" dirty="0"/>
          </a:p>
        </p:txBody>
      </p:sp>
      <p:sp>
        <p:nvSpPr>
          <p:cNvPr id="6" name="TextBox 5"/>
          <p:cNvSpPr txBox="1"/>
          <p:nvPr/>
        </p:nvSpPr>
        <p:spPr>
          <a:xfrm>
            <a:off x="1295392" y="2091268"/>
            <a:ext cx="5300133" cy="276999"/>
          </a:xfrm>
          <a:prstGeom prst="rect">
            <a:avLst/>
          </a:prstGeom>
          <a:solidFill>
            <a:schemeClr val="bg1"/>
          </a:solidFill>
        </p:spPr>
        <p:txBody>
          <a:bodyPr wrap="square" rtlCol="0">
            <a:spAutoFit/>
          </a:bodyPr>
          <a:lstStyle/>
          <a:p>
            <a:r>
              <a:rPr lang="en-US" sz="1200" dirty="0"/>
              <a:t>In the summer, Nan always took care of her mother’s grape vines. </a:t>
            </a:r>
          </a:p>
        </p:txBody>
      </p:sp>
      <p:sp>
        <p:nvSpPr>
          <p:cNvPr id="7" name="TextBox 6"/>
          <p:cNvSpPr txBox="1"/>
          <p:nvPr/>
        </p:nvSpPr>
        <p:spPr>
          <a:xfrm>
            <a:off x="1295392" y="2342866"/>
            <a:ext cx="4851407" cy="276999"/>
          </a:xfrm>
          <a:prstGeom prst="rect">
            <a:avLst/>
          </a:prstGeom>
          <a:solidFill>
            <a:schemeClr val="bg1"/>
          </a:solidFill>
        </p:spPr>
        <p:txBody>
          <a:bodyPr wrap="square" rtlCol="0">
            <a:spAutoFit/>
          </a:bodyPr>
          <a:lstStyle/>
          <a:p>
            <a:r>
              <a:rPr lang="en-US" sz="1200" dirty="0"/>
              <a:t>One night, she found her crying because wild birds were eating her grapes. </a:t>
            </a:r>
          </a:p>
        </p:txBody>
      </p:sp>
      <p:sp>
        <p:nvSpPr>
          <p:cNvPr id="8" name="TextBox 7"/>
          <p:cNvSpPr txBox="1"/>
          <p:nvPr/>
        </p:nvSpPr>
        <p:spPr>
          <a:xfrm>
            <a:off x="1295392" y="2611398"/>
            <a:ext cx="4123274" cy="276999"/>
          </a:xfrm>
          <a:prstGeom prst="rect">
            <a:avLst/>
          </a:prstGeom>
          <a:solidFill>
            <a:schemeClr val="bg1"/>
          </a:solidFill>
        </p:spPr>
        <p:txBody>
          <a:bodyPr wrap="square" rtlCol="0">
            <a:spAutoFit/>
          </a:bodyPr>
          <a:lstStyle/>
          <a:p>
            <a:r>
              <a:rPr lang="en-US" sz="1200" dirty="0"/>
              <a:t>If the birds ate all the grapes, then there would be none to sell. </a:t>
            </a:r>
          </a:p>
        </p:txBody>
      </p:sp>
      <p:sp>
        <p:nvSpPr>
          <p:cNvPr id="9" name="TextBox 8"/>
          <p:cNvSpPr txBox="1"/>
          <p:nvPr/>
        </p:nvSpPr>
        <p:spPr>
          <a:xfrm>
            <a:off x="1303858" y="2878665"/>
            <a:ext cx="5105409" cy="276999"/>
          </a:xfrm>
          <a:prstGeom prst="rect">
            <a:avLst/>
          </a:prstGeom>
          <a:solidFill>
            <a:schemeClr val="bg1"/>
          </a:solidFill>
        </p:spPr>
        <p:txBody>
          <a:bodyPr wrap="square" rtlCol="0">
            <a:spAutoFit/>
          </a:bodyPr>
          <a:lstStyle/>
          <a:p>
            <a:r>
              <a:rPr lang="en-US" sz="1200" dirty="0"/>
              <a:t>She decided she would build a giant scarecrow to keep all the wild birds away. </a:t>
            </a:r>
          </a:p>
        </p:txBody>
      </p:sp>
      <p:sp>
        <p:nvSpPr>
          <p:cNvPr id="10" name="TextBox 9"/>
          <p:cNvSpPr txBox="1"/>
          <p:nvPr/>
        </p:nvSpPr>
        <p:spPr>
          <a:xfrm>
            <a:off x="1295397" y="3149596"/>
            <a:ext cx="4859867" cy="276999"/>
          </a:xfrm>
          <a:prstGeom prst="rect">
            <a:avLst/>
          </a:prstGeom>
          <a:solidFill>
            <a:schemeClr val="bg1"/>
          </a:solidFill>
        </p:spPr>
        <p:txBody>
          <a:bodyPr wrap="square" rtlCol="0">
            <a:spAutoFit/>
          </a:bodyPr>
          <a:lstStyle/>
          <a:p>
            <a:r>
              <a:rPr lang="en-US" sz="1200" dirty="0"/>
              <a:t>Nan gathered some straw, paint, and old clothes. </a:t>
            </a:r>
          </a:p>
        </p:txBody>
      </p:sp>
      <p:sp>
        <p:nvSpPr>
          <p:cNvPr id="11" name="TextBox 10"/>
          <p:cNvSpPr txBox="1"/>
          <p:nvPr/>
        </p:nvSpPr>
        <p:spPr>
          <a:xfrm>
            <a:off x="1295391" y="3767663"/>
            <a:ext cx="4030142" cy="276999"/>
          </a:xfrm>
          <a:prstGeom prst="rect">
            <a:avLst/>
          </a:prstGeom>
          <a:solidFill>
            <a:schemeClr val="bg1"/>
          </a:solidFill>
        </p:spPr>
        <p:txBody>
          <a:bodyPr wrap="square" rtlCol="0">
            <a:spAutoFit/>
          </a:bodyPr>
          <a:lstStyle/>
          <a:p>
            <a:r>
              <a:rPr lang="en-US" sz="1200" dirty="0"/>
              <a:t>Her mother was happy that Nan saved the grapes. </a:t>
            </a:r>
          </a:p>
        </p:txBody>
      </p:sp>
      <p:sp>
        <p:nvSpPr>
          <p:cNvPr id="12" name="TextBox 11"/>
          <p:cNvSpPr txBox="1"/>
          <p:nvPr/>
        </p:nvSpPr>
        <p:spPr>
          <a:xfrm>
            <a:off x="1337727" y="4766732"/>
            <a:ext cx="4936074" cy="276999"/>
          </a:xfrm>
          <a:prstGeom prst="rect">
            <a:avLst/>
          </a:prstGeom>
          <a:solidFill>
            <a:schemeClr val="bg1"/>
          </a:solidFill>
        </p:spPr>
        <p:txBody>
          <a:bodyPr wrap="square" rtlCol="0">
            <a:spAutoFit/>
          </a:bodyPr>
          <a:lstStyle/>
          <a:p>
            <a:r>
              <a:rPr lang="en-US" sz="1200" dirty="0"/>
              <a:t>She wanted to build a scarecrow to help take care of her mother’s </a:t>
            </a:r>
            <a:r>
              <a:rPr lang="en-US" sz="1200" dirty="0" smtClean="0"/>
              <a:t>grapes. </a:t>
            </a:r>
            <a:endParaRPr lang="en-US" sz="1200" dirty="0"/>
          </a:p>
        </p:txBody>
      </p:sp>
      <p:sp>
        <p:nvSpPr>
          <p:cNvPr id="13" name="TextBox 12"/>
          <p:cNvSpPr txBox="1"/>
          <p:nvPr/>
        </p:nvSpPr>
        <p:spPr>
          <a:xfrm>
            <a:off x="1337731" y="4351864"/>
            <a:ext cx="4817533" cy="276999"/>
          </a:xfrm>
          <a:prstGeom prst="rect">
            <a:avLst/>
          </a:prstGeom>
          <a:solidFill>
            <a:schemeClr val="bg1"/>
          </a:solidFill>
        </p:spPr>
        <p:txBody>
          <a:bodyPr wrap="square" rtlCol="0">
            <a:spAutoFit/>
          </a:bodyPr>
          <a:lstStyle/>
          <a:p>
            <a:r>
              <a:rPr lang="en-US" sz="1200" dirty="0"/>
              <a:t>She placed the scarecrow in the vineyard and no wild birds ate any grapes. </a:t>
            </a:r>
          </a:p>
        </p:txBody>
      </p:sp>
      <p:sp>
        <p:nvSpPr>
          <p:cNvPr id="14" name="TextBox 13"/>
          <p:cNvSpPr txBox="1"/>
          <p:nvPr/>
        </p:nvSpPr>
        <p:spPr>
          <a:xfrm>
            <a:off x="1337731" y="5181597"/>
            <a:ext cx="4936070" cy="276999"/>
          </a:xfrm>
          <a:prstGeom prst="rect">
            <a:avLst/>
          </a:prstGeom>
          <a:solidFill>
            <a:schemeClr val="bg1"/>
          </a:solidFill>
        </p:spPr>
        <p:txBody>
          <a:bodyPr wrap="square" rtlCol="0">
            <a:spAutoFit/>
          </a:bodyPr>
          <a:lstStyle/>
          <a:p>
            <a:r>
              <a:rPr lang="en-US" sz="1200" dirty="0">
                <a:solidFill>
                  <a:srgbClr val="000000"/>
                </a:solidFill>
                <a:ea typeface="Lucida Grande"/>
                <a:cs typeface="Lucida Grande"/>
              </a:rPr>
              <a:t>She also used some buttons to make the face on the scarecrow. </a:t>
            </a:r>
            <a:endParaRPr lang="en-US" sz="1200" dirty="0"/>
          </a:p>
        </p:txBody>
      </p:sp>
      <p:sp>
        <p:nvSpPr>
          <p:cNvPr id="15" name="TextBox 14"/>
          <p:cNvSpPr txBox="1"/>
          <p:nvPr/>
        </p:nvSpPr>
        <p:spPr>
          <a:xfrm>
            <a:off x="6231469" y="4346040"/>
            <a:ext cx="2302932" cy="307777"/>
          </a:xfrm>
          <a:prstGeom prst="rect">
            <a:avLst/>
          </a:prstGeom>
          <a:noFill/>
        </p:spPr>
        <p:txBody>
          <a:bodyPr wrap="square" rtlCol="0">
            <a:spAutoFit/>
          </a:bodyPr>
          <a:lstStyle/>
          <a:p>
            <a:r>
              <a:rPr lang="en-US" sz="1400" b="1" dirty="0" smtClean="0">
                <a:solidFill>
                  <a:srgbClr val="9F1534"/>
                </a:solidFill>
              </a:rPr>
              <a:t>Causally coherent inference</a:t>
            </a:r>
            <a:endParaRPr lang="en-US" sz="1400" b="1" dirty="0">
              <a:solidFill>
                <a:srgbClr val="9F1534"/>
              </a:solidFill>
            </a:endParaRPr>
          </a:p>
        </p:txBody>
      </p:sp>
      <p:sp>
        <p:nvSpPr>
          <p:cNvPr id="16" name="TextBox 15"/>
          <p:cNvSpPr txBox="1"/>
          <p:nvPr/>
        </p:nvSpPr>
        <p:spPr>
          <a:xfrm>
            <a:off x="6231463" y="4752450"/>
            <a:ext cx="2113141" cy="307777"/>
          </a:xfrm>
          <a:prstGeom prst="rect">
            <a:avLst/>
          </a:prstGeom>
          <a:noFill/>
        </p:spPr>
        <p:txBody>
          <a:bodyPr wrap="square" rtlCol="0">
            <a:spAutoFit/>
          </a:bodyPr>
          <a:lstStyle/>
          <a:p>
            <a:r>
              <a:rPr lang="en-US" sz="1400" b="1" dirty="0" smtClean="0">
                <a:solidFill>
                  <a:srgbClr val="9F1534"/>
                </a:solidFill>
              </a:rPr>
              <a:t>Paraphrase</a:t>
            </a:r>
            <a:endParaRPr lang="en-US" sz="1400" b="1" dirty="0">
              <a:solidFill>
                <a:srgbClr val="9F1534"/>
              </a:solidFill>
            </a:endParaRPr>
          </a:p>
        </p:txBody>
      </p:sp>
      <p:sp>
        <p:nvSpPr>
          <p:cNvPr id="17" name="TextBox 16"/>
          <p:cNvSpPr txBox="1"/>
          <p:nvPr/>
        </p:nvSpPr>
        <p:spPr>
          <a:xfrm>
            <a:off x="6231457" y="5158860"/>
            <a:ext cx="2113141" cy="307777"/>
          </a:xfrm>
          <a:prstGeom prst="rect">
            <a:avLst/>
          </a:prstGeom>
          <a:noFill/>
        </p:spPr>
        <p:txBody>
          <a:bodyPr wrap="square" rtlCol="0">
            <a:spAutoFit/>
          </a:bodyPr>
          <a:lstStyle/>
          <a:p>
            <a:r>
              <a:rPr lang="en-US" sz="1400" b="1" dirty="0" smtClean="0">
                <a:solidFill>
                  <a:srgbClr val="9F1534"/>
                </a:solidFill>
              </a:rPr>
              <a:t>Lateral connection</a:t>
            </a:r>
            <a:endParaRPr lang="en-US" sz="1400" b="1" dirty="0">
              <a:solidFill>
                <a:srgbClr val="9F1534"/>
              </a:solidFill>
            </a:endParaRPr>
          </a:p>
        </p:txBody>
      </p:sp>
    </p:spTree>
    <p:extLst>
      <p:ext uri="{BB962C8B-B14F-4D97-AF65-F5344CB8AC3E}">
        <p14:creationId xmlns:p14="http://schemas.microsoft.com/office/powerpoint/2010/main" val="2191951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MOCCA Study Design</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Year 1</a:t>
            </a:r>
          </a:p>
          <a:p>
            <a:pPr lvl="1"/>
            <a:r>
              <a:rPr lang="en-US" sz="2000" dirty="0"/>
              <a:t>Test specifications</a:t>
            </a:r>
          </a:p>
          <a:p>
            <a:pPr lvl="1"/>
            <a:r>
              <a:rPr lang="en-US" sz="2000" dirty="0"/>
              <a:t>Item </a:t>
            </a:r>
            <a:r>
              <a:rPr lang="en-US" sz="2000" dirty="0" smtClean="0"/>
              <a:t>writing and review</a:t>
            </a:r>
            <a:endParaRPr lang="en-US" sz="2000" dirty="0"/>
          </a:p>
          <a:p>
            <a:pPr lvl="1"/>
            <a:r>
              <a:rPr lang="en-US" sz="2000" dirty="0"/>
              <a:t>Pilot administration </a:t>
            </a:r>
            <a:r>
              <a:rPr lang="en-US" sz="2000" dirty="0" smtClean="0"/>
              <a:t>in Oregon and California</a:t>
            </a:r>
            <a:endParaRPr lang="en-US" sz="2000" dirty="0"/>
          </a:p>
          <a:p>
            <a:pPr lvl="1"/>
            <a:r>
              <a:rPr lang="en-US" sz="2000" dirty="0"/>
              <a:t>Preliminary analyses</a:t>
            </a:r>
          </a:p>
          <a:p>
            <a:r>
              <a:rPr lang="en-US" sz="2400" b="1" dirty="0"/>
              <a:t>Year 2</a:t>
            </a:r>
          </a:p>
          <a:p>
            <a:pPr lvl="1"/>
            <a:r>
              <a:rPr lang="en-US" sz="2000" b="1" dirty="0"/>
              <a:t>Item revisions</a:t>
            </a:r>
          </a:p>
          <a:p>
            <a:pPr lvl="1"/>
            <a:r>
              <a:rPr lang="en-US" sz="2000" b="1" dirty="0"/>
              <a:t>National </a:t>
            </a:r>
            <a:r>
              <a:rPr lang="en-US" sz="2000" b="1" dirty="0" smtClean="0"/>
              <a:t>administration</a:t>
            </a:r>
            <a:endParaRPr lang="en-US" sz="2000" b="1" dirty="0"/>
          </a:p>
          <a:p>
            <a:pPr lvl="1"/>
            <a:r>
              <a:rPr lang="en-US" sz="2000" b="1" dirty="0"/>
              <a:t>Model testing</a:t>
            </a:r>
          </a:p>
          <a:p>
            <a:r>
              <a:rPr lang="en-US" sz="2400" dirty="0"/>
              <a:t>Year 3</a:t>
            </a:r>
          </a:p>
          <a:p>
            <a:pPr lvl="1"/>
            <a:r>
              <a:rPr lang="en-US" sz="2000" dirty="0"/>
              <a:t>Final item revisions</a:t>
            </a:r>
          </a:p>
          <a:p>
            <a:pPr lvl="1"/>
            <a:r>
              <a:rPr lang="en-US" sz="2000" dirty="0"/>
              <a:t>National administration</a:t>
            </a:r>
          </a:p>
          <a:p>
            <a:pPr lvl="1"/>
            <a:r>
              <a:rPr lang="en-US" sz="2000" dirty="0"/>
              <a:t>Norming, equating, and reporting </a:t>
            </a:r>
            <a:r>
              <a:rPr lang="en-US" sz="2000" dirty="0" smtClean="0"/>
              <a:t>finalized</a:t>
            </a:r>
            <a:endParaRPr lang="en-US" sz="2000"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t>67</a:t>
            </a:fld>
            <a:endParaRPr lang="en-US"/>
          </a:p>
        </p:txBody>
      </p:sp>
    </p:spTree>
    <p:extLst>
      <p:ext uri="{BB962C8B-B14F-4D97-AF65-F5344CB8AC3E}">
        <p14:creationId xmlns:p14="http://schemas.microsoft.com/office/powerpoint/2010/main" val="1368175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To what extent are MOCCA scores reliable using </a:t>
            </a:r>
            <a:r>
              <a:rPr lang="en-US" sz="2400" b="1" dirty="0" smtClean="0"/>
              <a:t>classical test theory </a:t>
            </a:r>
            <a:r>
              <a:rPr lang="en-US" sz="2400" dirty="0" smtClean="0"/>
              <a:t>and a </a:t>
            </a:r>
            <a:r>
              <a:rPr lang="en-US" sz="2400" b="1" dirty="0" smtClean="0"/>
              <a:t>2-dimensional, choice theory, 2-PL </a:t>
            </a:r>
            <a:r>
              <a:rPr lang="en-US" sz="2400" b="1" dirty="0"/>
              <a:t>IRT </a:t>
            </a:r>
            <a:r>
              <a:rPr lang="en-US" sz="2400" b="1" dirty="0" smtClean="0"/>
              <a:t>model</a:t>
            </a:r>
            <a:r>
              <a:rPr lang="en-US" sz="2400" dirty="0" smtClean="0"/>
              <a:t>?</a:t>
            </a:r>
          </a:p>
          <a:p>
            <a:pPr marL="514350" indent="-514350">
              <a:buFont typeface="+mj-lt"/>
              <a:buAutoNum type="arabicPeriod"/>
            </a:pPr>
            <a:r>
              <a:rPr lang="en-US" sz="2400" dirty="0"/>
              <a:t>How prevalent are the </a:t>
            </a:r>
            <a:r>
              <a:rPr lang="en-US" sz="2400" b="1" dirty="0" smtClean="0"/>
              <a:t>poor </a:t>
            </a:r>
            <a:r>
              <a:rPr lang="en-US" sz="2400" b="1" dirty="0" err="1" smtClean="0"/>
              <a:t>comprehender</a:t>
            </a:r>
            <a:r>
              <a:rPr lang="en-US" sz="2400" b="1" dirty="0" smtClean="0"/>
              <a:t> types</a:t>
            </a:r>
            <a:r>
              <a:rPr lang="en-US" sz="2400" dirty="0" smtClean="0"/>
              <a:t>? </a:t>
            </a:r>
            <a:endParaRPr lang="en-US" sz="2400" dirty="0"/>
          </a:p>
          <a:p>
            <a:pPr marL="514350" indent="-514350">
              <a:buFont typeface="+mj-lt"/>
              <a:buAutoNum type="arabicPeriod"/>
            </a:pPr>
            <a:r>
              <a:rPr lang="en-US" sz="2400" dirty="0" smtClean="0"/>
              <a:t>To what extent is MOCCA valid using </a:t>
            </a:r>
            <a:r>
              <a:rPr lang="en-US" sz="2400" b="1" dirty="0" smtClean="0"/>
              <a:t>traditional construct validity correlations</a:t>
            </a:r>
            <a:r>
              <a:rPr lang="en-US" sz="2400" dirty="0" smtClean="0"/>
              <a:t>?</a:t>
            </a:r>
          </a:p>
          <a:p>
            <a:pPr marL="514350" indent="-514350">
              <a:buFont typeface="+mj-lt"/>
              <a:buAutoNum type="arabicPeriod"/>
            </a:pPr>
            <a:r>
              <a:rPr lang="en-US" sz="2400" dirty="0" smtClean="0"/>
              <a:t>To what extent does MOCCA accurately predict not meeting standards on </a:t>
            </a:r>
            <a:r>
              <a:rPr lang="en-US" sz="2400" b="1" dirty="0" smtClean="0"/>
              <a:t>state English Language Arts accountability measures</a:t>
            </a:r>
            <a:r>
              <a:rPr lang="en-US" sz="2400" dirty="0" smtClean="0"/>
              <a:t>?</a:t>
            </a:r>
          </a:p>
        </p:txBody>
      </p:sp>
      <p:sp>
        <p:nvSpPr>
          <p:cNvPr id="4" name="Slide Number Placeholder 3"/>
          <p:cNvSpPr>
            <a:spLocks noGrp="1"/>
          </p:cNvSpPr>
          <p:nvPr>
            <p:ph type="sldNum" sz="quarter" idx="4294967295"/>
          </p:nvPr>
        </p:nvSpPr>
        <p:spPr/>
        <p:txBody>
          <a:bodyPr/>
          <a:lstStyle/>
          <a:p>
            <a:fld id="{456F98B7-2694-914E-A47D-6B1A9C0E1901}" type="slidenum">
              <a:rPr lang="en-US" smtClean="0"/>
              <a:t>68</a:t>
            </a:fld>
            <a:endParaRPr lang="en-US"/>
          </a:p>
        </p:txBody>
      </p:sp>
    </p:spTree>
    <p:extLst>
      <p:ext uri="{BB962C8B-B14F-4D97-AF65-F5344CB8AC3E}">
        <p14:creationId xmlns:p14="http://schemas.microsoft.com/office/powerpoint/2010/main" val="42922871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Year 2 MOCCA Design</a:t>
            </a:r>
            <a:endParaRPr lang="en-US" dirty="0"/>
          </a:p>
        </p:txBody>
      </p:sp>
      <p:sp>
        <p:nvSpPr>
          <p:cNvPr id="3" name="Content Placeholder 2"/>
          <p:cNvSpPr>
            <a:spLocks noGrp="1"/>
          </p:cNvSpPr>
          <p:nvPr>
            <p:ph idx="1"/>
          </p:nvPr>
        </p:nvSpPr>
        <p:spPr/>
        <p:txBody>
          <a:bodyPr>
            <a:noAutofit/>
          </a:bodyPr>
          <a:lstStyle/>
          <a:p>
            <a:r>
              <a:rPr lang="en-US" dirty="0"/>
              <a:t>Administered online: February 1 – June 16</a:t>
            </a:r>
          </a:p>
          <a:p>
            <a:r>
              <a:rPr lang="en-US" dirty="0" smtClean="0"/>
              <a:t>3 </a:t>
            </a:r>
            <a:r>
              <a:rPr lang="en-US" dirty="0"/>
              <a:t>forms per </a:t>
            </a:r>
            <a:r>
              <a:rPr lang="en-US" dirty="0" smtClean="0"/>
              <a:t>grade; 40 items per form (forward and backward versions)</a:t>
            </a:r>
          </a:p>
          <a:p>
            <a:r>
              <a:rPr lang="en-US" dirty="0" smtClean="0"/>
              <a:t>Students randomly assigned to form within grade level and school after consent</a:t>
            </a:r>
          </a:p>
          <a:p>
            <a:pPr lvl="1"/>
            <a:r>
              <a:rPr lang="en-US" dirty="0"/>
              <a:t>Grade 3, </a:t>
            </a:r>
            <a:r>
              <a:rPr lang="en-US" i="1" dirty="0"/>
              <a:t>N</a:t>
            </a:r>
            <a:r>
              <a:rPr lang="en-US" dirty="0"/>
              <a:t> = </a:t>
            </a:r>
            <a:r>
              <a:rPr lang="en-US" dirty="0" smtClean="0"/>
              <a:t>1301</a:t>
            </a:r>
            <a:endParaRPr lang="en-US" dirty="0"/>
          </a:p>
          <a:p>
            <a:pPr lvl="1"/>
            <a:r>
              <a:rPr lang="en-US" dirty="0"/>
              <a:t>Grade 4, </a:t>
            </a:r>
            <a:r>
              <a:rPr lang="en-US" i="1" dirty="0"/>
              <a:t>N</a:t>
            </a:r>
            <a:r>
              <a:rPr lang="en-US" dirty="0"/>
              <a:t> = </a:t>
            </a:r>
            <a:r>
              <a:rPr lang="en-US" dirty="0" smtClean="0"/>
              <a:t>1116</a:t>
            </a:r>
            <a:endParaRPr lang="en-US" dirty="0"/>
          </a:p>
          <a:p>
            <a:pPr lvl="1"/>
            <a:r>
              <a:rPr lang="en-US" dirty="0"/>
              <a:t>Grade 5, </a:t>
            </a:r>
            <a:r>
              <a:rPr lang="en-US" i="1" dirty="0"/>
              <a:t>N</a:t>
            </a:r>
            <a:r>
              <a:rPr lang="en-US" dirty="0"/>
              <a:t> = </a:t>
            </a:r>
            <a:r>
              <a:rPr lang="en-US" dirty="0" smtClean="0"/>
              <a:t>959</a:t>
            </a:r>
          </a:p>
          <a:p>
            <a:r>
              <a:rPr lang="en-US" dirty="0"/>
              <a:t>Approximately 25 US districts or local education agencies</a:t>
            </a:r>
          </a:p>
          <a:p>
            <a:pPr lvl="1"/>
            <a:r>
              <a:rPr lang="en-US" dirty="0"/>
              <a:t>A bit Whiter than national demographics</a:t>
            </a:r>
          </a:p>
          <a:p>
            <a:pPr lvl="1"/>
            <a:r>
              <a:rPr lang="en-US" dirty="0"/>
              <a:t>Main shortfall in </a:t>
            </a:r>
            <a:r>
              <a:rPr lang="en-US" dirty="0" smtClean="0"/>
              <a:t>representation of Black </a:t>
            </a:r>
            <a:r>
              <a:rPr lang="en-US" dirty="0"/>
              <a:t>students</a:t>
            </a:r>
          </a:p>
          <a:p>
            <a:pPr lvl="1"/>
            <a:r>
              <a:rPr lang="en-US" dirty="0"/>
              <a:t>Over 50 schools in 13 states</a:t>
            </a:r>
          </a:p>
          <a:p>
            <a:r>
              <a:rPr lang="en-US" dirty="0" smtClean="0"/>
              <a:t>Administration time (</a:t>
            </a:r>
            <a:r>
              <a:rPr lang="en-US" i="1" dirty="0" smtClean="0"/>
              <a:t>M</a:t>
            </a:r>
            <a:r>
              <a:rPr lang="en-US" dirty="0" smtClean="0"/>
              <a:t> ≈ 35 minutes; </a:t>
            </a:r>
            <a:r>
              <a:rPr lang="en-US" i="1" dirty="0" smtClean="0"/>
              <a:t>SD</a:t>
            </a:r>
            <a:r>
              <a:rPr lang="en-US" dirty="0" smtClean="0"/>
              <a:t> ≈ 15 minutes)</a:t>
            </a:r>
            <a:endParaRPr lang="en-US"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pPr/>
              <a:t>69</a:t>
            </a:fld>
            <a:endParaRPr lang="en-US"/>
          </a:p>
        </p:txBody>
      </p:sp>
    </p:spTree>
    <p:extLst>
      <p:ext uri="{BB962C8B-B14F-4D97-AF65-F5344CB8AC3E}">
        <p14:creationId xmlns:p14="http://schemas.microsoft.com/office/powerpoint/2010/main" val="350928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Storybook -¡</a:t>
            </a:r>
            <a:r>
              <a:rPr lang="en-US" dirty="0" err="1" smtClean="0"/>
              <a:t>Vamos</a:t>
            </a:r>
            <a:r>
              <a:rPr lang="en-US" dirty="0" smtClean="0"/>
              <a:t> a la </a:t>
            </a:r>
            <a:r>
              <a:rPr lang="en-US" dirty="0" err="1" smtClean="0"/>
              <a:t>tienda</a:t>
            </a:r>
            <a:r>
              <a:rPr lang="en-US" dirty="0" smtClean="0"/>
              <a:t>! Let’s go to the store</a:t>
            </a:r>
            <a:endParaRPr lang="en-US" dirty="0"/>
          </a:p>
        </p:txBody>
      </p:sp>
      <p:sp>
        <p:nvSpPr>
          <p:cNvPr id="3" name="Content Placeholder 2"/>
          <p:cNvSpPr>
            <a:spLocks noGrp="1"/>
          </p:cNvSpPr>
          <p:nvPr>
            <p:ph idx="1"/>
          </p:nvPr>
        </p:nvSpPr>
        <p:spPr/>
        <p:txBody>
          <a:bodyPr>
            <a:normAutofit/>
          </a:bodyPr>
          <a:lstStyle/>
          <a:p>
            <a:r>
              <a:rPr lang="en-US" dirty="0" smtClean="0"/>
              <a:t>The storybook measure was designed to capture naturalistic language samples </a:t>
            </a:r>
          </a:p>
          <a:p>
            <a:r>
              <a:rPr lang="en-US" dirty="0" smtClean="0"/>
              <a:t>The measure includes items that test expressive language, receptive and expressive vocabulary, and story retell.</a:t>
            </a:r>
          </a:p>
          <a:p>
            <a:r>
              <a:rPr lang="en-US" dirty="0" smtClean="0"/>
              <a:t>The theme of going to the grocery store to prepare for a birthday party was purposefully selected as a common experience shared by most young children in the US </a:t>
            </a:r>
            <a:endParaRPr lang="en-US" dirty="0"/>
          </a:p>
        </p:txBody>
      </p:sp>
    </p:spTree>
    <p:extLst>
      <p:ext uri="{BB962C8B-B14F-4D97-AF65-F5344CB8AC3E}">
        <p14:creationId xmlns:p14="http://schemas.microsoft.com/office/powerpoint/2010/main" val="32373513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RQ1 Results</a:t>
            </a:r>
            <a:br>
              <a:rPr lang="en-US" dirty="0" smtClean="0"/>
            </a:br>
            <a:r>
              <a:rPr lang="en-US" dirty="0" smtClean="0"/>
              <a:t>Reliability </a:t>
            </a:r>
            <a:endParaRPr lang="en-US" dirty="0"/>
          </a:p>
        </p:txBody>
      </p:sp>
    </p:spTree>
    <p:extLst>
      <p:ext uri="{BB962C8B-B14F-4D97-AF65-F5344CB8AC3E}">
        <p14:creationId xmlns:p14="http://schemas.microsoft.com/office/powerpoint/2010/main" val="16807760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Classical test theory internal consistency</a:t>
            </a:r>
            <a:endParaRPr lang="en-US" sz="3600"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t>71</a:t>
            </a:fld>
            <a:endParaRPr lang="en-US"/>
          </a:p>
        </p:txBody>
      </p:sp>
      <p:pic>
        <p:nvPicPr>
          <p:cNvPr id="5" name="Content Placeholder 4"/>
          <p:cNvPicPr>
            <a:picLocks noGrp="1" noChangeAspect="1"/>
          </p:cNvPicPr>
          <p:nvPr>
            <p:ph idx="1"/>
          </p:nvPr>
        </p:nvPicPr>
        <p:blipFill>
          <a:blip r:embed="rId2"/>
          <a:stretch>
            <a:fillRect/>
          </a:stretch>
        </p:blipFill>
        <p:spPr>
          <a:xfrm>
            <a:off x="640080" y="1212820"/>
            <a:ext cx="8412480" cy="5033022"/>
          </a:xfrm>
          <a:prstGeom prst="rect">
            <a:avLst/>
          </a:prstGeom>
        </p:spPr>
      </p:pic>
      <p:sp>
        <p:nvSpPr>
          <p:cNvPr id="6" name="TextBox 5"/>
          <p:cNvSpPr txBox="1"/>
          <p:nvPr/>
        </p:nvSpPr>
        <p:spPr>
          <a:xfrm>
            <a:off x="8402200" y="1841147"/>
            <a:ext cx="552459" cy="923330"/>
          </a:xfrm>
          <a:prstGeom prst="rect">
            <a:avLst/>
          </a:prstGeom>
          <a:noFill/>
        </p:spPr>
        <p:txBody>
          <a:bodyPr wrap="none" rtlCol="0">
            <a:spAutoFit/>
          </a:bodyPr>
          <a:lstStyle/>
          <a:p>
            <a:r>
              <a:rPr lang="en-US" dirty="0" smtClean="0"/>
              <a:t>CCI</a:t>
            </a:r>
          </a:p>
          <a:p>
            <a:r>
              <a:rPr lang="en-US" dirty="0" smtClean="0"/>
              <a:t>PAR</a:t>
            </a:r>
          </a:p>
          <a:p>
            <a:r>
              <a:rPr lang="en-US" dirty="0" smtClean="0"/>
              <a:t>LCN</a:t>
            </a:r>
            <a:endParaRPr lang="en-US" dirty="0"/>
          </a:p>
        </p:txBody>
      </p:sp>
      <p:sp>
        <p:nvSpPr>
          <p:cNvPr id="7" name="TextBox 6"/>
          <p:cNvSpPr txBox="1"/>
          <p:nvPr/>
        </p:nvSpPr>
        <p:spPr>
          <a:xfrm>
            <a:off x="636106" y="1655618"/>
            <a:ext cx="476412" cy="1138773"/>
          </a:xfrm>
          <a:prstGeom prst="rect">
            <a:avLst/>
          </a:prstGeom>
          <a:solidFill>
            <a:schemeClr val="bg1"/>
          </a:solidFill>
        </p:spPr>
        <p:txBody>
          <a:bodyPr wrap="none" rtlCol="0">
            <a:spAutoFit/>
          </a:bodyPr>
          <a:lstStyle/>
          <a:p>
            <a:r>
              <a:rPr lang="en-US" dirty="0" smtClean="0"/>
              <a:t>1.0</a:t>
            </a:r>
          </a:p>
          <a:p>
            <a:endParaRPr lang="en-US" sz="1600" dirty="0" smtClean="0"/>
          </a:p>
          <a:p>
            <a:endParaRPr lang="en-US" sz="1600" dirty="0"/>
          </a:p>
          <a:p>
            <a:r>
              <a:rPr lang="en-US" dirty="0" smtClean="0"/>
              <a:t>0.8</a:t>
            </a:r>
            <a:endParaRPr lang="en-US" dirty="0"/>
          </a:p>
        </p:txBody>
      </p:sp>
      <p:sp>
        <p:nvSpPr>
          <p:cNvPr id="8" name="Rectangle 7"/>
          <p:cNvSpPr/>
          <p:nvPr/>
        </p:nvSpPr>
        <p:spPr>
          <a:xfrm>
            <a:off x="2120348" y="1429210"/>
            <a:ext cx="1020417" cy="2387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207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8032"/>
            <a:ext cx="7543800" cy="1450757"/>
          </a:xfrm>
        </p:spPr>
        <p:txBody>
          <a:bodyPr>
            <a:noAutofit/>
          </a:bodyPr>
          <a:lstStyle/>
          <a:p>
            <a:r>
              <a:rPr lang="en-US" sz="4000" dirty="0" smtClean="0"/>
              <a:t>Item </a:t>
            </a:r>
            <a:r>
              <a:rPr lang="en-US" sz="4000" dirty="0"/>
              <a:t>v</a:t>
            </a:r>
            <a:r>
              <a:rPr lang="en-US" sz="4000" dirty="0" smtClean="0"/>
              <a:t>ariables for the 2-dimensional model </a:t>
            </a:r>
            <a:endParaRPr lang="en-US" sz="4000" dirty="0"/>
          </a:p>
        </p:txBody>
      </p:sp>
      <p:sp>
        <p:nvSpPr>
          <p:cNvPr id="3" name="Content Placeholder 2"/>
          <p:cNvSpPr>
            <a:spLocks noGrp="1"/>
          </p:cNvSpPr>
          <p:nvPr>
            <p:ph idx="1"/>
          </p:nvPr>
        </p:nvSpPr>
        <p:spPr>
          <a:xfrm>
            <a:off x="152400" y="1620910"/>
            <a:ext cx="8868519" cy="4668927"/>
          </a:xfrm>
        </p:spPr>
        <p:txBody>
          <a:bodyPr>
            <a:normAutofit fontScale="92500"/>
          </a:bodyPr>
          <a:lstStyle/>
          <a:p>
            <a:pPr marL="0" indent="0">
              <a:spcAft>
                <a:spcPts val="600"/>
              </a:spcAft>
              <a:buNone/>
            </a:pPr>
            <a:r>
              <a:rPr lang="en-US" sz="2800" dirty="0" smtClean="0"/>
              <a:t>	                			if the causal coherent option chosen</a:t>
            </a:r>
          </a:p>
          <a:p>
            <a:pPr marL="2292350" indent="-2292350">
              <a:spcAft>
                <a:spcPts val="600"/>
              </a:spcAft>
              <a:buNone/>
            </a:pPr>
            <a:r>
              <a:rPr lang="en-US" sz="2800" dirty="0" smtClean="0"/>
              <a:t>		if the paraphrase or lateral connect 		chosen</a:t>
            </a:r>
          </a:p>
          <a:p>
            <a:pPr>
              <a:spcAft>
                <a:spcPts val="600"/>
              </a:spcAft>
            </a:pPr>
            <a:endParaRPr lang="en-US" sz="2800" dirty="0" smtClean="0"/>
          </a:p>
          <a:p>
            <a:pPr marL="0" indent="0">
              <a:spcAft>
                <a:spcPts val="600"/>
              </a:spcAft>
              <a:buNone/>
            </a:pPr>
            <a:r>
              <a:rPr lang="en-US" sz="2800" dirty="0" smtClean="0"/>
              <a:t>	               			if the paraphrases is chosen</a:t>
            </a:r>
          </a:p>
          <a:p>
            <a:pPr marL="0" indent="0">
              <a:spcAft>
                <a:spcPts val="600"/>
              </a:spcAft>
              <a:buNone/>
            </a:pPr>
            <a:r>
              <a:rPr lang="en-US" sz="2800" dirty="0" smtClean="0"/>
              <a:t>           </a:t>
            </a:r>
            <a:r>
              <a:rPr lang="en-US" sz="2800" dirty="0"/>
              <a:t>	</a:t>
            </a:r>
            <a:r>
              <a:rPr lang="en-US" sz="2800" dirty="0" smtClean="0"/>
              <a:t>				if the lateral connect is chosen </a:t>
            </a:r>
          </a:p>
          <a:p>
            <a:pPr marL="0" indent="0">
              <a:spcAft>
                <a:spcPts val="600"/>
              </a:spcAft>
              <a:buNone/>
            </a:pPr>
            <a:r>
              <a:rPr lang="en-US" sz="2800" dirty="0" smtClean="0"/>
              <a:t>           	 missing 		if the causal coherent answer 									chosen</a:t>
            </a:r>
          </a:p>
          <a:p>
            <a:pPr marL="0" indent="0">
              <a:spcAft>
                <a:spcPts val="600"/>
              </a:spcAft>
              <a:buNone/>
            </a:pPr>
            <a:endParaRPr lang="en-US" sz="2800"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t>72</a:t>
            </a:fld>
            <a:endParaRPr lang="en-US"/>
          </a:p>
        </p:txBody>
      </p:sp>
      <p:sp>
        <p:nvSpPr>
          <p:cNvPr id="30" name="Rectangle 26"/>
          <p:cNvSpPr>
            <a:spLocks noChangeArrowheads="1"/>
          </p:cNvSpPr>
          <p:nvPr/>
        </p:nvSpPr>
        <p:spPr bwMode="auto">
          <a:xfrm>
            <a:off x="-1" y="-1"/>
            <a:ext cx="16578633"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nvPr>
        </p:nvGraphicFramePr>
        <p:xfrm>
          <a:off x="882235" y="1612764"/>
          <a:ext cx="1370013" cy="1312862"/>
        </p:xfrm>
        <a:graphic>
          <a:graphicData uri="http://schemas.openxmlformats.org/presentationml/2006/ole">
            <mc:AlternateContent xmlns:mc="http://schemas.openxmlformats.org/markup-compatibility/2006">
              <mc:Choice xmlns:v="urn:schemas-microsoft-com:vml" Requires="v">
                <p:oleObj spid="_x0000_s7192" name="Equation" r:id="rId3" imgW="444240" imgH="431640" progId="Equation.3">
                  <p:embed/>
                </p:oleObj>
              </mc:Choice>
              <mc:Fallback>
                <p:oleObj name="Equation" r:id="rId3" imgW="444240" imgH="431640" progId="Equation.3">
                  <p:embed/>
                  <p:pic>
                    <p:nvPicPr>
                      <p:cNvPr id="31" name="Object 30"/>
                      <p:cNvPicPr>
                        <a:picLocks noChangeAspect="1" noChangeArrowheads="1"/>
                      </p:cNvPicPr>
                      <p:nvPr/>
                    </p:nvPicPr>
                    <p:blipFill>
                      <a:blip r:embed="rId4"/>
                      <a:srcRect/>
                      <a:stretch>
                        <a:fillRect/>
                      </a:stretch>
                    </p:blipFill>
                    <p:spPr bwMode="auto">
                      <a:xfrm>
                        <a:off x="882235" y="1612764"/>
                        <a:ext cx="1370013" cy="1312862"/>
                      </a:xfrm>
                      <a:prstGeom prst="rect">
                        <a:avLst/>
                      </a:prstGeom>
                      <a:noFill/>
                    </p:spPr>
                  </p:pic>
                </p:oleObj>
              </mc:Fallback>
            </mc:AlternateContent>
          </a:graphicData>
        </a:graphic>
      </p:graphicFrame>
      <p:sp>
        <p:nvSpPr>
          <p:cNvPr id="32"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3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 name="Object 38"/>
          <p:cNvGraphicFramePr>
            <a:graphicFrameLocks noChangeAspect="1"/>
          </p:cNvGraphicFramePr>
          <p:nvPr>
            <p:extLst/>
          </p:nvPr>
        </p:nvGraphicFramePr>
        <p:xfrm>
          <a:off x="791319" y="3649830"/>
          <a:ext cx="1370013" cy="1755775"/>
        </p:xfrm>
        <a:graphic>
          <a:graphicData uri="http://schemas.openxmlformats.org/presentationml/2006/ole">
            <mc:AlternateContent xmlns:mc="http://schemas.openxmlformats.org/markup-compatibility/2006">
              <mc:Choice xmlns:v="urn:schemas-microsoft-com:vml" Requires="v">
                <p:oleObj spid="_x0000_s7193" name="Equation" r:id="rId5" imgW="457200" imgH="634680" progId="Equation.3">
                  <p:embed/>
                </p:oleObj>
              </mc:Choice>
              <mc:Fallback>
                <p:oleObj name="Equation" r:id="rId5" imgW="457200" imgH="634680" progId="Equation.3">
                  <p:embed/>
                  <p:pic>
                    <p:nvPicPr>
                      <p:cNvPr id="39" name="Object 38"/>
                      <p:cNvPicPr>
                        <a:picLocks noChangeAspect="1" noChangeArrowheads="1"/>
                      </p:cNvPicPr>
                      <p:nvPr/>
                    </p:nvPicPr>
                    <p:blipFill>
                      <a:blip r:embed="rId6"/>
                      <a:srcRect/>
                      <a:stretch>
                        <a:fillRect/>
                      </a:stretch>
                    </p:blipFill>
                    <p:spPr bwMode="auto">
                      <a:xfrm>
                        <a:off x="791319" y="3649830"/>
                        <a:ext cx="1370013" cy="1755775"/>
                      </a:xfrm>
                      <a:prstGeom prst="rect">
                        <a:avLst/>
                      </a:prstGeom>
                      <a:noFill/>
                    </p:spPr>
                  </p:pic>
                </p:oleObj>
              </mc:Fallback>
            </mc:AlternateContent>
          </a:graphicData>
        </a:graphic>
      </p:graphicFrame>
    </p:spTree>
    <p:extLst>
      <p:ext uri="{BB962C8B-B14F-4D97-AF65-F5344CB8AC3E}">
        <p14:creationId xmlns:p14="http://schemas.microsoft.com/office/powerpoint/2010/main" val="3961574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2-dimensional Choice Theory IRT Models</a:t>
            </a:r>
            <a:endParaRPr lang="en-US" sz="3600"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t>73</a:t>
            </a:fld>
            <a:endParaRPr lang="en-US"/>
          </a:p>
        </p:txBody>
      </p:sp>
      <p:sp>
        <p:nvSpPr>
          <p:cNvPr id="5" name="Rectangle 2"/>
          <p:cNvSpPr>
            <a:spLocks noChangeArrowheads="1"/>
          </p:cNvSpPr>
          <p:nvPr/>
        </p:nvSpPr>
        <p:spPr bwMode="auto">
          <a:xfrm>
            <a:off x="2838780" y="1417639"/>
            <a:ext cx="29785418"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1141506" y="1581415"/>
          <a:ext cx="6014668" cy="1377664"/>
        </p:xfrm>
        <a:graphic>
          <a:graphicData uri="http://schemas.openxmlformats.org/presentationml/2006/ole">
            <mc:AlternateContent xmlns:mc="http://schemas.openxmlformats.org/markup-compatibility/2006">
              <mc:Choice xmlns:v="urn:schemas-microsoft-com:vml" Requires="v">
                <p:oleObj spid="_x0000_s8227" name="Equation" r:id="rId4" imgW="2311400" imgH="482600" progId="Equation.3">
                  <p:embed/>
                </p:oleObj>
              </mc:Choice>
              <mc:Fallback>
                <p:oleObj name="Equation" r:id="rId4" imgW="2311400" imgH="4826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506" y="1581415"/>
                        <a:ext cx="6014668" cy="1377664"/>
                      </a:xfrm>
                      <a:prstGeom prst="rect">
                        <a:avLst/>
                      </a:prstGeom>
                      <a:noFill/>
                    </p:spPr>
                  </p:pic>
                </p:oleObj>
              </mc:Fallback>
            </mc:AlternateContent>
          </a:graphicData>
        </a:graphic>
      </p:graphicFrame>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nvPr>
        </p:nvGraphicFramePr>
        <p:xfrm>
          <a:off x="781878" y="3327578"/>
          <a:ext cx="4532244" cy="774501"/>
        </p:xfrm>
        <a:graphic>
          <a:graphicData uri="http://schemas.openxmlformats.org/presentationml/2006/ole">
            <mc:AlternateContent xmlns:mc="http://schemas.openxmlformats.org/markup-compatibility/2006">
              <mc:Choice xmlns:v="urn:schemas-microsoft-com:vml" Requires="v">
                <p:oleObj spid="_x0000_s8228" name="Equation" r:id="rId6" imgW="1562100" imgH="241300" progId="Equation.3">
                  <p:embed/>
                </p:oleObj>
              </mc:Choice>
              <mc:Fallback>
                <p:oleObj name="Equation" r:id="rId6" imgW="1562100" imgH="241300" progId="Equation.3">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878" y="3327578"/>
                        <a:ext cx="4532244" cy="774501"/>
                      </a:xfrm>
                      <a:prstGeom prst="rect">
                        <a:avLst/>
                      </a:prstGeom>
                      <a:noFill/>
                    </p:spPr>
                  </p:pic>
                </p:oleObj>
              </mc:Fallback>
            </mc:AlternateContent>
          </a:graphicData>
        </a:graphic>
      </p:graphicFrame>
      <p:sp>
        <p:nvSpPr>
          <p:cNvPr id="9" name="Rectangle 7"/>
          <p:cNvSpPr>
            <a:spLocks noChangeArrowheads="1"/>
          </p:cNvSpPr>
          <p:nvPr/>
        </p:nvSpPr>
        <p:spPr bwMode="auto">
          <a:xfrm>
            <a:off x="6029739" y="329647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5314122" y="3181616"/>
          <a:ext cx="3640537" cy="1222856"/>
        </p:xfrm>
        <a:graphic>
          <a:graphicData uri="http://schemas.openxmlformats.org/presentationml/2006/ole">
            <mc:AlternateContent xmlns:mc="http://schemas.openxmlformats.org/markup-compatibility/2006">
              <mc:Choice xmlns:v="urn:schemas-microsoft-com:vml" Requires="v">
                <p:oleObj spid="_x0000_s8229" name="Equation" r:id="rId8" imgW="1371600" imgH="469900" progId="Equation.3">
                  <p:embed/>
                </p:oleObj>
              </mc:Choice>
              <mc:Fallback>
                <p:oleObj name="Equation" r:id="rId8" imgW="1371600" imgH="469900" progId="Equation.3">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4122" y="3181616"/>
                        <a:ext cx="3640537" cy="1222856"/>
                      </a:xfrm>
                      <a:prstGeom prst="rect">
                        <a:avLst/>
                      </a:prstGeom>
                      <a:noFill/>
                    </p:spPr>
                  </p:pic>
                </p:oleObj>
              </mc:Fallback>
            </mc:AlternateContent>
          </a:graphicData>
        </a:graphic>
      </p:graphicFrame>
      <p:sp>
        <p:nvSpPr>
          <p:cNvPr id="11" name="TextBox 10"/>
          <p:cNvSpPr txBox="1"/>
          <p:nvPr/>
        </p:nvSpPr>
        <p:spPr>
          <a:xfrm>
            <a:off x="781879" y="4661008"/>
            <a:ext cx="8172780" cy="1569660"/>
          </a:xfrm>
          <a:prstGeom prst="rect">
            <a:avLst/>
          </a:prstGeom>
          <a:noFill/>
        </p:spPr>
        <p:txBody>
          <a:bodyPr wrap="square" rtlCol="0">
            <a:spAutoFit/>
          </a:bodyPr>
          <a:lstStyle/>
          <a:p>
            <a:r>
              <a:rPr lang="en-US" sz="2400" dirty="0" smtClean="0">
                <a:cs typeface="Times New Roman" panose="02020603050405020304" pitchFamily="18" charset="0"/>
              </a:rPr>
              <a:t>where </a:t>
            </a:r>
            <a:r>
              <a:rPr lang="el-GR" sz="2400" b="1" dirty="0" smtClean="0">
                <a:cs typeface="Times New Roman" panose="02020603050405020304" pitchFamily="18" charset="0"/>
              </a:rPr>
              <a:t>θ</a:t>
            </a:r>
            <a:r>
              <a:rPr lang="en-US" sz="2400" b="1" baseline="-25000" dirty="0" smtClean="0">
                <a:cs typeface="Times New Roman" panose="02020603050405020304" pitchFamily="18" charset="0"/>
              </a:rPr>
              <a:t>1</a:t>
            </a:r>
            <a:r>
              <a:rPr lang="en-US" sz="2400" b="1" dirty="0" smtClean="0">
                <a:cs typeface="Times New Roman" panose="02020603050405020304" pitchFamily="18" charset="0"/>
              </a:rPr>
              <a:t> is a reader’s propensity to make causally coherent inferences</a:t>
            </a:r>
            <a:r>
              <a:rPr lang="en-US" sz="2400" dirty="0" smtClean="0">
                <a:cs typeface="Times New Roman" panose="02020603050405020304" pitchFamily="18" charset="0"/>
              </a:rPr>
              <a:t> or not,</a:t>
            </a:r>
          </a:p>
          <a:p>
            <a:r>
              <a:rPr lang="en-US" sz="2400" dirty="0" smtClean="0">
                <a:cs typeface="Times New Roman" panose="02020603050405020304" pitchFamily="18" charset="0"/>
              </a:rPr>
              <a:t>and </a:t>
            </a:r>
            <a:r>
              <a:rPr lang="el-GR" sz="2400" b="1" dirty="0" smtClean="0">
                <a:cs typeface="Times New Roman" panose="02020603050405020304" pitchFamily="18" charset="0"/>
              </a:rPr>
              <a:t>θ</a:t>
            </a:r>
            <a:r>
              <a:rPr lang="en-US" sz="2400" b="1" baseline="-25000" dirty="0" smtClean="0">
                <a:cs typeface="Times New Roman" panose="02020603050405020304" pitchFamily="18" charset="0"/>
              </a:rPr>
              <a:t>2</a:t>
            </a:r>
            <a:r>
              <a:rPr lang="en-US" sz="2400" b="1" dirty="0" smtClean="0">
                <a:cs typeface="Times New Roman" panose="02020603050405020304" pitchFamily="18" charset="0"/>
              </a:rPr>
              <a:t> </a:t>
            </a:r>
            <a:r>
              <a:rPr lang="en-US" sz="2400" b="1" dirty="0">
                <a:cs typeface="Times New Roman" panose="02020603050405020304" pitchFamily="18" charset="0"/>
              </a:rPr>
              <a:t>is a reader’s</a:t>
            </a:r>
            <a:r>
              <a:rPr lang="en-US" sz="2400" b="1" dirty="0" smtClean="0">
                <a:cs typeface="Times New Roman" panose="02020603050405020304" pitchFamily="18" charset="0"/>
              </a:rPr>
              <a:t> propensity to paraphrase </a:t>
            </a:r>
            <a:r>
              <a:rPr lang="en-US" sz="2400" dirty="0" smtClean="0">
                <a:cs typeface="Times New Roman" panose="02020603050405020304" pitchFamily="18" charset="0"/>
              </a:rPr>
              <a:t>as opposed to making lateral connections</a:t>
            </a:r>
            <a:endParaRPr lang="en-US" sz="2400" dirty="0">
              <a:cs typeface="Times New Roman" panose="02020603050405020304" pitchFamily="18" charset="0"/>
            </a:endParaRPr>
          </a:p>
        </p:txBody>
      </p:sp>
    </p:spTree>
    <p:extLst>
      <p:ext uri="{BB962C8B-B14F-4D97-AF65-F5344CB8AC3E}">
        <p14:creationId xmlns:p14="http://schemas.microsoft.com/office/powerpoint/2010/main" val="342784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a:t>
            </a:r>
            <a:r>
              <a:rPr lang="en-US" i="1" dirty="0" smtClean="0"/>
              <a:t>SD</a:t>
            </a:r>
            <a:r>
              <a:rPr lang="en-US" dirty="0" smtClean="0"/>
              <a:t>s, and IRT Reliability</a:t>
            </a:r>
            <a:endParaRPr lang="en-US" dirty="0"/>
          </a:p>
        </p:txBody>
      </p:sp>
      <p:sp>
        <p:nvSpPr>
          <p:cNvPr id="3" name="Content Placeholder 2"/>
          <p:cNvSpPr>
            <a:spLocks noGrp="1"/>
          </p:cNvSpPr>
          <p:nvPr>
            <p:ph idx="1"/>
          </p:nvPr>
        </p:nvSpPr>
        <p:spPr/>
        <p:txBody>
          <a:bodyPr>
            <a:normAutofit/>
          </a:bodyPr>
          <a:lstStyle/>
          <a:p>
            <a:r>
              <a:rPr lang="en-US" dirty="0" smtClean="0"/>
              <a:t>Dimension 1 (comprehension): </a:t>
            </a:r>
            <a:r>
              <a:rPr lang="el-GR" dirty="0" smtClean="0"/>
              <a:t>α</a:t>
            </a:r>
            <a:r>
              <a:rPr lang="en-US" dirty="0" smtClean="0"/>
              <a:t> = .88-.91 </a:t>
            </a:r>
          </a:p>
          <a:p>
            <a:pPr lvl="1"/>
            <a:r>
              <a:rPr lang="en-US" dirty="0" smtClean="0"/>
              <a:t>Grade 3: </a:t>
            </a:r>
            <a:r>
              <a:rPr lang="en-US" i="1" dirty="0" smtClean="0"/>
              <a:t>M </a:t>
            </a:r>
            <a:r>
              <a:rPr lang="en-US" dirty="0" smtClean="0"/>
              <a:t>= 22.15, </a:t>
            </a:r>
            <a:r>
              <a:rPr lang="en-US" i="1" dirty="0" smtClean="0"/>
              <a:t>SD </a:t>
            </a:r>
            <a:r>
              <a:rPr lang="en-US" dirty="0" smtClean="0"/>
              <a:t>= 10.6</a:t>
            </a:r>
          </a:p>
          <a:p>
            <a:pPr lvl="1"/>
            <a:r>
              <a:rPr lang="en-US" dirty="0" smtClean="0"/>
              <a:t>Grade 4: </a:t>
            </a:r>
            <a:r>
              <a:rPr lang="en-US" i="1" dirty="0" smtClean="0"/>
              <a:t>M </a:t>
            </a:r>
            <a:r>
              <a:rPr lang="en-US" dirty="0" smtClean="0"/>
              <a:t>= 24.82, </a:t>
            </a:r>
            <a:r>
              <a:rPr lang="en-US" i="1" dirty="0" smtClean="0"/>
              <a:t>SD </a:t>
            </a:r>
            <a:r>
              <a:rPr lang="en-US" dirty="0" smtClean="0"/>
              <a:t>= 10.7</a:t>
            </a:r>
          </a:p>
          <a:p>
            <a:pPr lvl="1"/>
            <a:r>
              <a:rPr lang="en-US" dirty="0" smtClean="0"/>
              <a:t>Grade 5: </a:t>
            </a:r>
            <a:r>
              <a:rPr lang="en-US" i="1" dirty="0" smtClean="0"/>
              <a:t>M </a:t>
            </a:r>
            <a:r>
              <a:rPr lang="en-US" dirty="0" smtClean="0"/>
              <a:t>= 27.27, </a:t>
            </a:r>
            <a:r>
              <a:rPr lang="en-US" i="1" dirty="0" smtClean="0"/>
              <a:t>SD </a:t>
            </a:r>
            <a:r>
              <a:rPr lang="en-US" dirty="0" smtClean="0"/>
              <a:t>= 10.0</a:t>
            </a:r>
          </a:p>
          <a:p>
            <a:r>
              <a:rPr lang="en-US" dirty="0" smtClean="0"/>
              <a:t>Dimension </a:t>
            </a:r>
            <a:r>
              <a:rPr lang="en-US" dirty="0"/>
              <a:t>2 (error propensity): </a:t>
            </a:r>
            <a:r>
              <a:rPr lang="el-GR" dirty="0"/>
              <a:t>α</a:t>
            </a:r>
            <a:r>
              <a:rPr lang="en-US" dirty="0"/>
              <a:t> = .78-.</a:t>
            </a:r>
            <a:r>
              <a:rPr lang="en-US" dirty="0" smtClean="0"/>
              <a:t>85</a:t>
            </a:r>
          </a:p>
          <a:p>
            <a:pPr lvl="1"/>
            <a:r>
              <a:rPr lang="en-US" dirty="0"/>
              <a:t>Grade 3: </a:t>
            </a:r>
            <a:r>
              <a:rPr lang="en-US" i="1" dirty="0" smtClean="0"/>
              <a:t>M</a:t>
            </a:r>
            <a:r>
              <a:rPr lang="en-US" i="1" baseline="-25000" dirty="0" smtClean="0"/>
              <a:t>P</a:t>
            </a:r>
            <a:r>
              <a:rPr lang="en-US" i="1" dirty="0" smtClean="0"/>
              <a:t> </a:t>
            </a:r>
            <a:r>
              <a:rPr lang="en-US" dirty="0"/>
              <a:t>= </a:t>
            </a:r>
            <a:r>
              <a:rPr lang="en-US" dirty="0" smtClean="0"/>
              <a:t>7.31, </a:t>
            </a:r>
            <a:r>
              <a:rPr lang="en-US" i="1" dirty="0" smtClean="0"/>
              <a:t>SD</a:t>
            </a:r>
            <a:r>
              <a:rPr lang="en-US" i="1" baseline="-25000" dirty="0" smtClean="0"/>
              <a:t>P</a:t>
            </a:r>
            <a:r>
              <a:rPr lang="en-US" i="1" dirty="0" smtClean="0"/>
              <a:t> </a:t>
            </a:r>
            <a:r>
              <a:rPr lang="en-US" dirty="0"/>
              <a:t>= </a:t>
            </a:r>
            <a:r>
              <a:rPr lang="en-US" dirty="0" smtClean="0"/>
              <a:t>6.4; </a:t>
            </a:r>
            <a:r>
              <a:rPr lang="en-US" i="1" dirty="0" smtClean="0"/>
              <a:t>M</a:t>
            </a:r>
            <a:r>
              <a:rPr lang="en-US" i="1" baseline="-25000" dirty="0" smtClean="0"/>
              <a:t>LC</a:t>
            </a:r>
            <a:r>
              <a:rPr lang="en-US" i="1" dirty="0" smtClean="0"/>
              <a:t> </a:t>
            </a:r>
            <a:r>
              <a:rPr lang="en-US" dirty="0"/>
              <a:t>= </a:t>
            </a:r>
            <a:r>
              <a:rPr lang="en-US" dirty="0" smtClean="0"/>
              <a:t>5.92, </a:t>
            </a:r>
            <a:r>
              <a:rPr lang="en-US" i="1" dirty="0" smtClean="0"/>
              <a:t>SD</a:t>
            </a:r>
            <a:r>
              <a:rPr lang="en-US" i="1" baseline="-25000" dirty="0" smtClean="0"/>
              <a:t>LC</a:t>
            </a:r>
            <a:r>
              <a:rPr lang="en-US" i="1" dirty="0" smtClean="0"/>
              <a:t> </a:t>
            </a:r>
            <a:r>
              <a:rPr lang="en-US" dirty="0"/>
              <a:t>= </a:t>
            </a:r>
            <a:r>
              <a:rPr lang="en-US" dirty="0" smtClean="0"/>
              <a:t>4.5</a:t>
            </a:r>
            <a:endParaRPr lang="en-US" dirty="0"/>
          </a:p>
          <a:p>
            <a:pPr lvl="1"/>
            <a:r>
              <a:rPr lang="en-US" dirty="0"/>
              <a:t>Grade 4: </a:t>
            </a:r>
            <a:r>
              <a:rPr lang="en-US" i="1" dirty="0"/>
              <a:t>M</a:t>
            </a:r>
            <a:r>
              <a:rPr lang="en-US" i="1" baseline="-25000" dirty="0"/>
              <a:t>P</a:t>
            </a:r>
            <a:r>
              <a:rPr lang="en-US" i="1" dirty="0"/>
              <a:t> </a:t>
            </a:r>
            <a:r>
              <a:rPr lang="en-US" dirty="0"/>
              <a:t>= </a:t>
            </a:r>
            <a:r>
              <a:rPr lang="en-US" dirty="0" smtClean="0"/>
              <a:t>5.65, </a:t>
            </a:r>
            <a:r>
              <a:rPr lang="en-US" i="1" dirty="0"/>
              <a:t>SD</a:t>
            </a:r>
            <a:r>
              <a:rPr lang="en-US" i="1" baseline="-25000" dirty="0"/>
              <a:t>P</a:t>
            </a:r>
            <a:r>
              <a:rPr lang="en-US" i="1" dirty="0"/>
              <a:t> </a:t>
            </a:r>
            <a:r>
              <a:rPr lang="en-US" dirty="0" smtClean="0"/>
              <a:t>= 5.6; </a:t>
            </a:r>
            <a:r>
              <a:rPr lang="en-US" i="1" dirty="0"/>
              <a:t>M</a:t>
            </a:r>
            <a:r>
              <a:rPr lang="en-US" i="1" baseline="-25000" dirty="0"/>
              <a:t>LC</a:t>
            </a:r>
            <a:r>
              <a:rPr lang="en-US" i="1" dirty="0"/>
              <a:t> </a:t>
            </a:r>
            <a:r>
              <a:rPr lang="en-US" dirty="0"/>
              <a:t>= </a:t>
            </a:r>
            <a:r>
              <a:rPr lang="en-US" dirty="0" smtClean="0"/>
              <a:t>5.12, </a:t>
            </a:r>
            <a:r>
              <a:rPr lang="en-US" i="1" dirty="0"/>
              <a:t>SD</a:t>
            </a:r>
            <a:r>
              <a:rPr lang="en-US" i="1" baseline="-25000" dirty="0"/>
              <a:t>LC</a:t>
            </a:r>
            <a:r>
              <a:rPr lang="en-US" i="1" dirty="0"/>
              <a:t> </a:t>
            </a:r>
            <a:r>
              <a:rPr lang="en-US" dirty="0"/>
              <a:t>= </a:t>
            </a:r>
            <a:r>
              <a:rPr lang="en-US" dirty="0" smtClean="0"/>
              <a:t>4.5</a:t>
            </a:r>
            <a:endParaRPr lang="en-US" dirty="0"/>
          </a:p>
          <a:p>
            <a:pPr lvl="1"/>
            <a:r>
              <a:rPr lang="en-US" dirty="0"/>
              <a:t>Grade 5: </a:t>
            </a:r>
            <a:r>
              <a:rPr lang="en-US" i="1" dirty="0"/>
              <a:t>M</a:t>
            </a:r>
            <a:r>
              <a:rPr lang="en-US" i="1" baseline="-25000" dirty="0"/>
              <a:t>P</a:t>
            </a:r>
            <a:r>
              <a:rPr lang="en-US" i="1" dirty="0"/>
              <a:t> </a:t>
            </a:r>
            <a:r>
              <a:rPr lang="en-US" dirty="0"/>
              <a:t>=</a:t>
            </a:r>
            <a:r>
              <a:rPr lang="en-US" dirty="0" smtClean="0"/>
              <a:t> 5.06, </a:t>
            </a:r>
            <a:r>
              <a:rPr lang="en-US" i="1" dirty="0"/>
              <a:t>SD</a:t>
            </a:r>
            <a:r>
              <a:rPr lang="en-US" i="1" baseline="-25000" dirty="0"/>
              <a:t>P</a:t>
            </a:r>
            <a:r>
              <a:rPr lang="en-US" i="1" dirty="0"/>
              <a:t> </a:t>
            </a:r>
            <a:r>
              <a:rPr lang="en-US" dirty="0" smtClean="0"/>
              <a:t>= 5.2 ; </a:t>
            </a:r>
            <a:r>
              <a:rPr lang="en-US" i="1" dirty="0"/>
              <a:t>M</a:t>
            </a:r>
            <a:r>
              <a:rPr lang="en-US" i="1" baseline="-25000" dirty="0"/>
              <a:t>LC</a:t>
            </a:r>
            <a:r>
              <a:rPr lang="en-US" i="1" dirty="0"/>
              <a:t> </a:t>
            </a:r>
            <a:r>
              <a:rPr lang="en-US" dirty="0" smtClean="0"/>
              <a:t>= 5.01, </a:t>
            </a:r>
            <a:r>
              <a:rPr lang="en-US" i="1" dirty="0"/>
              <a:t>SD</a:t>
            </a:r>
            <a:r>
              <a:rPr lang="en-US" i="1" baseline="-25000" dirty="0"/>
              <a:t>LC</a:t>
            </a:r>
            <a:r>
              <a:rPr lang="en-US" i="1" dirty="0"/>
              <a:t> </a:t>
            </a:r>
            <a:r>
              <a:rPr lang="en-US" dirty="0"/>
              <a:t>= </a:t>
            </a:r>
            <a:r>
              <a:rPr lang="en-US" dirty="0" smtClean="0"/>
              <a:t>4.4</a:t>
            </a:r>
          </a:p>
        </p:txBody>
      </p:sp>
      <p:sp>
        <p:nvSpPr>
          <p:cNvPr id="4" name="Slide Number Placeholder 3"/>
          <p:cNvSpPr>
            <a:spLocks noGrp="1"/>
          </p:cNvSpPr>
          <p:nvPr>
            <p:ph type="sldNum" sz="quarter" idx="4294967295"/>
          </p:nvPr>
        </p:nvSpPr>
        <p:spPr/>
        <p:txBody>
          <a:bodyPr/>
          <a:lstStyle/>
          <a:p>
            <a:fld id="{456F98B7-2694-914E-A47D-6B1A9C0E1901}" type="slidenum">
              <a:rPr lang="en-US" smtClean="0"/>
              <a:t>74</a:t>
            </a:fld>
            <a:endParaRPr lang="en-US"/>
          </a:p>
        </p:txBody>
      </p:sp>
    </p:spTree>
    <p:extLst>
      <p:ext uri="{BB962C8B-B14F-4D97-AF65-F5344CB8AC3E}">
        <p14:creationId xmlns:p14="http://schemas.microsoft.com/office/powerpoint/2010/main" val="19709583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RQ2 Results</a:t>
            </a:r>
            <a:br>
              <a:rPr lang="en-US" dirty="0" smtClean="0"/>
            </a:br>
            <a:r>
              <a:rPr lang="en-US" dirty="0" smtClean="0"/>
              <a:t>Prevalence of Poor </a:t>
            </a:r>
            <a:r>
              <a:rPr lang="en-US" dirty="0" err="1" smtClean="0"/>
              <a:t>Comprehender</a:t>
            </a:r>
            <a:r>
              <a:rPr lang="en-US" dirty="0" smtClean="0"/>
              <a:t> Types</a:t>
            </a:r>
            <a:endParaRPr lang="en-US" dirty="0"/>
          </a:p>
        </p:txBody>
      </p:sp>
    </p:spTree>
    <p:extLst>
      <p:ext uri="{BB962C8B-B14F-4D97-AF65-F5344CB8AC3E}">
        <p14:creationId xmlns:p14="http://schemas.microsoft.com/office/powerpoint/2010/main" val="33684229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Dimension 2 Interpretation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5696" y="1868052"/>
                <a:ext cx="8229600" cy="4688057"/>
              </a:xfrm>
            </p:spPr>
            <p:txBody>
              <a:bodyPr>
                <a:normAutofit/>
              </a:bodyPr>
              <a:lstStyle/>
              <a:p>
                <a:r>
                  <a:rPr lang="en-US" dirty="0" smtClean="0"/>
                  <a:t>Origin set equal to median item difficulty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r>
                          <a:rPr lang="en-US" b="0" i="1" smtClean="0">
                            <a:latin typeface="Cambria Math" panose="02040503050406030204" pitchFamily="18" charset="0"/>
                          </a:rPr>
                          <m:t>𝑗</m:t>
                        </m:r>
                      </m:sub>
                    </m:sSub>
                  </m:oMath>
                </a14:m>
                <a:r>
                  <a:rPr lang="en-US" dirty="0" smtClean="0"/>
                  <a:t>)</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r>
                  <a:rPr lang="en-US" dirty="0" smtClean="0"/>
                  <a:t> </a:t>
                </a:r>
              </a:p>
              <a:p>
                <a:pPr marL="914400" indent="-914400">
                  <a:buNone/>
                </a:pPr>
                <a:r>
                  <a:rPr lang="en-US" dirty="0"/>
                  <a:t>	</a:t>
                </a:r>
                <a:r>
                  <a:rPr lang="en-US" dirty="0" smtClean="0"/>
                  <a:t>probability of choosing paraphrase = .5 for item of median difficulty</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2</m:t>
                        </m:r>
                      </m:sub>
                    </m:sSub>
                    <m:r>
                      <a:rPr lang="en-US" b="0" i="1" smtClean="0">
                        <a:latin typeface="Cambria Math" panose="02040503050406030204" pitchFamily="18" charset="0"/>
                      </a:rPr>
                      <m:t>&gt;</m:t>
                    </m:r>
                    <m:r>
                      <a:rPr lang="en-US" i="1">
                        <a:latin typeface="Cambria Math" panose="02040503050406030204" pitchFamily="18" charset="0"/>
                      </a:rPr>
                      <m:t>0</m:t>
                    </m:r>
                  </m:oMath>
                </a14:m>
                <a:r>
                  <a:rPr lang="en-US" dirty="0" smtClean="0"/>
                  <a:t> </a:t>
                </a:r>
              </a:p>
              <a:p>
                <a:pPr marL="914400" indent="0">
                  <a:buNone/>
                </a:pPr>
                <a:r>
                  <a:rPr lang="en-US" dirty="0" smtClean="0"/>
                  <a:t>probability of choosing paraphrase &gt; .5 for item of median difficulty</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2</m:t>
                        </m:r>
                      </m:sub>
                    </m:sSub>
                    <m:r>
                      <a:rPr lang="en-US" b="0" i="1" smtClean="0">
                        <a:latin typeface="Cambria Math" panose="02040503050406030204" pitchFamily="18" charset="0"/>
                      </a:rPr>
                      <m:t>&lt;</m:t>
                    </m:r>
                    <m:r>
                      <a:rPr lang="en-US" i="1">
                        <a:latin typeface="Cambria Math" panose="02040503050406030204" pitchFamily="18" charset="0"/>
                      </a:rPr>
                      <m:t>0</m:t>
                    </m:r>
                  </m:oMath>
                </a14:m>
                <a:r>
                  <a:rPr lang="en-US" dirty="0" smtClean="0"/>
                  <a:t> </a:t>
                </a:r>
              </a:p>
              <a:p>
                <a:pPr marL="914400" indent="0">
                  <a:buNone/>
                </a:pPr>
                <a:r>
                  <a:rPr lang="en-US" dirty="0" smtClean="0"/>
                  <a:t>probability of choosing lateral connect &gt; .5 for item of median difficulty</a:t>
                </a:r>
              </a:p>
              <a:p>
                <a:r>
                  <a:rPr lang="en-US" dirty="0" smtClean="0"/>
                  <a:t>SEs lower for students who completed more items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5696" y="1868052"/>
                <a:ext cx="8229600" cy="4688057"/>
              </a:xfrm>
              <a:blipFill>
                <a:blip r:embed="rId3"/>
                <a:stretch>
                  <a:fillRect l="-741" t="-1040"/>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456F98B7-2694-914E-A47D-6B1A9C0E1901}" type="slidenum">
              <a:rPr lang="en-US" smtClean="0"/>
              <a:t>76</a:t>
            </a:fld>
            <a:endParaRPr lang="en-US"/>
          </a:p>
        </p:txBody>
      </p:sp>
    </p:spTree>
    <p:extLst>
      <p:ext uri="{BB962C8B-B14F-4D97-AF65-F5344CB8AC3E}">
        <p14:creationId xmlns:p14="http://schemas.microsoft.com/office/powerpoint/2010/main" val="284519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6F98B7-2694-914E-A47D-6B1A9C0E1901}" type="slidenum">
              <a:rPr lang="en-US" smtClean="0"/>
              <a:t>77</a:t>
            </a:fld>
            <a:endParaRPr lang="en-US"/>
          </a:p>
        </p:txBody>
      </p:sp>
      <p:pic>
        <p:nvPicPr>
          <p:cNvPr id="5" name="Content Placeholder 4"/>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a:xfrm>
            <a:off x="661183" y="295423"/>
            <a:ext cx="8482818" cy="5971418"/>
          </a:xfrm>
          <a:prstGeom prst="rect">
            <a:avLst/>
          </a:prstGeom>
        </p:spPr>
      </p:pic>
      <p:cxnSp>
        <p:nvCxnSpPr>
          <p:cNvPr id="6" name="Straight Connector 5"/>
          <p:cNvCxnSpPr/>
          <p:nvPr/>
        </p:nvCxnSpPr>
        <p:spPr>
          <a:xfrm>
            <a:off x="3087756" y="940907"/>
            <a:ext cx="927652" cy="2398644"/>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5183718" y="940907"/>
            <a:ext cx="881269" cy="2398644"/>
          </a:xfrm>
          <a:prstGeom prst="line">
            <a:avLst/>
          </a:prstGeom>
          <a:ln w="3810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2078470" y="3231987"/>
            <a:ext cx="1249253" cy="646331"/>
          </a:xfrm>
          <a:prstGeom prst="rect">
            <a:avLst/>
          </a:prstGeom>
          <a:noFill/>
        </p:spPr>
        <p:txBody>
          <a:bodyPr wrap="none" rtlCol="0">
            <a:spAutoFit/>
          </a:bodyPr>
          <a:lstStyle/>
          <a:p>
            <a:r>
              <a:rPr lang="en-US" b="1" dirty="0" smtClean="0"/>
              <a:t>Lateral </a:t>
            </a:r>
          </a:p>
          <a:p>
            <a:r>
              <a:rPr lang="en-US" b="1" dirty="0" smtClean="0"/>
              <a:t>Connectors</a:t>
            </a:r>
            <a:endParaRPr lang="en-US" b="1" dirty="0"/>
          </a:p>
        </p:txBody>
      </p:sp>
      <p:sp>
        <p:nvSpPr>
          <p:cNvPr id="9" name="TextBox 8"/>
          <p:cNvSpPr txBox="1"/>
          <p:nvPr/>
        </p:nvSpPr>
        <p:spPr>
          <a:xfrm>
            <a:off x="3846214" y="3446815"/>
            <a:ext cx="1772708" cy="2031325"/>
          </a:xfrm>
          <a:prstGeom prst="rect">
            <a:avLst/>
          </a:prstGeom>
          <a:noFill/>
        </p:spPr>
        <p:txBody>
          <a:bodyPr wrap="square" rtlCol="0">
            <a:spAutoFit/>
          </a:bodyPr>
          <a:lstStyle/>
          <a:p>
            <a:r>
              <a:rPr lang="en-US" b="1" dirty="0" smtClean="0"/>
              <a:t>Indeterminate</a:t>
            </a:r>
          </a:p>
          <a:p>
            <a:r>
              <a:rPr lang="en-US" dirty="0" smtClean="0"/>
              <a:t>(Includes good comprehenders, average comprehenders, and </a:t>
            </a:r>
            <a:r>
              <a:rPr lang="en-US" dirty="0"/>
              <a:t>poor </a:t>
            </a:r>
            <a:r>
              <a:rPr lang="en-US" dirty="0" smtClean="0"/>
              <a:t>decoders</a:t>
            </a:r>
            <a:endParaRPr lang="en-US" dirty="0"/>
          </a:p>
        </p:txBody>
      </p:sp>
      <p:sp>
        <p:nvSpPr>
          <p:cNvPr id="10" name="TextBox 9"/>
          <p:cNvSpPr txBox="1"/>
          <p:nvPr/>
        </p:nvSpPr>
        <p:spPr>
          <a:xfrm>
            <a:off x="5773000" y="3218735"/>
            <a:ext cx="1422377" cy="369332"/>
          </a:xfrm>
          <a:prstGeom prst="rect">
            <a:avLst/>
          </a:prstGeom>
          <a:noFill/>
        </p:spPr>
        <p:txBody>
          <a:bodyPr wrap="none" rtlCol="0">
            <a:spAutoFit/>
          </a:bodyPr>
          <a:lstStyle/>
          <a:p>
            <a:r>
              <a:rPr lang="en-US" b="1" dirty="0" smtClean="0"/>
              <a:t>Paraphrasers</a:t>
            </a:r>
            <a:endParaRPr lang="en-US" b="1" dirty="0"/>
          </a:p>
        </p:txBody>
      </p:sp>
      <p:sp>
        <p:nvSpPr>
          <p:cNvPr id="2" name="TextBox 1"/>
          <p:cNvSpPr txBox="1"/>
          <p:nvPr/>
        </p:nvSpPr>
        <p:spPr>
          <a:xfrm>
            <a:off x="8080301" y="2031658"/>
            <a:ext cx="1098570" cy="1200329"/>
          </a:xfrm>
          <a:prstGeom prst="rect">
            <a:avLst/>
          </a:prstGeom>
          <a:solidFill>
            <a:schemeClr val="bg1"/>
          </a:solidFill>
        </p:spPr>
        <p:txBody>
          <a:bodyPr wrap="none" rtlCol="0">
            <a:spAutoFit/>
          </a:bodyPr>
          <a:lstStyle/>
          <a:p>
            <a:endParaRPr lang="en-US" dirty="0"/>
          </a:p>
          <a:p>
            <a:r>
              <a:rPr lang="en-US" dirty="0" smtClean="0"/>
              <a:t>Number</a:t>
            </a:r>
          </a:p>
          <a:p>
            <a:r>
              <a:rPr lang="en-US" dirty="0"/>
              <a:t>o</a:t>
            </a:r>
            <a:r>
              <a:rPr lang="en-US" dirty="0" smtClean="0"/>
              <a:t>f items</a:t>
            </a:r>
          </a:p>
          <a:p>
            <a:r>
              <a:rPr lang="en-US" dirty="0" smtClean="0"/>
              <a:t>answered</a:t>
            </a:r>
          </a:p>
        </p:txBody>
      </p:sp>
    </p:spTree>
    <p:extLst>
      <p:ext uri="{BB962C8B-B14F-4D97-AF65-F5344CB8AC3E}">
        <p14:creationId xmlns:p14="http://schemas.microsoft.com/office/powerpoint/2010/main" val="144927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88332"/>
            <a:ext cx="8229600" cy="1143000"/>
          </a:xfrm>
        </p:spPr>
        <p:txBody>
          <a:bodyPr>
            <a:normAutofit fontScale="90000"/>
          </a:bodyPr>
          <a:lstStyle/>
          <a:p>
            <a:r>
              <a:rPr lang="en-US" dirty="0" smtClean="0"/>
              <a:t>Prevalence of </a:t>
            </a:r>
            <a:r>
              <a:rPr lang="en-US" dirty="0" err="1" smtClean="0"/>
              <a:t>Comprehender</a:t>
            </a:r>
            <a:r>
              <a:rPr lang="en-US" dirty="0" smtClean="0"/>
              <a:t> Types</a:t>
            </a:r>
            <a:endParaRPr lang="en-US"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t>78</a:t>
            </a:fld>
            <a:endParaRPr lang="en-US"/>
          </a:p>
        </p:txBody>
      </p:sp>
      <p:pic>
        <p:nvPicPr>
          <p:cNvPr id="5" name="Content Placeholder 4"/>
          <p:cNvPicPr>
            <a:picLocks noGrp="1" noChangeAspect="1"/>
          </p:cNvPicPr>
          <p:nvPr>
            <p:ph idx="1"/>
          </p:nvPr>
        </p:nvPicPr>
        <p:blipFill rotWithShape="1">
          <a:blip r:embed="rId2"/>
          <a:srcRect t="7394" r="46713" b="5058"/>
          <a:stretch/>
        </p:blipFill>
        <p:spPr>
          <a:xfrm>
            <a:off x="2355852" y="1304536"/>
            <a:ext cx="5449678" cy="5238005"/>
          </a:xfrm>
          <a:prstGeom prst="rect">
            <a:avLst/>
          </a:prstGeom>
        </p:spPr>
      </p:pic>
      <p:pic>
        <p:nvPicPr>
          <p:cNvPr id="7" name="Picture 6"/>
          <p:cNvPicPr>
            <a:picLocks noChangeAspect="1"/>
          </p:cNvPicPr>
          <p:nvPr/>
        </p:nvPicPr>
        <p:blipFill rotWithShape="1">
          <a:blip r:embed="rId2"/>
          <a:srcRect l="40423" t="93057" r="40423" b="1031"/>
          <a:stretch/>
        </p:blipFill>
        <p:spPr>
          <a:xfrm>
            <a:off x="5495695" y="1799362"/>
            <a:ext cx="2101756" cy="379707"/>
          </a:xfrm>
          <a:prstGeom prst="rect">
            <a:avLst/>
          </a:prstGeom>
        </p:spPr>
      </p:pic>
    </p:spTree>
    <p:extLst>
      <p:ext uri="{BB962C8B-B14F-4D97-AF65-F5344CB8AC3E}">
        <p14:creationId xmlns:p14="http://schemas.microsoft.com/office/powerpoint/2010/main" val="14447642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RQ3 Results</a:t>
            </a:r>
            <a:br>
              <a:rPr lang="en-US" dirty="0" smtClean="0"/>
            </a:br>
            <a:r>
              <a:rPr lang="en-US" dirty="0" smtClean="0"/>
              <a:t>Validity Correlations</a:t>
            </a:r>
            <a:endParaRPr lang="en-US" dirty="0"/>
          </a:p>
        </p:txBody>
      </p:sp>
    </p:spTree>
    <p:extLst>
      <p:ext uri="{BB962C8B-B14F-4D97-AF65-F5344CB8AC3E}">
        <p14:creationId xmlns:p14="http://schemas.microsoft.com/office/powerpoint/2010/main" val="180684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Sample</a:t>
            </a:r>
            <a:endParaRPr lang="en-US" dirty="0"/>
          </a:p>
        </p:txBody>
      </p:sp>
      <p:sp>
        <p:nvSpPr>
          <p:cNvPr id="3" name="Content Placeholder 2"/>
          <p:cNvSpPr>
            <a:spLocks noGrp="1"/>
          </p:cNvSpPr>
          <p:nvPr>
            <p:ph sz="half" idx="1"/>
          </p:nvPr>
        </p:nvSpPr>
        <p:spPr/>
        <p:txBody>
          <a:bodyPr>
            <a:normAutofit/>
          </a:bodyPr>
          <a:lstStyle/>
          <a:p>
            <a:r>
              <a:rPr lang="en-US" dirty="0"/>
              <a:t>Partner programs included:</a:t>
            </a:r>
          </a:p>
          <a:p>
            <a:pPr lvl="1"/>
            <a:r>
              <a:rPr lang="en-US" dirty="0"/>
              <a:t>Migrant Head Start</a:t>
            </a:r>
          </a:p>
          <a:p>
            <a:pPr lvl="1"/>
            <a:r>
              <a:rPr lang="en-US" dirty="0"/>
              <a:t>Head Start</a:t>
            </a:r>
          </a:p>
          <a:p>
            <a:pPr lvl="1"/>
            <a:r>
              <a:rPr lang="en-US" dirty="0"/>
              <a:t>Private pre-k program</a:t>
            </a:r>
          </a:p>
          <a:p>
            <a:pPr lvl="1"/>
            <a:r>
              <a:rPr lang="en-US" dirty="0"/>
              <a:t>Voluntary Pre-k statewide preschool (Florida)</a:t>
            </a:r>
          </a:p>
          <a:p>
            <a:pPr lvl="1"/>
            <a:r>
              <a:rPr lang="en-US" dirty="0"/>
              <a:t>School-based extension programs (pre-k programs within Elementary schools funded by title 1 and other funds)</a:t>
            </a:r>
          </a:p>
          <a:p>
            <a:endParaRPr lang="en-US" dirty="0"/>
          </a:p>
        </p:txBody>
      </p:sp>
      <p:sp>
        <p:nvSpPr>
          <p:cNvPr id="4" name="Content Placeholder 3"/>
          <p:cNvSpPr>
            <a:spLocks noGrp="1"/>
          </p:cNvSpPr>
          <p:nvPr>
            <p:ph sz="half" idx="2"/>
          </p:nvPr>
        </p:nvSpPr>
        <p:spPr>
          <a:xfrm>
            <a:off x="4629150" y="2226469"/>
            <a:ext cx="4112385" cy="3263504"/>
          </a:xfrm>
        </p:spPr>
        <p:txBody>
          <a:bodyPr>
            <a:normAutofit/>
          </a:bodyPr>
          <a:lstStyle/>
          <a:p>
            <a:r>
              <a:rPr lang="en-US" dirty="0"/>
              <a:t>Spanish English bilinguals who are in the year before Kindergarten (4 </a:t>
            </a:r>
            <a:r>
              <a:rPr lang="en-US" dirty="0" smtClean="0"/>
              <a:t>&amp;5)</a:t>
            </a:r>
            <a:endParaRPr lang="en-US" dirty="0"/>
          </a:p>
          <a:p>
            <a:pPr>
              <a:buFont typeface="Arial"/>
              <a:buChar char="•"/>
            </a:pPr>
            <a:r>
              <a:rPr lang="en-US" dirty="0"/>
              <a:t>This study reports on </a:t>
            </a:r>
            <a:r>
              <a:rPr lang="en-US" dirty="0" smtClean="0"/>
              <a:t>two years of data with storybook, including </a:t>
            </a:r>
            <a:r>
              <a:rPr lang="en-US" dirty="0"/>
              <a:t>402 total students from MN, UT, ID, CA, FL</a:t>
            </a:r>
          </a:p>
          <a:p>
            <a:r>
              <a:rPr lang="en-US" dirty="0"/>
              <a:t>Samples represented Mexican, Caribbean and a smaller proportion of South and Central American SEBs.</a:t>
            </a:r>
          </a:p>
          <a:p>
            <a:endParaRPr lang="en-US" dirty="0"/>
          </a:p>
        </p:txBody>
      </p:sp>
    </p:spTree>
    <p:extLst>
      <p:ext uri="{BB962C8B-B14F-4D97-AF65-F5344CB8AC3E}">
        <p14:creationId xmlns:p14="http://schemas.microsoft.com/office/powerpoint/2010/main" val="4148411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9173"/>
            <a:ext cx="7543800" cy="1450757"/>
          </a:xfrm>
        </p:spPr>
        <p:txBody>
          <a:bodyPr>
            <a:noAutofit/>
          </a:bodyPr>
          <a:lstStyle/>
          <a:p>
            <a:r>
              <a:rPr lang="en-US" sz="3200" dirty="0" smtClean="0"/>
              <a:t>Convergent and </a:t>
            </a:r>
            <a:r>
              <a:rPr lang="en-US" sz="3200" i="1" dirty="0" smtClean="0"/>
              <a:t>Divergent</a:t>
            </a:r>
            <a:r>
              <a:rPr lang="en-US" sz="3200" dirty="0" smtClean="0"/>
              <a:t> Validity Correlations</a:t>
            </a:r>
            <a:endParaRPr lang="en-US" sz="3200" dirty="0"/>
          </a:p>
        </p:txBody>
      </p:sp>
      <p:sp>
        <p:nvSpPr>
          <p:cNvPr id="4" name="Slide Number Placeholder 3"/>
          <p:cNvSpPr>
            <a:spLocks noGrp="1"/>
          </p:cNvSpPr>
          <p:nvPr>
            <p:ph type="sldNum" sz="quarter" idx="4294967295"/>
          </p:nvPr>
        </p:nvSpPr>
        <p:spPr/>
        <p:txBody>
          <a:bodyPr/>
          <a:lstStyle/>
          <a:p>
            <a:fld id="{456F98B7-2694-914E-A47D-6B1A9C0E1901}" type="slidenum">
              <a:rPr lang="en-US" smtClean="0"/>
              <a:t>80</a:t>
            </a:fld>
            <a:endParaRPr lang="en-US"/>
          </a:p>
        </p:txBody>
      </p:sp>
      <p:graphicFrame>
        <p:nvGraphicFramePr>
          <p:cNvPr id="7" name="Content Placeholder 6"/>
          <p:cNvGraphicFramePr>
            <a:graphicFrameLocks noGrp="1"/>
          </p:cNvGraphicFramePr>
          <p:nvPr>
            <p:ph idx="1"/>
            <p:extLst/>
          </p:nvPr>
        </p:nvGraphicFramePr>
        <p:xfrm>
          <a:off x="825774" y="1136370"/>
          <a:ext cx="8013424" cy="5181600"/>
        </p:xfrm>
        <a:graphic>
          <a:graphicData uri="http://schemas.openxmlformats.org/drawingml/2006/table">
            <a:tbl>
              <a:tblPr firstRow="1" firstCol="1" bandRow="1">
                <a:tableStyleId>{2D5ABB26-0587-4C30-8999-92F81FD0307C}</a:tableStyleId>
              </a:tblPr>
              <a:tblGrid>
                <a:gridCol w="234149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gridCol w="1759006">
                  <a:extLst>
                    <a:ext uri="{9D8B030D-6E8A-4147-A177-3AD203B41FA5}">
                      <a16:colId xmlns:a16="http://schemas.microsoft.com/office/drawing/2014/main" val="20003"/>
                    </a:ext>
                  </a:extLst>
                </a:gridCol>
                <a:gridCol w="162560">
                  <a:extLst>
                    <a:ext uri="{9D8B030D-6E8A-4147-A177-3AD203B41FA5}">
                      <a16:colId xmlns:a16="http://schemas.microsoft.com/office/drawing/2014/main" val="20004"/>
                    </a:ext>
                  </a:extLst>
                </a:gridCol>
                <a:gridCol w="1759005">
                  <a:extLst>
                    <a:ext uri="{9D8B030D-6E8A-4147-A177-3AD203B41FA5}">
                      <a16:colId xmlns:a16="http://schemas.microsoft.com/office/drawing/2014/main" val="20005"/>
                    </a:ext>
                  </a:extLst>
                </a:gridCol>
              </a:tblGrid>
              <a:tr h="0">
                <a:tc>
                  <a:txBody>
                    <a:bodyPr/>
                    <a:lstStyle/>
                    <a:p>
                      <a:pPr marL="0" marR="0" algn="ctr">
                        <a:spcBef>
                          <a:spcPts val="100"/>
                        </a:spcBef>
                        <a:spcAft>
                          <a:spcPts val="100"/>
                        </a:spcAft>
                      </a:pPr>
                      <a:r>
                        <a:rPr lang="en-US" sz="2000" dirty="0">
                          <a:effectLst/>
                        </a:rPr>
                        <a:t>Measures</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2000" dirty="0">
                          <a:effectLst/>
                        </a:rPr>
                        <a:t>Grade 3</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2000" dirty="0">
                          <a:effectLst/>
                        </a:rPr>
                        <a:t> </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2000" dirty="0">
                          <a:effectLst/>
                        </a:rPr>
                        <a:t>Grade 4</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2000" dirty="0">
                          <a:effectLst/>
                        </a:rPr>
                        <a:t> </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2000" dirty="0">
                          <a:effectLst/>
                        </a:rPr>
                        <a:t>Grade 5</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err="1" smtClean="0">
                          <a:effectLst/>
                        </a:rPr>
                        <a:t>easyCBM</a:t>
                      </a:r>
                      <a:r>
                        <a:rPr lang="en-US" sz="2000" dirty="0" smtClean="0">
                          <a:effectLst/>
                        </a:rPr>
                        <a:t> </a:t>
                      </a:r>
                      <a:r>
                        <a:rPr lang="en-US" sz="2000" dirty="0">
                          <a:effectLst/>
                        </a:rPr>
                        <a:t>CCSS </a:t>
                      </a:r>
                      <a:r>
                        <a:rPr lang="en-US" sz="2000" dirty="0" smtClean="0">
                          <a:effectLst/>
                        </a:rPr>
                        <a:t>ELA</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.575**, n = 216</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.645**, n = 148</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 </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.502**, n = 129</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i="1" dirty="0" err="1" smtClean="0">
                          <a:effectLst/>
                        </a:rPr>
                        <a:t>easyCBM</a:t>
                      </a:r>
                      <a:r>
                        <a:rPr lang="en-US" sz="2000" i="1" dirty="0" smtClean="0">
                          <a:effectLst/>
                        </a:rPr>
                        <a:t> </a:t>
                      </a:r>
                      <a:r>
                        <a:rPr lang="en-US" sz="2000" i="1" dirty="0">
                          <a:effectLst/>
                        </a:rPr>
                        <a:t>CCSS </a:t>
                      </a:r>
                      <a:r>
                        <a:rPr lang="en-US" sz="2000" i="1" dirty="0" smtClean="0">
                          <a:effectLst/>
                        </a:rPr>
                        <a:t>math</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.346**, n = 219</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.473**, n = 148</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.356**, n = 123</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dirty="0" smtClean="0">
                          <a:effectLst/>
                        </a:rPr>
                        <a:t>MAP reading (MN)</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.655**, n = 68</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.585**, n = 73</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.654**, n = 70</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i="1" dirty="0" smtClean="0">
                          <a:effectLst/>
                        </a:rPr>
                        <a:t>MAP math (MN)</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.536**, n = 68</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.382**, n = 73</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.540**, n = 70</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000" dirty="0" smtClean="0">
                          <a:effectLst/>
                        </a:rPr>
                        <a:t>MCA-III ELA</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 </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.544</a:t>
                      </a:r>
                      <a:r>
                        <a:rPr lang="en-US" sz="2000" baseline="30000">
                          <a:effectLst/>
                        </a:rPr>
                        <a:t>*</a:t>
                      </a:r>
                      <a:r>
                        <a:rPr lang="en-US" sz="2000">
                          <a:effectLst/>
                        </a:rPr>
                        <a:t>,</a:t>
                      </a:r>
                      <a:r>
                        <a:rPr lang="en-US" sz="2000" baseline="30000">
                          <a:effectLst/>
                        </a:rPr>
                        <a:t> </a:t>
                      </a:r>
                      <a:r>
                        <a:rPr lang="en-US" sz="2000">
                          <a:effectLst/>
                        </a:rPr>
                        <a:t>n = 73</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.588</a:t>
                      </a:r>
                      <a:r>
                        <a:rPr lang="en-US" sz="2000" baseline="30000" dirty="0">
                          <a:effectLst/>
                        </a:rPr>
                        <a:t>**</a:t>
                      </a:r>
                      <a:r>
                        <a:rPr lang="en-US" sz="2000" dirty="0">
                          <a:effectLst/>
                        </a:rPr>
                        <a:t>, n = 67</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000" i="1" dirty="0" smtClean="0">
                          <a:effectLst/>
                        </a:rPr>
                        <a:t>MCA-III </a:t>
                      </a:r>
                      <a:r>
                        <a:rPr lang="en-US" sz="2000" i="1" dirty="0">
                          <a:effectLst/>
                        </a:rPr>
                        <a:t>math</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a:effectLst/>
                        </a:rPr>
                        <a:t> </a:t>
                      </a:r>
                      <a:endParaRPr lang="en-US" sz="2000" i="1">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a:effectLst/>
                        </a:rPr>
                        <a:t>.376</a:t>
                      </a:r>
                      <a:r>
                        <a:rPr lang="en-US" sz="2000" i="1" baseline="30000">
                          <a:effectLst/>
                        </a:rPr>
                        <a:t>**</a:t>
                      </a:r>
                      <a:r>
                        <a:rPr lang="en-US" sz="2000" i="1">
                          <a:effectLst/>
                        </a:rPr>
                        <a:t>, n = 73</a:t>
                      </a:r>
                      <a:endParaRPr lang="en-US" sz="2000" i="1">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a:effectLst/>
                        </a:rPr>
                        <a:t> </a:t>
                      </a:r>
                      <a:endParaRPr lang="en-US" sz="2000" i="1">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.501</a:t>
                      </a:r>
                      <a:r>
                        <a:rPr lang="en-US" sz="2000" i="1" baseline="30000" dirty="0">
                          <a:effectLst/>
                        </a:rPr>
                        <a:t>**</a:t>
                      </a:r>
                      <a:r>
                        <a:rPr lang="en-US" sz="2000" i="1" dirty="0">
                          <a:effectLst/>
                        </a:rPr>
                        <a:t>, n = 67</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2000" dirty="0" smtClean="0">
                          <a:effectLst/>
                        </a:rPr>
                        <a:t>PSSA </a:t>
                      </a:r>
                      <a:r>
                        <a:rPr lang="en-US" sz="2000" dirty="0">
                          <a:effectLst/>
                        </a:rPr>
                        <a:t>ELA</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.745</a:t>
                      </a:r>
                      <a:r>
                        <a:rPr lang="en-US" sz="2000" baseline="30000">
                          <a:effectLst/>
                        </a:rPr>
                        <a:t>**</a:t>
                      </a:r>
                      <a:r>
                        <a:rPr lang="en-US" sz="2000">
                          <a:effectLst/>
                        </a:rPr>
                        <a:t>, n = 166</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.303</a:t>
                      </a:r>
                      <a:r>
                        <a:rPr lang="en-US" sz="2000" baseline="30000">
                          <a:effectLst/>
                        </a:rPr>
                        <a:t>**</a:t>
                      </a:r>
                      <a:r>
                        <a:rPr lang="en-US" sz="2000">
                          <a:effectLst/>
                        </a:rPr>
                        <a:t>, n = 188</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2000" i="1" dirty="0" smtClean="0">
                          <a:effectLst/>
                        </a:rPr>
                        <a:t>PSSA </a:t>
                      </a:r>
                      <a:r>
                        <a:rPr lang="en-US" sz="2000" i="1" dirty="0">
                          <a:effectLst/>
                        </a:rPr>
                        <a:t>math</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a:effectLst/>
                        </a:rPr>
                        <a:t> </a:t>
                      </a:r>
                      <a:endParaRPr lang="en-US" sz="2000" i="1">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a:effectLst/>
                        </a:rPr>
                        <a:t>.650</a:t>
                      </a:r>
                      <a:r>
                        <a:rPr lang="en-US" sz="2000" i="1" baseline="30000">
                          <a:effectLst/>
                        </a:rPr>
                        <a:t>**</a:t>
                      </a:r>
                      <a:r>
                        <a:rPr lang="en-US" sz="2000" i="1">
                          <a:effectLst/>
                        </a:rPr>
                        <a:t>, n = 165</a:t>
                      </a:r>
                      <a:endParaRPr lang="en-US" sz="2000" i="1">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a:effectLst/>
                        </a:rPr>
                        <a:t> </a:t>
                      </a:r>
                      <a:endParaRPr lang="en-US" sz="2000" i="1">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.191</a:t>
                      </a:r>
                      <a:r>
                        <a:rPr lang="en-US" sz="2000" i="1" baseline="30000" dirty="0">
                          <a:effectLst/>
                        </a:rPr>
                        <a:t>**</a:t>
                      </a:r>
                      <a:r>
                        <a:rPr lang="en-US" sz="2000" i="1" dirty="0">
                          <a:effectLst/>
                        </a:rPr>
                        <a:t>, n = 187</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2000" dirty="0" smtClean="0">
                          <a:effectLst/>
                        </a:rPr>
                        <a:t>SBAC </a:t>
                      </a:r>
                      <a:r>
                        <a:rPr lang="en-US" sz="2000" dirty="0">
                          <a:effectLst/>
                        </a:rPr>
                        <a:t>ELA</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dirty="0">
                          <a:effectLst/>
                        </a:rPr>
                        <a:t> </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.698</a:t>
                      </a:r>
                      <a:r>
                        <a:rPr lang="en-US" sz="2000" baseline="30000">
                          <a:effectLst/>
                        </a:rPr>
                        <a:t>*</a:t>
                      </a:r>
                      <a:r>
                        <a:rPr lang="en-US" sz="2000">
                          <a:effectLst/>
                        </a:rPr>
                        <a:t>, n = 221</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 </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a:effectLst/>
                        </a:rPr>
                        <a:t>.614</a:t>
                      </a:r>
                      <a:r>
                        <a:rPr lang="en-US" sz="2000" baseline="30000">
                          <a:effectLst/>
                        </a:rPr>
                        <a:t>**</a:t>
                      </a:r>
                      <a:r>
                        <a:rPr lang="en-US" sz="2000">
                          <a:effectLst/>
                        </a:rPr>
                        <a:t>, n = 219</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2000" i="1" dirty="0" smtClean="0">
                          <a:effectLst/>
                        </a:rPr>
                        <a:t>SBAC </a:t>
                      </a:r>
                      <a:r>
                        <a:rPr lang="en-US" sz="2000" i="1" dirty="0">
                          <a:effectLst/>
                        </a:rPr>
                        <a:t>math</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.622</a:t>
                      </a:r>
                      <a:r>
                        <a:rPr lang="en-US" sz="2000" i="1" baseline="30000" dirty="0">
                          <a:effectLst/>
                        </a:rPr>
                        <a:t>**</a:t>
                      </a:r>
                      <a:r>
                        <a:rPr lang="en-US" sz="2000" i="1" dirty="0">
                          <a:effectLst/>
                        </a:rPr>
                        <a:t>, n = 214</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 </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418465" algn="dec"/>
                        </a:tabLst>
                      </a:pPr>
                      <a:r>
                        <a:rPr lang="en-US" sz="2000" i="1" dirty="0">
                          <a:effectLst/>
                        </a:rPr>
                        <a:t>.589</a:t>
                      </a:r>
                      <a:r>
                        <a:rPr lang="en-US" sz="2000" i="1" baseline="30000" dirty="0">
                          <a:effectLst/>
                        </a:rPr>
                        <a:t>**</a:t>
                      </a:r>
                      <a:r>
                        <a:rPr lang="en-US" sz="2000" i="1" dirty="0">
                          <a:effectLst/>
                        </a:rPr>
                        <a:t>, n = 161</a:t>
                      </a:r>
                      <a:endParaRPr lang="en-US" sz="2000" i="1" dirty="0">
                        <a:effectLst/>
                        <a:latin typeface="Cambria" panose="02040503050406030204" pitchFamily="18" charset="0"/>
                        <a:ea typeface="MS Mincho"/>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gridSpan="6">
                  <a:txBody>
                    <a:bodyPr/>
                    <a:lstStyle/>
                    <a:p>
                      <a:pPr marL="0" marR="0">
                        <a:spcBef>
                          <a:spcPts val="0"/>
                        </a:spcBef>
                        <a:spcAft>
                          <a:spcPts val="0"/>
                        </a:spcAft>
                      </a:pPr>
                      <a:r>
                        <a:rPr lang="en-US" sz="2000" dirty="0" smtClean="0">
                          <a:effectLst/>
                        </a:rPr>
                        <a:t>*</a:t>
                      </a:r>
                      <a:r>
                        <a:rPr lang="en-US" sz="2000" dirty="0">
                          <a:effectLst/>
                        </a:rPr>
                        <a:t>p &lt; .05, **p &lt; .01, ***p &lt; .001. </a:t>
                      </a:r>
                      <a:endParaRPr lang="en-US" sz="2000" dirty="0" smtClean="0">
                        <a:effectLst/>
                      </a:endParaRPr>
                    </a:p>
                    <a:p>
                      <a:pPr marL="0" marR="0">
                        <a:spcBef>
                          <a:spcPts val="0"/>
                        </a:spcBef>
                        <a:spcAft>
                          <a:spcPts val="0"/>
                        </a:spcAft>
                      </a:pPr>
                      <a:r>
                        <a:rPr lang="en-US" sz="2000" i="1" dirty="0" smtClean="0">
                          <a:effectLst/>
                        </a:rPr>
                        <a:t>Note</a:t>
                      </a:r>
                      <a:r>
                        <a:rPr lang="en-US" sz="2000" dirty="0" smtClean="0">
                          <a:effectLst/>
                        </a:rPr>
                        <a:t>. CBM </a:t>
                      </a:r>
                      <a:r>
                        <a:rPr lang="en-US" sz="2000" dirty="0">
                          <a:effectLst/>
                        </a:rPr>
                        <a:t>= Curriculum-based measure; ELA = English language arts; MAP = Measures of Academic Progress; MCA-III = Minnesota Comprehensive Assessments – Series III; </a:t>
                      </a:r>
                      <a:r>
                        <a:rPr lang="en-US" sz="2000" dirty="0" smtClean="0">
                          <a:effectLst/>
                        </a:rPr>
                        <a:t>MN = Minnesota; PSSA </a:t>
                      </a:r>
                      <a:r>
                        <a:rPr lang="en-US" sz="2000" dirty="0">
                          <a:effectLst/>
                        </a:rPr>
                        <a:t>= Pennsylvania System of School Assessment; SBAC = Smarter Balanced Assessment Consortium. State assessments from prior academic year (2014-2015).</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110113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RQ4 Results</a:t>
            </a:r>
            <a:br>
              <a:rPr lang="en-US" dirty="0" smtClean="0"/>
            </a:br>
            <a:r>
              <a:rPr lang="en-US" dirty="0" smtClean="0"/>
              <a:t>Predictive Validity</a:t>
            </a:r>
            <a:endParaRPr lang="en-US" dirty="0"/>
          </a:p>
        </p:txBody>
      </p:sp>
    </p:spTree>
    <p:extLst>
      <p:ext uri="{BB962C8B-B14F-4D97-AF65-F5344CB8AC3E}">
        <p14:creationId xmlns:p14="http://schemas.microsoft.com/office/powerpoint/2010/main" val="4101281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ROC Analysis Results by ELA Measure and Grade</a:t>
            </a:r>
            <a:endParaRPr lang="en-US" sz="4000" dirty="0"/>
          </a:p>
        </p:txBody>
      </p:sp>
      <p:graphicFrame>
        <p:nvGraphicFramePr>
          <p:cNvPr id="5" name="Content Placeholder 4"/>
          <p:cNvGraphicFramePr>
            <a:graphicFrameLocks noGrp="1"/>
          </p:cNvGraphicFramePr>
          <p:nvPr>
            <p:ph idx="1"/>
            <p:extLst/>
          </p:nvPr>
        </p:nvGraphicFramePr>
        <p:xfrm>
          <a:off x="795130" y="1942943"/>
          <a:ext cx="7911547" cy="3636220"/>
        </p:xfrm>
        <a:graphic>
          <a:graphicData uri="http://schemas.openxmlformats.org/drawingml/2006/table">
            <a:tbl>
              <a:tblPr firstRow="1" firstCol="1" bandRow="1">
                <a:tableStyleId>{F5AB1C69-6EDB-4FF4-983F-18BD219EF322}</a:tableStyleId>
              </a:tblPr>
              <a:tblGrid>
                <a:gridCol w="2646978">
                  <a:extLst>
                    <a:ext uri="{9D8B030D-6E8A-4147-A177-3AD203B41FA5}">
                      <a16:colId xmlns:a16="http://schemas.microsoft.com/office/drawing/2014/main" val="20000"/>
                    </a:ext>
                  </a:extLst>
                </a:gridCol>
                <a:gridCol w="1567290">
                  <a:extLst>
                    <a:ext uri="{9D8B030D-6E8A-4147-A177-3AD203B41FA5}">
                      <a16:colId xmlns:a16="http://schemas.microsoft.com/office/drawing/2014/main" val="20001"/>
                    </a:ext>
                  </a:extLst>
                </a:gridCol>
                <a:gridCol w="1724018">
                  <a:extLst>
                    <a:ext uri="{9D8B030D-6E8A-4147-A177-3AD203B41FA5}">
                      <a16:colId xmlns:a16="http://schemas.microsoft.com/office/drawing/2014/main" val="20002"/>
                    </a:ext>
                  </a:extLst>
                </a:gridCol>
                <a:gridCol w="1973261">
                  <a:extLst>
                    <a:ext uri="{9D8B030D-6E8A-4147-A177-3AD203B41FA5}">
                      <a16:colId xmlns:a16="http://schemas.microsoft.com/office/drawing/2014/main" val="20003"/>
                    </a:ext>
                  </a:extLst>
                </a:gridCol>
              </a:tblGrid>
              <a:tr h="519460">
                <a:tc>
                  <a:txBody>
                    <a:bodyPr/>
                    <a:lstStyle/>
                    <a:p>
                      <a:pPr marL="0" marR="0" algn="ctr">
                        <a:spcBef>
                          <a:spcPts val="600"/>
                        </a:spcBef>
                        <a:spcAft>
                          <a:spcPts val="600"/>
                        </a:spcAft>
                      </a:pPr>
                      <a:r>
                        <a:rPr lang="en-US" sz="3200" dirty="0">
                          <a:effectLst/>
                        </a:rPr>
                        <a:t>Measure</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rPr>
                        <a:t>Grade</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i="1" dirty="0">
                          <a:effectLst/>
                        </a:rPr>
                        <a:t>N</a:t>
                      </a:r>
                      <a:endParaRPr lang="en-US" sz="3200" i="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smtClean="0">
                          <a:effectLst/>
                          <a:latin typeface="+mn-lt"/>
                          <a:ea typeface="Malgun Gothic" panose="020B0503020000020004" pitchFamily="34" charset="-127"/>
                        </a:rPr>
                        <a:t>AUC</a:t>
                      </a:r>
                      <a:endParaRPr lang="en-US" sz="3200" dirty="0">
                        <a:effectLst/>
                        <a:latin typeface="+mn-lt"/>
                        <a:ea typeface="Malgun Gothic" panose="020B0503020000020004" pitchFamily="34" charset="-127"/>
                      </a:endParaRPr>
                    </a:p>
                  </a:txBody>
                  <a:tcPr marL="68580" marR="68580" marT="0" marB="0"/>
                </a:tc>
                <a:extLst>
                  <a:ext uri="{0D108BD9-81ED-4DB2-BD59-A6C34878D82A}">
                    <a16:rowId xmlns:a16="http://schemas.microsoft.com/office/drawing/2014/main" val="10000"/>
                  </a:ext>
                </a:extLst>
              </a:tr>
              <a:tr h="519460">
                <a:tc rowSpan="3">
                  <a:txBody>
                    <a:bodyPr/>
                    <a:lstStyle/>
                    <a:p>
                      <a:pPr marL="0" marR="0">
                        <a:spcBef>
                          <a:spcPts val="600"/>
                        </a:spcBef>
                        <a:spcAft>
                          <a:spcPts val="600"/>
                        </a:spcAft>
                      </a:pPr>
                      <a:r>
                        <a:rPr lang="en-US" sz="3200" dirty="0">
                          <a:effectLst/>
                        </a:rPr>
                        <a:t>SBAC </a:t>
                      </a:r>
                      <a:r>
                        <a:rPr lang="en-US" sz="3200" dirty="0" smtClean="0">
                          <a:effectLst/>
                        </a:rPr>
                        <a:t>ELA</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rPr>
                        <a:t>3</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smtClean="0">
                          <a:effectLst/>
                        </a:rPr>
                        <a:t>246</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latin typeface="+mn-lt"/>
                          <a:ea typeface="Malgun Gothic" panose="020B0503020000020004" pitchFamily="34" charset="-127"/>
                        </a:rPr>
                        <a:t>0.843</a:t>
                      </a:r>
                    </a:p>
                  </a:txBody>
                  <a:tcPr marL="68580" marR="68580" marT="0" marB="0"/>
                </a:tc>
                <a:extLst>
                  <a:ext uri="{0D108BD9-81ED-4DB2-BD59-A6C34878D82A}">
                    <a16:rowId xmlns:a16="http://schemas.microsoft.com/office/drawing/2014/main" val="10001"/>
                  </a:ext>
                </a:extLst>
              </a:tr>
              <a:tr h="519460">
                <a:tc vMerge="1">
                  <a:txBody>
                    <a:bodyPr/>
                    <a:lstStyle/>
                    <a:p>
                      <a:pPr marL="0" marR="0">
                        <a:spcBef>
                          <a:spcPts val="600"/>
                        </a:spcBef>
                        <a:spcAft>
                          <a:spcPts val="600"/>
                        </a:spcAft>
                      </a:pPr>
                      <a:endParaRPr lang="en-US" sz="24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rPr>
                        <a:t>4</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smtClean="0">
                          <a:effectLst/>
                        </a:rPr>
                        <a:t>214</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latin typeface="+mn-lt"/>
                          <a:ea typeface="Malgun Gothic" panose="020B0503020000020004" pitchFamily="34" charset="-127"/>
                        </a:rPr>
                        <a:t>0.855</a:t>
                      </a:r>
                    </a:p>
                  </a:txBody>
                  <a:tcPr marL="68580" marR="68580" marT="0" marB="0"/>
                </a:tc>
                <a:extLst>
                  <a:ext uri="{0D108BD9-81ED-4DB2-BD59-A6C34878D82A}">
                    <a16:rowId xmlns:a16="http://schemas.microsoft.com/office/drawing/2014/main" val="10002"/>
                  </a:ext>
                </a:extLst>
              </a:tr>
              <a:tr h="519460">
                <a:tc vMerge="1">
                  <a:txBody>
                    <a:bodyPr/>
                    <a:lstStyle/>
                    <a:p>
                      <a:pPr marL="0" marR="0">
                        <a:spcBef>
                          <a:spcPts val="600"/>
                        </a:spcBef>
                        <a:spcAft>
                          <a:spcPts val="600"/>
                        </a:spcAft>
                      </a:pPr>
                      <a:endParaRPr lang="en-US" sz="24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a:effectLst/>
                        </a:rPr>
                        <a:t>5</a:t>
                      </a:r>
                      <a:endParaRPr lang="en-US" sz="320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smtClean="0">
                          <a:effectLst/>
                        </a:rPr>
                        <a:t>173</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latin typeface="+mn-lt"/>
                          <a:ea typeface="Malgun Gothic" panose="020B0503020000020004" pitchFamily="34" charset="-127"/>
                        </a:rPr>
                        <a:t>0.822</a:t>
                      </a:r>
                    </a:p>
                  </a:txBody>
                  <a:tcPr marL="68580" marR="68580" marT="0" marB="0"/>
                </a:tc>
                <a:extLst>
                  <a:ext uri="{0D108BD9-81ED-4DB2-BD59-A6C34878D82A}">
                    <a16:rowId xmlns:a16="http://schemas.microsoft.com/office/drawing/2014/main" val="10003"/>
                  </a:ext>
                </a:extLst>
              </a:tr>
              <a:tr h="519460">
                <a:tc rowSpan="3">
                  <a:txBody>
                    <a:bodyPr/>
                    <a:lstStyle/>
                    <a:p>
                      <a:pPr marL="0" marR="0">
                        <a:spcBef>
                          <a:spcPts val="600"/>
                        </a:spcBef>
                        <a:spcAft>
                          <a:spcPts val="600"/>
                        </a:spcAft>
                      </a:pPr>
                      <a:r>
                        <a:rPr lang="en-US" sz="3200" dirty="0" err="1">
                          <a:effectLst/>
                        </a:rPr>
                        <a:t>AzMERIT</a:t>
                      </a:r>
                      <a:r>
                        <a:rPr lang="en-US" sz="3200" dirty="0">
                          <a:effectLst/>
                        </a:rPr>
                        <a:t> ELA </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a:effectLst/>
                        </a:rPr>
                        <a:t>3</a:t>
                      </a:r>
                      <a:endParaRPr lang="en-US" sz="320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rPr>
                        <a:t>137</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latin typeface="+mn-lt"/>
                          <a:ea typeface="Malgun Gothic" panose="020B0503020000020004" pitchFamily="34" charset="-127"/>
                        </a:rPr>
                        <a:t>0.802</a:t>
                      </a:r>
                    </a:p>
                  </a:txBody>
                  <a:tcPr marL="68580" marR="68580" marT="0" marB="0"/>
                </a:tc>
                <a:extLst>
                  <a:ext uri="{0D108BD9-81ED-4DB2-BD59-A6C34878D82A}">
                    <a16:rowId xmlns:a16="http://schemas.microsoft.com/office/drawing/2014/main" val="10004"/>
                  </a:ext>
                </a:extLst>
              </a:tr>
              <a:tr h="519460">
                <a:tc vMerge="1">
                  <a:txBody>
                    <a:bodyPr/>
                    <a:lstStyle/>
                    <a:p>
                      <a:pPr marL="0" marR="0">
                        <a:spcBef>
                          <a:spcPts val="600"/>
                        </a:spcBef>
                        <a:spcAft>
                          <a:spcPts val="600"/>
                        </a:spcAft>
                      </a:pPr>
                      <a:endParaRPr lang="en-US" sz="24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a:effectLst/>
                        </a:rPr>
                        <a:t>4</a:t>
                      </a:r>
                      <a:endParaRPr lang="en-US" sz="320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rPr>
                        <a:t>117</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latin typeface="+mn-lt"/>
                          <a:ea typeface="Malgun Gothic" panose="020B0503020000020004" pitchFamily="34" charset="-127"/>
                        </a:rPr>
                        <a:t>0.923</a:t>
                      </a:r>
                    </a:p>
                  </a:txBody>
                  <a:tcPr marL="68580" marR="68580" marT="0" marB="0"/>
                </a:tc>
                <a:extLst>
                  <a:ext uri="{0D108BD9-81ED-4DB2-BD59-A6C34878D82A}">
                    <a16:rowId xmlns:a16="http://schemas.microsoft.com/office/drawing/2014/main" val="10005"/>
                  </a:ext>
                </a:extLst>
              </a:tr>
              <a:tr h="519460">
                <a:tc vMerge="1">
                  <a:txBody>
                    <a:bodyPr/>
                    <a:lstStyle/>
                    <a:p>
                      <a:pPr marL="0" marR="0">
                        <a:spcBef>
                          <a:spcPts val="600"/>
                        </a:spcBef>
                        <a:spcAft>
                          <a:spcPts val="600"/>
                        </a:spcAft>
                      </a:pPr>
                      <a:endParaRPr lang="en-US" sz="24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a:effectLst/>
                        </a:rPr>
                        <a:t>5</a:t>
                      </a:r>
                      <a:endParaRPr lang="en-US" sz="320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rPr>
                        <a:t>145</a:t>
                      </a:r>
                      <a:endParaRPr lang="en-US" sz="3200"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ctr">
                        <a:spcBef>
                          <a:spcPts val="600"/>
                        </a:spcBef>
                        <a:spcAft>
                          <a:spcPts val="600"/>
                        </a:spcAft>
                      </a:pPr>
                      <a:r>
                        <a:rPr lang="en-US" sz="3200" dirty="0">
                          <a:effectLst/>
                          <a:latin typeface="+mn-lt"/>
                          <a:ea typeface="Malgun Gothic" panose="020B0503020000020004" pitchFamily="34" charset="-127"/>
                        </a:rPr>
                        <a:t>0.853</a:t>
                      </a:r>
                    </a:p>
                  </a:txBody>
                  <a:tcPr marL="68580" marR="68580"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p:txBody>
          <a:bodyPr/>
          <a:lstStyle/>
          <a:p>
            <a:fld id="{456F98B7-2694-914E-A47D-6B1A9C0E1901}" type="slidenum">
              <a:rPr lang="en-US" smtClean="0"/>
              <a:t>82</a:t>
            </a:fld>
            <a:endParaRPr lang="en-US"/>
          </a:p>
        </p:txBody>
      </p:sp>
    </p:spTree>
    <p:extLst>
      <p:ext uri="{BB962C8B-B14F-4D97-AF65-F5344CB8AC3E}">
        <p14:creationId xmlns:p14="http://schemas.microsoft.com/office/powerpoint/2010/main" val="33710351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56F98B7-2694-914E-A47D-6B1A9C0E1901}" type="slidenum">
              <a:rPr lang="en-US" smtClean="0"/>
              <a:t>83</a:t>
            </a:fld>
            <a:endParaRPr lang="en-US"/>
          </a:p>
        </p:txBody>
      </p:sp>
      <p:pic>
        <p:nvPicPr>
          <p:cNvPr id="5" name="Content Placeholder 4"/>
          <p:cNvPicPr>
            <a:picLocks noGrp="1" noChangeAspect="1"/>
          </p:cNvPicPr>
          <p:nvPr>
            <p:ph idx="1"/>
          </p:nvPr>
        </p:nvPicPr>
        <p:blipFill rotWithShape="1">
          <a:blip r:embed="rId2"/>
          <a:srcRect l="17343" r="-1"/>
          <a:stretch/>
        </p:blipFill>
        <p:spPr>
          <a:xfrm>
            <a:off x="1007164" y="513521"/>
            <a:ext cx="2822711" cy="2736280"/>
          </a:xfrm>
          <a:prstGeom prst="rect">
            <a:avLst/>
          </a:prstGeom>
        </p:spPr>
      </p:pic>
      <p:pic>
        <p:nvPicPr>
          <p:cNvPr id="7" name="Picture 6"/>
          <p:cNvPicPr/>
          <p:nvPr/>
        </p:nvPicPr>
        <p:blipFill>
          <a:blip r:embed="rId3"/>
          <a:stretch>
            <a:fillRect/>
          </a:stretch>
        </p:blipFill>
        <p:spPr>
          <a:xfrm>
            <a:off x="3359211" y="526773"/>
            <a:ext cx="3291840" cy="2724785"/>
          </a:xfrm>
          <a:prstGeom prst="rect">
            <a:avLst/>
          </a:prstGeom>
        </p:spPr>
      </p:pic>
      <p:pic>
        <p:nvPicPr>
          <p:cNvPr id="8" name="Picture 7"/>
          <p:cNvPicPr/>
          <p:nvPr/>
        </p:nvPicPr>
        <p:blipFill>
          <a:blip r:embed="rId4"/>
          <a:stretch>
            <a:fillRect/>
          </a:stretch>
        </p:blipFill>
        <p:spPr>
          <a:xfrm>
            <a:off x="6146356" y="530656"/>
            <a:ext cx="3291840" cy="2715260"/>
          </a:xfrm>
          <a:prstGeom prst="rect">
            <a:avLst/>
          </a:prstGeom>
        </p:spPr>
      </p:pic>
      <p:sp>
        <p:nvSpPr>
          <p:cNvPr id="9" name="TextBox 8"/>
          <p:cNvSpPr txBox="1"/>
          <p:nvPr/>
        </p:nvSpPr>
        <p:spPr>
          <a:xfrm>
            <a:off x="1510747" y="38637"/>
            <a:ext cx="7037119" cy="584775"/>
          </a:xfrm>
          <a:prstGeom prst="rect">
            <a:avLst/>
          </a:prstGeom>
          <a:noFill/>
        </p:spPr>
        <p:txBody>
          <a:bodyPr wrap="none" rtlCol="0">
            <a:spAutoFit/>
          </a:bodyPr>
          <a:lstStyle/>
          <a:p>
            <a:r>
              <a:rPr lang="en-US" sz="3200" dirty="0" smtClean="0"/>
              <a:t>Grade 3				Grade 4				Grade 5</a:t>
            </a:r>
            <a:endParaRPr lang="en-US" sz="3200" dirty="0"/>
          </a:p>
        </p:txBody>
      </p:sp>
      <p:pic>
        <p:nvPicPr>
          <p:cNvPr id="10" name="Picture 9"/>
          <p:cNvPicPr/>
          <p:nvPr/>
        </p:nvPicPr>
        <p:blipFill rotWithShape="1">
          <a:blip r:embed="rId5"/>
          <a:srcRect l="14623"/>
          <a:stretch/>
        </p:blipFill>
        <p:spPr>
          <a:xfrm>
            <a:off x="1007165" y="3673871"/>
            <a:ext cx="2826952" cy="2679065"/>
          </a:xfrm>
          <a:prstGeom prst="rect">
            <a:avLst/>
          </a:prstGeom>
        </p:spPr>
      </p:pic>
      <p:pic>
        <p:nvPicPr>
          <p:cNvPr id="12" name="Picture 11"/>
          <p:cNvPicPr/>
          <p:nvPr/>
        </p:nvPicPr>
        <p:blipFill>
          <a:blip r:embed="rId6"/>
          <a:stretch>
            <a:fillRect/>
          </a:stretch>
        </p:blipFill>
        <p:spPr>
          <a:xfrm>
            <a:off x="3356882" y="3668229"/>
            <a:ext cx="3291840" cy="2679065"/>
          </a:xfrm>
          <a:prstGeom prst="rect">
            <a:avLst/>
          </a:prstGeom>
        </p:spPr>
      </p:pic>
      <p:pic>
        <p:nvPicPr>
          <p:cNvPr id="13" name="Picture 12"/>
          <p:cNvPicPr/>
          <p:nvPr/>
        </p:nvPicPr>
        <p:blipFill>
          <a:blip r:embed="rId6"/>
          <a:stretch>
            <a:fillRect/>
          </a:stretch>
        </p:blipFill>
        <p:spPr>
          <a:xfrm>
            <a:off x="6146356" y="3673871"/>
            <a:ext cx="3291840" cy="2679065"/>
          </a:xfrm>
          <a:prstGeom prst="rect">
            <a:avLst/>
          </a:prstGeom>
        </p:spPr>
      </p:pic>
      <p:sp>
        <p:nvSpPr>
          <p:cNvPr id="14" name="TextBox 13"/>
          <p:cNvSpPr txBox="1"/>
          <p:nvPr/>
        </p:nvSpPr>
        <p:spPr>
          <a:xfrm rot="16200000">
            <a:off x="-1351725" y="3180525"/>
            <a:ext cx="4278094" cy="584775"/>
          </a:xfrm>
          <a:prstGeom prst="rect">
            <a:avLst/>
          </a:prstGeom>
          <a:noFill/>
        </p:spPr>
        <p:txBody>
          <a:bodyPr wrap="none" rtlCol="0">
            <a:spAutoFit/>
          </a:bodyPr>
          <a:lstStyle/>
          <a:p>
            <a:r>
              <a:rPr lang="en-US" sz="3200" dirty="0" smtClean="0"/>
              <a:t>AZMERIT				SBAC</a:t>
            </a:r>
            <a:endParaRPr lang="en-US" sz="3200" dirty="0"/>
          </a:p>
        </p:txBody>
      </p:sp>
    </p:spTree>
    <p:extLst>
      <p:ext uri="{BB962C8B-B14F-4D97-AF65-F5344CB8AC3E}">
        <p14:creationId xmlns:p14="http://schemas.microsoft.com/office/powerpoint/2010/main" val="34011537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78441"/>
            <a:ext cx="8229600" cy="1143000"/>
          </a:xfrm>
        </p:spPr>
        <p:txBody>
          <a:bodyPr>
            <a:normAutofit fontScale="90000"/>
          </a:bodyPr>
          <a:lstStyle/>
          <a:p>
            <a:r>
              <a:rPr lang="en-US" dirty="0" smtClean="0"/>
              <a:t>Summary, Next Steps, Implications</a:t>
            </a:r>
            <a:endParaRPr lang="en-US" dirty="0"/>
          </a:p>
        </p:txBody>
      </p:sp>
      <p:sp>
        <p:nvSpPr>
          <p:cNvPr id="3" name="Content Placeholder 2"/>
          <p:cNvSpPr>
            <a:spLocks noGrp="1"/>
          </p:cNvSpPr>
          <p:nvPr>
            <p:ph idx="1"/>
          </p:nvPr>
        </p:nvSpPr>
        <p:spPr>
          <a:xfrm>
            <a:off x="666750" y="1416860"/>
            <a:ext cx="8229600" cy="4824914"/>
          </a:xfrm>
        </p:spPr>
        <p:txBody>
          <a:bodyPr>
            <a:normAutofit/>
          </a:bodyPr>
          <a:lstStyle/>
          <a:p>
            <a:pPr lvl="1"/>
            <a:r>
              <a:rPr lang="en-US" sz="2800" dirty="0" smtClean="0">
                <a:sym typeface="Wingdings" panose="05000000000000000000" pitchFamily="2" charset="2"/>
              </a:rPr>
              <a:t>Excellent reliability</a:t>
            </a:r>
          </a:p>
          <a:p>
            <a:pPr lvl="1"/>
            <a:r>
              <a:rPr lang="en-US" sz="2800" dirty="0" smtClean="0">
                <a:sym typeface="Wingdings" panose="05000000000000000000" pitchFamily="2" charset="2"/>
              </a:rPr>
              <a:t>Good initial validity</a:t>
            </a:r>
          </a:p>
          <a:p>
            <a:pPr lvl="2"/>
            <a:r>
              <a:rPr lang="en-US" sz="2400" dirty="0" smtClean="0">
                <a:sym typeface="Wingdings" panose="05000000000000000000" pitchFamily="2" charset="2"/>
              </a:rPr>
              <a:t>Including as a risk indicator!</a:t>
            </a:r>
          </a:p>
          <a:p>
            <a:pPr lvl="1"/>
            <a:r>
              <a:rPr lang="en-US" sz="2800" dirty="0" smtClean="0">
                <a:sym typeface="Wingdings" panose="05000000000000000000" pitchFamily="2" charset="2"/>
              </a:rPr>
              <a:t>Questionable prevalence of poor </a:t>
            </a:r>
            <a:r>
              <a:rPr lang="en-US" sz="2800" dirty="0" err="1" smtClean="0">
                <a:sym typeface="Wingdings" panose="05000000000000000000" pitchFamily="2" charset="2"/>
              </a:rPr>
              <a:t>comprehender</a:t>
            </a:r>
            <a:r>
              <a:rPr lang="en-US" sz="2800" dirty="0" smtClean="0">
                <a:sym typeface="Wingdings" panose="05000000000000000000" pitchFamily="2" charset="2"/>
              </a:rPr>
              <a:t> types</a:t>
            </a:r>
          </a:p>
          <a:p>
            <a:pPr lvl="1"/>
            <a:endParaRPr lang="en-US" sz="2800" dirty="0" smtClean="0">
              <a:sym typeface="Wingdings" panose="05000000000000000000" pitchFamily="2" charset="2"/>
            </a:endParaRPr>
          </a:p>
          <a:p>
            <a:pPr lvl="1"/>
            <a:r>
              <a:rPr lang="en-US" sz="2800" dirty="0" smtClean="0">
                <a:sym typeface="Wingdings" panose="05000000000000000000" pitchFamily="2" charset="2"/>
              </a:rPr>
              <a:t>National norming</a:t>
            </a:r>
          </a:p>
          <a:p>
            <a:pPr lvl="1"/>
            <a:r>
              <a:rPr lang="en-US" sz="2800" dirty="0" smtClean="0">
                <a:sym typeface="Wingdings" panose="05000000000000000000" pitchFamily="2" charset="2"/>
              </a:rPr>
              <a:t>Validity of poor </a:t>
            </a:r>
            <a:r>
              <a:rPr lang="en-US" sz="2800" dirty="0" err="1" smtClean="0">
                <a:sym typeface="Wingdings" panose="05000000000000000000" pitchFamily="2" charset="2"/>
              </a:rPr>
              <a:t>comprehender</a:t>
            </a:r>
            <a:r>
              <a:rPr lang="en-US" sz="2800" dirty="0" smtClean="0">
                <a:sym typeface="Wingdings" panose="05000000000000000000" pitchFamily="2" charset="2"/>
              </a:rPr>
              <a:t> types</a:t>
            </a:r>
            <a:endParaRPr lang="en-US" sz="2800" dirty="0">
              <a:sym typeface="Wingdings" panose="05000000000000000000" pitchFamily="2" charset="2"/>
            </a:endParaRPr>
          </a:p>
          <a:p>
            <a:pPr lvl="1"/>
            <a:endParaRPr lang="en-US" sz="2800" dirty="0" smtClean="0">
              <a:sym typeface="Wingdings" panose="05000000000000000000" pitchFamily="2" charset="2"/>
            </a:endParaRPr>
          </a:p>
          <a:p>
            <a:pPr lvl="1"/>
            <a:r>
              <a:rPr lang="en-US" sz="2800" dirty="0" smtClean="0">
                <a:sym typeface="Wingdings" panose="05000000000000000000" pitchFamily="2" charset="2"/>
              </a:rPr>
              <a:t>Instructional relevance?</a:t>
            </a:r>
          </a:p>
          <a:p>
            <a:pPr lvl="1"/>
            <a:r>
              <a:rPr lang="en-US" sz="2800" dirty="0" smtClean="0">
                <a:sym typeface="Wingdings" panose="05000000000000000000" pitchFamily="2" charset="2"/>
              </a:rPr>
              <a:t>Change indicator?</a:t>
            </a:r>
          </a:p>
        </p:txBody>
      </p:sp>
      <p:sp>
        <p:nvSpPr>
          <p:cNvPr id="4" name="Slide Number Placeholder 3"/>
          <p:cNvSpPr>
            <a:spLocks noGrp="1"/>
          </p:cNvSpPr>
          <p:nvPr>
            <p:ph type="sldNum" sz="quarter" idx="4294967295"/>
          </p:nvPr>
        </p:nvSpPr>
        <p:spPr/>
        <p:txBody>
          <a:bodyPr/>
          <a:lstStyle/>
          <a:p>
            <a:fld id="{456F98B7-2694-914E-A47D-6B1A9C0E1901}" type="slidenum">
              <a:rPr lang="en-US" smtClean="0"/>
              <a:t>84</a:t>
            </a:fld>
            <a:endParaRPr lang="en-US"/>
          </a:p>
        </p:txBody>
      </p:sp>
    </p:spTree>
    <p:extLst>
      <p:ext uri="{BB962C8B-B14F-4D97-AF65-F5344CB8AC3E}">
        <p14:creationId xmlns:p14="http://schemas.microsoft.com/office/powerpoint/2010/main" val="37776618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6F98B7-2694-914E-A47D-6B1A9C0E1901}" type="slidenum">
              <a:rPr lang="en-US" smtClean="0"/>
              <a:t>85</a:t>
            </a:fld>
            <a:endParaRPr lang="en-US"/>
          </a:p>
        </p:txBody>
      </p:sp>
      <p:sp>
        <p:nvSpPr>
          <p:cNvPr id="5" name="Title 4"/>
          <p:cNvSpPr txBox="1">
            <a:spLocks/>
          </p:cNvSpPr>
          <p:nvPr/>
        </p:nvSpPr>
        <p:spPr>
          <a:xfrm>
            <a:off x="722313" y="1323459"/>
            <a:ext cx="7772400" cy="1362075"/>
          </a:xfrm>
          <a:prstGeom prst="rect">
            <a:avLst/>
          </a:prstGeom>
        </p:spPr>
        <p:txBody>
          <a:bodyPr anchor="b"/>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n-US" b="1" cap="all" dirty="0" smtClean="0"/>
              <a:t>Thank you!</a:t>
            </a:r>
            <a:endParaRPr lang="en-US" b="1" cap="all" dirty="0"/>
          </a:p>
        </p:txBody>
      </p:sp>
      <p:sp>
        <p:nvSpPr>
          <p:cNvPr id="6" name="Text Placeholder 5"/>
          <p:cNvSpPr txBox="1">
            <a:spLocks/>
          </p:cNvSpPr>
          <p:nvPr/>
        </p:nvSpPr>
        <p:spPr>
          <a:xfrm>
            <a:off x="722313" y="2906713"/>
            <a:ext cx="7772400" cy="1500187"/>
          </a:xfrm>
          <a:prstGeom prst="rect">
            <a:avLst/>
          </a:prstGeom>
        </p:spPr>
        <p:txBody>
          <a:bodyPr anchor="t"/>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Special thanks to our grad students and partner school districts!</a:t>
            </a:r>
            <a:endParaRPr lang="en-US" dirty="0"/>
          </a:p>
        </p:txBody>
      </p:sp>
    </p:spTree>
    <p:extLst>
      <p:ext uri="{BB962C8B-B14F-4D97-AF65-F5344CB8AC3E}">
        <p14:creationId xmlns:p14="http://schemas.microsoft.com/office/powerpoint/2010/main" val="40553175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Implementation: Assesing the Quality of Our Intervention Efforts</a:t>
            </a:r>
            <a:endParaRPr lang="en-US" sz="5400" dirty="0"/>
          </a:p>
        </p:txBody>
      </p:sp>
      <p:sp>
        <p:nvSpPr>
          <p:cNvPr id="3" name="Subtitle 2"/>
          <p:cNvSpPr>
            <a:spLocks noGrp="1"/>
          </p:cNvSpPr>
          <p:nvPr>
            <p:ph type="subTitle" idx="1"/>
          </p:nvPr>
        </p:nvSpPr>
        <p:spPr/>
        <p:txBody>
          <a:bodyPr>
            <a:normAutofit fontScale="92500" lnSpcReduction="10000"/>
          </a:bodyPr>
          <a:lstStyle/>
          <a:p>
            <a:r>
              <a:rPr lang="en-US" dirty="0" smtClean="0"/>
              <a:t>Beth Harn (</a:t>
            </a:r>
            <a:r>
              <a:rPr lang="en-US" dirty="0" smtClean="0">
                <a:hlinkClick r:id="rId2"/>
              </a:rPr>
              <a:t>bharn@uoregon.edu</a:t>
            </a:r>
            <a:r>
              <a:rPr lang="en-US" dirty="0" smtClean="0"/>
              <a:t>)</a:t>
            </a:r>
          </a:p>
          <a:p>
            <a:r>
              <a:rPr lang="en-US" dirty="0" smtClean="0"/>
              <a:t>University of Oregon, Special Education Program</a:t>
            </a:r>
            <a:endParaRPr lang="en-US" dirty="0"/>
          </a:p>
        </p:txBody>
      </p:sp>
    </p:spTree>
    <p:extLst>
      <p:ext uri="{BB962C8B-B14F-4D97-AF65-F5344CB8AC3E}">
        <p14:creationId xmlns:p14="http://schemas.microsoft.com/office/powerpoint/2010/main" val="2109773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800" dirty="0" smtClean="0"/>
              <a:t>Challenges in measuring implementation</a:t>
            </a:r>
          </a:p>
          <a:p>
            <a:pPr>
              <a:buFont typeface="Wingdings" panose="05000000000000000000" pitchFamily="2" charset="2"/>
              <a:buChar char="§"/>
            </a:pPr>
            <a:r>
              <a:rPr lang="en-US" sz="2800" dirty="0" smtClean="0"/>
              <a:t>Examining the QIDR (Quality of Intervention Delivery and Receipt) in relation to:</a:t>
            </a:r>
          </a:p>
          <a:p>
            <a:pPr lvl="1">
              <a:buFont typeface="Wingdings" panose="05000000000000000000" pitchFamily="2" charset="2"/>
              <a:buChar char="§"/>
            </a:pPr>
            <a:r>
              <a:rPr lang="en-US" sz="2400" dirty="0" smtClean="0"/>
              <a:t>Other implementation measures</a:t>
            </a:r>
          </a:p>
          <a:p>
            <a:pPr lvl="1">
              <a:buFont typeface="Wingdings" panose="05000000000000000000" pitchFamily="2" charset="2"/>
              <a:buChar char="§"/>
            </a:pPr>
            <a:r>
              <a:rPr lang="en-US" sz="2400" dirty="0" smtClean="0"/>
              <a:t>Student Outcomes</a:t>
            </a:r>
          </a:p>
          <a:p>
            <a:pPr>
              <a:buFont typeface="Wingdings" panose="05000000000000000000" pitchFamily="2" charset="2"/>
              <a:buChar char="§"/>
            </a:pPr>
            <a:r>
              <a:rPr lang="en-US" sz="2800" dirty="0" smtClean="0"/>
              <a:t>Examining Variation</a:t>
            </a:r>
          </a:p>
          <a:p>
            <a:pPr lvl="1">
              <a:buFont typeface="Wingdings" panose="05000000000000000000" pitchFamily="2" charset="2"/>
              <a:buChar char="§"/>
            </a:pPr>
            <a:r>
              <a:rPr lang="en-US" sz="2400" dirty="0" smtClean="0"/>
              <a:t>At the school-level</a:t>
            </a:r>
          </a:p>
          <a:p>
            <a:pPr lvl="1">
              <a:buFont typeface="Wingdings" panose="05000000000000000000" pitchFamily="2" charset="2"/>
              <a:buChar char="§"/>
            </a:pPr>
            <a:r>
              <a:rPr lang="en-US" sz="2400" dirty="0" smtClean="0"/>
              <a:t>By interventionist</a:t>
            </a:r>
          </a:p>
          <a:p>
            <a:pPr>
              <a:buFont typeface="Wingdings" panose="05000000000000000000" pitchFamily="2" charset="2"/>
              <a:buChar char="§"/>
            </a:pPr>
            <a:r>
              <a:rPr lang="en-US" sz="2800" dirty="0" smtClean="0"/>
              <a:t>Increasing the efficiency of measuring</a:t>
            </a:r>
          </a:p>
          <a:p>
            <a:pPr lvl="1">
              <a:buFont typeface="Wingdings" panose="05000000000000000000" pitchFamily="2" charset="2"/>
              <a:buChar char="§"/>
            </a:pPr>
            <a:endParaRPr lang="en-US" sz="2400" dirty="0" smtClean="0"/>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3511920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000" dirty="0"/>
              <a:t>“Teaching and learning will not improve if we fail to give teachers high-quality feedback based on accurate assessments of their instruction as measured against clear standards for what is known to be effective.”</a:t>
            </a:r>
          </a:p>
          <a:p>
            <a:r>
              <a:rPr lang="en-US" sz="1200" dirty="0"/>
              <a:t>(Archer, Kerr, &amp; </a:t>
            </a:r>
            <a:r>
              <a:rPr lang="en-US" sz="1200" dirty="0" err="1"/>
              <a:t>Pianta</a:t>
            </a:r>
            <a:r>
              <a:rPr lang="en-US" sz="1200" dirty="0"/>
              <a:t>, 2016)</a:t>
            </a:r>
            <a:endParaRPr lang="en-US" sz="2700" dirty="0"/>
          </a:p>
        </p:txBody>
      </p:sp>
      <p:sp>
        <p:nvSpPr>
          <p:cNvPr id="4" name="Slide Number Placeholder 3"/>
          <p:cNvSpPr>
            <a:spLocks noGrp="1"/>
          </p:cNvSpPr>
          <p:nvPr>
            <p:ph type="sldNum" sz="quarter" idx="12"/>
          </p:nvPr>
        </p:nvSpPr>
        <p:spPr/>
        <p:txBody>
          <a:bodyPr/>
          <a:lstStyle/>
          <a:p>
            <a:fld id="{A2047294-C039-4EC3-9BB0-97AA54C2F60F}" type="slidenum">
              <a:rPr lang="en-US" smtClean="0"/>
              <a:t>88</a:t>
            </a:fld>
            <a:endParaRPr lang="en-US"/>
          </a:p>
        </p:txBody>
      </p:sp>
    </p:spTree>
    <p:extLst>
      <p:ext uri="{BB962C8B-B14F-4D97-AF65-F5344CB8AC3E}">
        <p14:creationId xmlns:p14="http://schemas.microsoft.com/office/powerpoint/2010/main" val="687438888"/>
      </p:ext>
    </p:extLst>
  </p:cSld>
  <p:clrMapOvr>
    <a:masterClrMapping/>
  </p:clrMapOvr>
  <mc:AlternateContent xmlns:mc="http://schemas.openxmlformats.org/markup-compatibility/2006" xmlns:p14="http://schemas.microsoft.com/office/powerpoint/2010/main">
    <mc:Choice Requires="p14">
      <p:transition spd="slow" p14:dur="2000" advTm="24256"/>
    </mc:Choice>
    <mc:Fallback xmlns="">
      <p:transition spd="slow" advTm="24256"/>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What We </a:t>
            </a:r>
            <a:r>
              <a:rPr lang="en-US" sz="3300" dirty="0" smtClean="0"/>
              <a:t>Know About Implementation</a:t>
            </a:r>
            <a:endParaRPr lang="en-US" sz="3300" dirty="0"/>
          </a:p>
        </p:txBody>
      </p:sp>
      <p:sp>
        <p:nvSpPr>
          <p:cNvPr id="3" name="Content Placeholder 2"/>
          <p:cNvSpPr>
            <a:spLocks noGrp="1"/>
          </p:cNvSpPr>
          <p:nvPr>
            <p:ph idx="1"/>
          </p:nvPr>
        </p:nvSpPr>
        <p:spPr>
          <a:xfrm>
            <a:off x="180754" y="1781935"/>
            <a:ext cx="8761228" cy="4459373"/>
          </a:xfrm>
        </p:spPr>
        <p:txBody>
          <a:bodyPr>
            <a:noAutofit/>
          </a:bodyPr>
          <a:lstStyle/>
          <a:p>
            <a:pPr>
              <a:lnSpc>
                <a:spcPts val="2400"/>
              </a:lnSpc>
              <a:buFont typeface="Wingdings" panose="05000000000000000000" pitchFamily="2" charset="2"/>
              <a:buChar char="§"/>
            </a:pPr>
            <a:r>
              <a:rPr lang="en-US" sz="2800" dirty="0" smtClean="0"/>
              <a:t>Variability in instructional delivery impacts student outcomes </a:t>
            </a:r>
            <a:r>
              <a:rPr lang="en-US" sz="1600" dirty="0" smtClean="0"/>
              <a:t>(Cook &amp; Odom, 2013; </a:t>
            </a:r>
            <a:r>
              <a:rPr lang="en-US" sz="1600" dirty="0" err="1" smtClean="0"/>
              <a:t>Fixsen</a:t>
            </a:r>
            <a:r>
              <a:rPr lang="en-US" sz="1600" dirty="0" smtClean="0"/>
              <a:t>, </a:t>
            </a:r>
            <a:r>
              <a:rPr lang="en-US" sz="1600" dirty="0" err="1" smtClean="0"/>
              <a:t>Blase</a:t>
            </a:r>
            <a:r>
              <a:rPr lang="en-US" sz="1600" dirty="0" smtClean="0"/>
              <a:t>, Metz, &amp; Van Dyke, 2013)</a:t>
            </a:r>
          </a:p>
          <a:p>
            <a:pPr>
              <a:lnSpc>
                <a:spcPts val="2400"/>
              </a:lnSpc>
              <a:buFont typeface="Wingdings" panose="05000000000000000000" pitchFamily="2" charset="2"/>
              <a:buChar char="§"/>
            </a:pPr>
            <a:r>
              <a:rPr lang="en-US" sz="2800" dirty="0" smtClean="0"/>
              <a:t>Students </a:t>
            </a:r>
            <a:r>
              <a:rPr lang="en-US" sz="2800" dirty="0"/>
              <a:t>most at-risk for academic difficulty need the highest quality instruction to ensure academic gains </a:t>
            </a:r>
            <a:r>
              <a:rPr lang="en-US" sz="1600" dirty="0"/>
              <a:t>(Boardman, Buckley, Vaughn, Roberts, </a:t>
            </a:r>
            <a:r>
              <a:rPr lang="en-US" sz="1600" dirty="0" err="1"/>
              <a:t>Scornavacco</a:t>
            </a:r>
            <a:r>
              <a:rPr lang="en-US" sz="1600" dirty="0"/>
              <a:t>, &amp; </a:t>
            </a:r>
            <a:r>
              <a:rPr lang="en-US" sz="1600" dirty="0" err="1"/>
              <a:t>Klingner</a:t>
            </a:r>
            <a:r>
              <a:rPr lang="en-US" sz="1600" dirty="0"/>
              <a:t>, 2016; Simmons et al., 2011; Swanson, 1999)</a:t>
            </a:r>
          </a:p>
          <a:p>
            <a:pPr>
              <a:lnSpc>
                <a:spcPts val="2400"/>
              </a:lnSpc>
              <a:buFont typeface="Wingdings" panose="05000000000000000000" pitchFamily="2" charset="2"/>
              <a:buChar char="§"/>
            </a:pPr>
            <a:r>
              <a:rPr lang="en-US" sz="2800" dirty="0" smtClean="0"/>
              <a:t>What do we know about what happens in schools:</a:t>
            </a:r>
          </a:p>
          <a:p>
            <a:pPr lvl="1">
              <a:lnSpc>
                <a:spcPts val="2400"/>
              </a:lnSpc>
              <a:buFont typeface="Wingdings" panose="05000000000000000000" pitchFamily="2" charset="2"/>
              <a:buChar char="§"/>
            </a:pPr>
            <a:r>
              <a:rPr lang="en-US" sz="2400" dirty="0" smtClean="0"/>
              <a:t>Interventionists </a:t>
            </a:r>
            <a:r>
              <a:rPr lang="en-US" sz="2000" dirty="0" smtClean="0"/>
              <a:t>(i.e., </a:t>
            </a:r>
            <a:r>
              <a:rPr lang="en-US" sz="2000" dirty="0" err="1" smtClean="0"/>
              <a:t>ed</a:t>
            </a:r>
            <a:r>
              <a:rPr lang="en-US" sz="2000" dirty="0" smtClean="0"/>
              <a:t> assistants) </a:t>
            </a:r>
            <a:r>
              <a:rPr lang="en-US" sz="2400" dirty="0"/>
              <a:t>with little or no formal training </a:t>
            </a:r>
            <a:r>
              <a:rPr lang="en-US" sz="900" dirty="0"/>
              <a:t>(</a:t>
            </a:r>
            <a:r>
              <a:rPr lang="en-US" sz="900" dirty="0" err="1"/>
              <a:t>Causton-Theoharis</a:t>
            </a:r>
            <a:r>
              <a:rPr lang="en-US" sz="900" dirty="0"/>
              <a:t>, Doyle, </a:t>
            </a:r>
            <a:r>
              <a:rPr lang="en-US" sz="900" dirty="0" err="1"/>
              <a:t>Giangreco</a:t>
            </a:r>
            <a:r>
              <a:rPr lang="en-US" sz="900" dirty="0"/>
              <a:t>, &amp; </a:t>
            </a:r>
            <a:r>
              <a:rPr lang="en-US" sz="900" dirty="0" err="1"/>
              <a:t>Vadasy</a:t>
            </a:r>
            <a:r>
              <a:rPr lang="en-US" sz="900" dirty="0"/>
              <a:t>, 2007)</a:t>
            </a:r>
          </a:p>
          <a:p>
            <a:pPr lvl="2">
              <a:lnSpc>
                <a:spcPts val="2400"/>
              </a:lnSpc>
              <a:buFont typeface="Wingdings" panose="05000000000000000000" pitchFamily="2" charset="2"/>
              <a:buChar char="§"/>
            </a:pPr>
            <a:r>
              <a:rPr lang="en-US" sz="2400" dirty="0"/>
              <a:t>False belief that interventions are “plug &amp; play”</a:t>
            </a:r>
            <a:r>
              <a:rPr lang="en-US" sz="800" dirty="0"/>
              <a:t>(</a:t>
            </a:r>
            <a:r>
              <a:rPr lang="en-US" sz="800" dirty="0" err="1"/>
              <a:t>Fixsen</a:t>
            </a:r>
            <a:r>
              <a:rPr lang="en-US" sz="800" dirty="0"/>
              <a:t> et al., 2005)</a:t>
            </a:r>
          </a:p>
          <a:p>
            <a:pPr lvl="1">
              <a:lnSpc>
                <a:spcPts val="2400"/>
              </a:lnSpc>
              <a:buFont typeface="Wingdings" panose="05000000000000000000" pitchFamily="2" charset="2"/>
              <a:buChar char="§"/>
            </a:pPr>
            <a:r>
              <a:rPr lang="en-US" sz="2800" dirty="0" smtClean="0"/>
              <a:t>Interventions are not regularly being monitored due to:</a:t>
            </a:r>
          </a:p>
          <a:p>
            <a:pPr lvl="2">
              <a:lnSpc>
                <a:spcPts val="2400"/>
              </a:lnSpc>
              <a:buFont typeface="Wingdings" panose="05000000000000000000" pitchFamily="2" charset="2"/>
              <a:buChar char="§"/>
            </a:pPr>
            <a:r>
              <a:rPr lang="en-US" sz="2400" dirty="0" smtClean="0"/>
              <a:t>Limited </a:t>
            </a:r>
            <a:r>
              <a:rPr lang="en-US" sz="2400" dirty="0"/>
              <a:t>time to evaluate and provide feedback </a:t>
            </a:r>
            <a:r>
              <a:rPr lang="en-US" sz="800" dirty="0"/>
              <a:t>(Knight, 2007)</a:t>
            </a:r>
          </a:p>
          <a:p>
            <a:pPr lvl="2">
              <a:lnSpc>
                <a:spcPts val="2400"/>
              </a:lnSpc>
              <a:buFont typeface="Wingdings" panose="05000000000000000000" pitchFamily="2" charset="2"/>
              <a:buChar char="§"/>
            </a:pPr>
            <a:r>
              <a:rPr lang="en-US" sz="2400" dirty="0"/>
              <a:t>No tools for measuring quality in intervention</a:t>
            </a:r>
            <a:r>
              <a:rPr lang="en-US" sz="800" dirty="0"/>
              <a:t> (Johnson &amp; </a:t>
            </a:r>
            <a:r>
              <a:rPr lang="en-US" sz="800" dirty="0" err="1"/>
              <a:t>Semmelroth</a:t>
            </a:r>
            <a:r>
              <a:rPr lang="en-US" sz="800" dirty="0"/>
              <a:t>, 2012</a:t>
            </a:r>
            <a:r>
              <a:rPr lang="en-US" sz="800" dirty="0" smtClean="0"/>
              <a:t>)</a:t>
            </a:r>
            <a:endParaRPr lang="en-US" sz="1600" dirty="0"/>
          </a:p>
          <a:p>
            <a:pPr>
              <a:lnSpc>
                <a:spcPts val="2400"/>
              </a:lnSpc>
              <a:buFont typeface="Wingdings" panose="05000000000000000000" pitchFamily="2" charset="2"/>
              <a:buChar char="§"/>
            </a:pPr>
            <a:endParaRPr lang="en-US" sz="1600" dirty="0"/>
          </a:p>
          <a:p>
            <a:pPr>
              <a:lnSpc>
                <a:spcPts val="2400"/>
              </a:lnSpc>
              <a:buFont typeface="Wingdings" panose="05000000000000000000" pitchFamily="2" charset="2"/>
              <a:buChar char="§"/>
            </a:pPr>
            <a:endParaRPr lang="en-US" sz="1600" dirty="0"/>
          </a:p>
          <a:p>
            <a:pPr>
              <a:lnSpc>
                <a:spcPts val="2400"/>
              </a:lnSpc>
              <a:buFont typeface="Wingdings" panose="05000000000000000000" pitchFamily="2" charset="2"/>
              <a:buChar char="§"/>
            </a:pPr>
            <a:endParaRPr lang="en-US" sz="2400" dirty="0"/>
          </a:p>
        </p:txBody>
      </p:sp>
      <p:sp>
        <p:nvSpPr>
          <p:cNvPr id="4" name="Slide Number Placeholder 3"/>
          <p:cNvSpPr>
            <a:spLocks noGrp="1"/>
          </p:cNvSpPr>
          <p:nvPr>
            <p:ph type="sldNum" sz="quarter" idx="12"/>
          </p:nvPr>
        </p:nvSpPr>
        <p:spPr/>
        <p:txBody>
          <a:bodyPr/>
          <a:lstStyle/>
          <a:p>
            <a:fld id="{A2047294-C039-4EC3-9BB0-97AA54C2F60F}" type="slidenum">
              <a:rPr lang="en-US" smtClean="0"/>
              <a:t>89</a:t>
            </a:fld>
            <a:endParaRPr lang="en-US"/>
          </a:p>
        </p:txBody>
      </p:sp>
    </p:spTree>
    <p:extLst>
      <p:ext uri="{BB962C8B-B14F-4D97-AF65-F5344CB8AC3E}">
        <p14:creationId xmlns:p14="http://schemas.microsoft.com/office/powerpoint/2010/main" val="2368233024"/>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S-IGDI Measure Development</a:t>
            </a:r>
            <a:endParaRPr lang="en-US" dirty="0"/>
          </a:p>
        </p:txBody>
      </p:sp>
      <p:sp>
        <p:nvSpPr>
          <p:cNvPr id="3" name="Content Placeholder 2"/>
          <p:cNvSpPr>
            <a:spLocks noGrp="1"/>
          </p:cNvSpPr>
          <p:nvPr>
            <p:ph idx="1"/>
          </p:nvPr>
        </p:nvSpPr>
        <p:spPr>
          <a:xfrm>
            <a:off x="1485900" y="2228850"/>
            <a:ext cx="6515100" cy="3714750"/>
          </a:xfrm>
        </p:spPr>
        <p:txBody>
          <a:bodyPr>
            <a:normAutofit/>
          </a:bodyPr>
          <a:lstStyle/>
          <a:p>
            <a:pPr marL="0" indent="0" algn="ctr">
              <a:buNone/>
            </a:pPr>
            <a:r>
              <a:rPr lang="en-US" dirty="0" smtClean="0"/>
              <a:t>	</a:t>
            </a:r>
            <a:r>
              <a:rPr lang="en-US" b="1" dirty="0" smtClean="0"/>
              <a:t>Wilson’s model (2004)</a:t>
            </a:r>
          </a:p>
          <a:p>
            <a:pPr marL="0" indent="0">
              <a:buNone/>
            </a:pPr>
            <a:r>
              <a:rPr lang="en-US" b="1" dirty="0" smtClean="0"/>
              <a:t>Construct map</a:t>
            </a:r>
            <a:r>
              <a:rPr lang="en-US" dirty="0" smtClean="0"/>
              <a:t>-What are we measuring?</a:t>
            </a:r>
          </a:p>
          <a:p>
            <a:pPr marL="0" indent="0">
              <a:buNone/>
            </a:pPr>
            <a:r>
              <a:rPr lang="en-US" b="1" dirty="0" smtClean="0"/>
              <a:t>Item design</a:t>
            </a:r>
            <a:r>
              <a:rPr lang="en-US" dirty="0" smtClean="0"/>
              <a:t>-How will we measure it?</a:t>
            </a:r>
          </a:p>
          <a:p>
            <a:pPr marL="0" indent="0">
              <a:buNone/>
            </a:pPr>
            <a:r>
              <a:rPr lang="en-US" b="1" dirty="0" smtClean="0"/>
              <a:t>Outcome space</a:t>
            </a:r>
            <a:r>
              <a:rPr lang="en-US" dirty="0" smtClean="0"/>
              <a:t>-How will we score responses?</a:t>
            </a:r>
          </a:p>
          <a:p>
            <a:pPr marL="0" indent="0">
              <a:buNone/>
            </a:pPr>
            <a:r>
              <a:rPr lang="en-US" b="1" dirty="0" smtClean="0"/>
              <a:t>Measurement model</a:t>
            </a:r>
            <a:r>
              <a:rPr lang="en-US" dirty="0" smtClean="0"/>
              <a:t>- How will we scale items? (</a:t>
            </a:r>
            <a:r>
              <a:rPr lang="en-US" dirty="0" err="1" smtClean="0"/>
              <a:t>Rasch</a:t>
            </a:r>
            <a:r>
              <a:rPr lang="en-US" dirty="0" smtClean="0"/>
              <a:t> modeling)</a:t>
            </a:r>
          </a:p>
          <a:p>
            <a:pPr marL="0" indent="0">
              <a:buNone/>
            </a:pPr>
            <a:r>
              <a:rPr lang="en-US" dirty="0"/>
              <a:t> </a:t>
            </a:r>
            <a:r>
              <a:rPr lang="en-US" sz="1200" i="1" dirty="0"/>
              <a:t>Constructing Measures: An Item Response Modeling Approach</a:t>
            </a:r>
          </a:p>
          <a:p>
            <a:pPr marL="0" indent="0">
              <a:buNone/>
            </a:pPr>
            <a:endParaRPr lang="en-US" dirty="0" smtClean="0"/>
          </a:p>
        </p:txBody>
      </p:sp>
    </p:spTree>
    <p:extLst>
      <p:ext uri="{BB962C8B-B14F-4D97-AF65-F5344CB8AC3E}">
        <p14:creationId xmlns:p14="http://schemas.microsoft.com/office/powerpoint/2010/main" val="35393345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One Size Does Not Fit All</a:t>
            </a:r>
          </a:p>
        </p:txBody>
      </p:sp>
      <p:sp>
        <p:nvSpPr>
          <p:cNvPr id="3" name="Content Placeholder 2"/>
          <p:cNvSpPr>
            <a:spLocks noGrp="1"/>
          </p:cNvSpPr>
          <p:nvPr>
            <p:ph idx="1"/>
          </p:nvPr>
        </p:nvSpPr>
        <p:spPr>
          <a:xfrm>
            <a:off x="372141" y="1845734"/>
            <a:ext cx="8282762" cy="4614052"/>
          </a:xfrm>
        </p:spPr>
        <p:txBody>
          <a:bodyPr>
            <a:normAutofit/>
          </a:bodyPr>
          <a:lstStyle/>
          <a:p>
            <a:pPr>
              <a:spcAft>
                <a:spcPts val="900"/>
              </a:spcAft>
            </a:pPr>
            <a:r>
              <a:rPr lang="en-US" sz="2700" dirty="0"/>
              <a:t>Instructional practices in intervention settings should be different than general education </a:t>
            </a:r>
            <a:r>
              <a:rPr lang="en-US" sz="2100" dirty="0" smtClean="0"/>
              <a:t>(</a:t>
            </a:r>
            <a:r>
              <a:rPr lang="en-US" sz="2100" dirty="0" err="1" smtClean="0"/>
              <a:t>Zigmond</a:t>
            </a:r>
            <a:r>
              <a:rPr lang="en-US" sz="2100" dirty="0" smtClean="0"/>
              <a:t> </a:t>
            </a:r>
            <a:r>
              <a:rPr lang="en-US" sz="2100" dirty="0"/>
              <a:t>&amp; </a:t>
            </a:r>
            <a:r>
              <a:rPr lang="en-US" sz="2100" dirty="0" err="1"/>
              <a:t>Kloo</a:t>
            </a:r>
            <a:r>
              <a:rPr lang="en-US" sz="2100" dirty="0"/>
              <a:t>, 2011)</a:t>
            </a:r>
          </a:p>
          <a:p>
            <a:pPr lvl="1">
              <a:spcAft>
                <a:spcPts val="900"/>
              </a:spcAft>
            </a:pPr>
            <a:r>
              <a:rPr lang="en-US" sz="2400" dirty="0"/>
              <a:t>General education: Wide variety of approaches for diverse learners </a:t>
            </a:r>
            <a:r>
              <a:rPr lang="en-US" dirty="0"/>
              <a:t>(Hall, </a:t>
            </a:r>
            <a:r>
              <a:rPr lang="en-US" dirty="0" err="1"/>
              <a:t>Vue</a:t>
            </a:r>
            <a:r>
              <a:rPr lang="en-US" dirty="0"/>
              <a:t>, </a:t>
            </a:r>
            <a:r>
              <a:rPr lang="en-US" dirty="0" err="1"/>
              <a:t>Strangman</a:t>
            </a:r>
            <a:r>
              <a:rPr lang="en-US" dirty="0"/>
              <a:t>, &amp; Meyer, 2014</a:t>
            </a:r>
            <a:r>
              <a:rPr lang="en-US" dirty="0" smtClean="0"/>
              <a:t>)</a:t>
            </a:r>
          </a:p>
          <a:p>
            <a:pPr lvl="2">
              <a:spcAft>
                <a:spcPts val="900"/>
              </a:spcAft>
            </a:pPr>
            <a:r>
              <a:rPr lang="en-US" sz="2000" dirty="0" smtClean="0"/>
              <a:t>CLASS, FFT, etc.</a:t>
            </a:r>
            <a:endParaRPr lang="en-US" sz="2000" dirty="0"/>
          </a:p>
          <a:p>
            <a:pPr lvl="1">
              <a:spcAft>
                <a:spcPts val="900"/>
              </a:spcAft>
            </a:pPr>
            <a:r>
              <a:rPr lang="en-US" sz="2400" dirty="0"/>
              <a:t>Intervention: Specific approaches to meet individual needs and accelerate learning </a:t>
            </a:r>
            <a:r>
              <a:rPr lang="en-US" dirty="0"/>
              <a:t>(Justice, 2006)</a:t>
            </a:r>
          </a:p>
          <a:p>
            <a:pPr lvl="2">
              <a:spcAft>
                <a:spcPts val="900"/>
              </a:spcAft>
            </a:pPr>
            <a:r>
              <a:rPr lang="en-US" sz="2400" b="1" dirty="0"/>
              <a:t>Tools for measuring quality must be different </a:t>
            </a:r>
            <a:r>
              <a:rPr lang="en-US" sz="1800" dirty="0"/>
              <a:t>(Johnson &amp; </a:t>
            </a:r>
            <a:r>
              <a:rPr lang="en-US" sz="1800" dirty="0" err="1"/>
              <a:t>Semmelroth</a:t>
            </a:r>
            <a:r>
              <a:rPr lang="en-US" sz="1800" dirty="0"/>
              <a:t>, </a:t>
            </a:r>
            <a:r>
              <a:rPr lang="en-US" sz="1800" dirty="0" smtClean="0"/>
              <a:t>2013; 2015)</a:t>
            </a:r>
            <a:endParaRPr lang="en-US" sz="2400" dirty="0"/>
          </a:p>
          <a:p>
            <a:pPr lvl="4"/>
            <a:endParaRPr lang="en-US" b="1" dirty="0"/>
          </a:p>
        </p:txBody>
      </p:sp>
      <p:sp>
        <p:nvSpPr>
          <p:cNvPr id="4" name="Slide Number Placeholder 3"/>
          <p:cNvSpPr>
            <a:spLocks noGrp="1"/>
          </p:cNvSpPr>
          <p:nvPr>
            <p:ph type="sldNum" sz="quarter" idx="12"/>
          </p:nvPr>
        </p:nvSpPr>
        <p:spPr/>
        <p:txBody>
          <a:bodyPr/>
          <a:lstStyle/>
          <a:p>
            <a:fld id="{A2047294-C039-4EC3-9BB0-97AA54C2F60F}" type="slidenum">
              <a:rPr lang="en-US" smtClean="0"/>
              <a:t>90</a:t>
            </a:fld>
            <a:endParaRPr lang="en-US"/>
          </a:p>
        </p:txBody>
      </p:sp>
    </p:spTree>
    <p:extLst>
      <p:ext uri="{BB962C8B-B14F-4D97-AF65-F5344CB8AC3E}">
        <p14:creationId xmlns:p14="http://schemas.microsoft.com/office/powerpoint/2010/main" val="965158648"/>
      </p:ext>
    </p:extLst>
  </p:cSld>
  <p:clrMapOvr>
    <a:masterClrMapping/>
  </p:clrMapOvr>
  <mc:AlternateContent xmlns:mc="http://schemas.openxmlformats.org/markup-compatibility/2006" xmlns:p14="http://schemas.microsoft.com/office/powerpoint/2010/main">
    <mc:Choice Requires="p14">
      <p:transition spd="slow" p14:dur="2000" advTm="71662"/>
    </mc:Choice>
    <mc:Fallback xmlns="">
      <p:transition spd="slow" advTm="71662"/>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Examining the Quality of Instructional Delivery &amp; Receipt (QIDR)</a:t>
            </a:r>
            <a:endParaRPr lang="en-US" sz="3600" dirty="0"/>
          </a:p>
        </p:txBody>
      </p:sp>
      <p:sp>
        <p:nvSpPr>
          <p:cNvPr id="3" name="Content Placeholder 2"/>
          <p:cNvSpPr>
            <a:spLocks noGrp="1"/>
          </p:cNvSpPr>
          <p:nvPr>
            <p:ph idx="1"/>
          </p:nvPr>
        </p:nvSpPr>
        <p:spPr/>
        <p:txBody>
          <a:bodyPr>
            <a:normAutofit/>
          </a:bodyPr>
          <a:lstStyle/>
          <a:p>
            <a:r>
              <a:rPr lang="en-US" sz="2800" dirty="0" smtClean="0"/>
              <a:t>Measuring the quality of essential, research-based instructional practices</a:t>
            </a:r>
          </a:p>
          <a:p>
            <a:pPr lvl="1"/>
            <a:r>
              <a:rPr lang="en-US" sz="2400" dirty="0" smtClean="0"/>
              <a:t>Evaluated using a behavioral rubric</a:t>
            </a:r>
          </a:p>
          <a:p>
            <a:pPr lvl="1"/>
            <a:r>
              <a:rPr lang="en-US" sz="2400" dirty="0" smtClean="0"/>
              <a:t>Scale of 0 - 3</a:t>
            </a:r>
          </a:p>
          <a:p>
            <a:r>
              <a:rPr lang="en-US" sz="2800" dirty="0" smtClean="0"/>
              <a:t>Measuring Student Response to Instruction</a:t>
            </a:r>
          </a:p>
          <a:p>
            <a:pPr lvl="1"/>
            <a:r>
              <a:rPr lang="en-US" sz="2400" dirty="0" smtClean="0"/>
              <a:t>Group-level</a:t>
            </a:r>
          </a:p>
          <a:p>
            <a:pPr lvl="1"/>
            <a:r>
              <a:rPr lang="en-US" sz="2400" dirty="0" smtClean="0"/>
              <a:t>Individual student: responsiveness, Self-regulation, and emotional engagement</a:t>
            </a:r>
            <a:endParaRPr lang="en-US" sz="2400" dirty="0"/>
          </a:p>
        </p:txBody>
      </p:sp>
    </p:spTree>
    <p:extLst>
      <p:ext uri="{BB962C8B-B14F-4D97-AF65-F5344CB8AC3E}">
        <p14:creationId xmlns:p14="http://schemas.microsoft.com/office/powerpoint/2010/main" val="9859787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07818" y="-262814"/>
          <a:ext cx="8193256" cy="6648691"/>
        </p:xfrm>
        <a:graphic>
          <a:graphicData uri="http://schemas.openxmlformats.org/drawingml/2006/table">
            <a:tbl>
              <a:tblPr/>
              <a:tblGrid>
                <a:gridCol w="6492241">
                  <a:extLst>
                    <a:ext uri="{9D8B030D-6E8A-4147-A177-3AD203B41FA5}">
                      <a16:colId xmlns:a16="http://schemas.microsoft.com/office/drawing/2014/main" val="20000"/>
                    </a:ext>
                  </a:extLst>
                </a:gridCol>
                <a:gridCol w="1213658">
                  <a:extLst>
                    <a:ext uri="{9D8B030D-6E8A-4147-A177-3AD203B41FA5}">
                      <a16:colId xmlns:a16="http://schemas.microsoft.com/office/drawing/2014/main" val="20001"/>
                    </a:ext>
                  </a:extLst>
                </a:gridCol>
                <a:gridCol w="487357">
                  <a:extLst>
                    <a:ext uri="{9D8B030D-6E8A-4147-A177-3AD203B41FA5}">
                      <a16:colId xmlns:a16="http://schemas.microsoft.com/office/drawing/2014/main" val="20002"/>
                    </a:ext>
                  </a:extLst>
                </a:gridCol>
              </a:tblGrid>
              <a:tr h="900539">
                <a:tc gridSpan="3">
                  <a:txBody>
                    <a:bodyPr/>
                    <a:lstStyle/>
                    <a:p>
                      <a:pPr marL="457200" marR="0" algn="ctr">
                        <a:spcBef>
                          <a:spcPts val="0"/>
                        </a:spcBef>
                        <a:spcAft>
                          <a:spcPts val="0"/>
                        </a:spcAft>
                      </a:pPr>
                      <a:r>
                        <a:rPr lang="en-US" sz="1200" b="1" dirty="0" smtClean="0">
                          <a:effectLst/>
                          <a:latin typeface="+mn-lt"/>
                          <a:ea typeface="Times"/>
                          <a:cs typeface="Calibri"/>
                        </a:rPr>
                        <a:t> Quality of Intervention Delivery</a:t>
                      </a:r>
                    </a:p>
                    <a:p>
                      <a:pPr marL="457200" marR="0" algn="l">
                        <a:spcBef>
                          <a:spcPts val="0"/>
                        </a:spcBef>
                        <a:spcAft>
                          <a:spcPts val="0"/>
                        </a:spcAft>
                      </a:pPr>
                      <a:r>
                        <a:rPr lang="en-US" sz="1200" b="0" i="1" dirty="0" smtClean="0">
                          <a:effectLst/>
                          <a:latin typeface="+mn-lt"/>
                          <a:ea typeface="Times"/>
                          <a:cs typeface="Times New Roman"/>
                        </a:rPr>
                        <a:t>(</a:t>
                      </a:r>
                      <a:r>
                        <a:rPr lang="en-US" sz="1200" b="0" i="1" kern="1200" dirty="0" smtClean="0">
                          <a:solidFill>
                            <a:schemeClr val="tx1"/>
                          </a:solidFill>
                          <a:effectLst/>
                          <a:latin typeface="+mn-lt"/>
                          <a:ea typeface="+mn-ea"/>
                          <a:cs typeface="+mn-cs"/>
                        </a:rPr>
                        <a:t>Tool developed to examine small group intervention delivery and student response such as in Title and Special Education to target professional development needs.) **Must be used with accompanying </a:t>
                      </a:r>
                      <a:r>
                        <a:rPr lang="en-US" sz="1200" b="1" i="1" kern="1200" dirty="0" smtClean="0">
                          <a:solidFill>
                            <a:schemeClr val="tx1"/>
                          </a:solidFill>
                          <a:effectLst/>
                          <a:latin typeface="+mn-lt"/>
                          <a:ea typeface="+mn-ea"/>
                          <a:cs typeface="+mn-cs"/>
                        </a:rPr>
                        <a:t>rubric</a:t>
                      </a:r>
                      <a:endParaRPr lang="en-US" sz="1200" b="1" dirty="0">
                        <a:effectLst/>
                        <a:latin typeface="Times"/>
                        <a:ea typeface="Times"/>
                        <a:cs typeface="Times New Roman"/>
                      </a:endParaRPr>
                    </a:p>
                  </a:txBody>
                  <a:tcPr marL="49798" marR="497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100" dirty="0">
                        <a:effectLst/>
                        <a:latin typeface="Times"/>
                        <a:ea typeface="Times"/>
                        <a:cs typeface="Times New Roman"/>
                      </a:endParaRPr>
                    </a:p>
                  </a:txBody>
                  <a:tcPr marL="66397" marR="66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100" dirty="0">
                        <a:effectLst/>
                        <a:latin typeface="Times"/>
                        <a:ea typeface="Times"/>
                        <a:cs typeface="Times New Roman"/>
                      </a:endParaRPr>
                    </a:p>
                  </a:txBody>
                  <a:tcPr marL="66397" marR="663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657">
                <a:tc>
                  <a:txBody>
                    <a:bodyPr/>
                    <a:lstStyle/>
                    <a:p>
                      <a:pPr marL="0" marR="0" algn="ctr">
                        <a:spcBef>
                          <a:spcPts val="0"/>
                        </a:spcBef>
                        <a:spcAft>
                          <a:spcPts val="0"/>
                        </a:spcAft>
                        <a:tabLst>
                          <a:tab pos="0" algn="l"/>
                        </a:tabLst>
                      </a:pPr>
                      <a:r>
                        <a:rPr lang="en-US" sz="1200" b="1" i="1" dirty="0" smtClean="0">
                          <a:effectLst/>
                          <a:latin typeface="Calibri"/>
                          <a:ea typeface="Times"/>
                          <a:cs typeface="Calibri"/>
                        </a:rPr>
                        <a:t>Item</a:t>
                      </a:r>
                      <a:endParaRPr lang="en-US" sz="1200" dirty="0">
                        <a:effectLst/>
                        <a:latin typeface="Times"/>
                        <a:ea typeface="Times"/>
                        <a:cs typeface="Times New Roman"/>
                      </a:endParaRPr>
                    </a:p>
                  </a:txBody>
                  <a:tcPr marL="49798" marR="497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smtClean="0">
                          <a:effectLst/>
                          <a:latin typeface="Calibri"/>
                          <a:ea typeface="Times"/>
                          <a:cs typeface="Calibri"/>
                        </a:rPr>
                        <a:t>Level of Implementation</a:t>
                      </a:r>
                      <a:endParaRPr lang="en-US" sz="800" dirty="0">
                        <a:effectLst/>
                        <a:latin typeface="Times"/>
                        <a:ea typeface="Times"/>
                        <a:cs typeface="Times New Roman"/>
                      </a:endParaRPr>
                    </a:p>
                  </a:txBody>
                  <a:tcPr marL="49798" marR="49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smtClean="0">
                          <a:effectLst/>
                          <a:latin typeface="Calibri"/>
                          <a:ea typeface="Times"/>
                          <a:cs typeface="Calibri"/>
                        </a:rPr>
                        <a:t>Comments</a:t>
                      </a:r>
                      <a:endParaRPr lang="en-US" sz="800" dirty="0">
                        <a:effectLst/>
                        <a:latin typeface="Times"/>
                        <a:ea typeface="Times"/>
                        <a:cs typeface="Times New Roman"/>
                      </a:endParaRPr>
                    </a:p>
                  </a:txBody>
                  <a:tcPr marL="49798" marR="497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917">
                <a:tc>
                  <a:txBody>
                    <a:bodyPr/>
                    <a:lstStyle/>
                    <a:p>
                      <a:pPr marL="0" marR="0" lvl="0" indent="0">
                        <a:spcBef>
                          <a:spcPts val="0"/>
                        </a:spcBef>
                        <a:spcAft>
                          <a:spcPts val="0"/>
                        </a:spcAft>
                        <a:buFontTx/>
                        <a:buNone/>
                      </a:pPr>
                      <a:r>
                        <a:rPr lang="en-US" sz="1700" dirty="0" smtClean="0">
                          <a:effectLst/>
                          <a:latin typeface="Calibri"/>
                          <a:ea typeface="Times"/>
                          <a:cs typeface="Calibri"/>
                        </a:rPr>
                        <a:t>a. Interventionist </a:t>
                      </a:r>
                      <a:r>
                        <a:rPr lang="en-US" sz="1700" dirty="0">
                          <a:effectLst/>
                          <a:latin typeface="Calibri"/>
                          <a:ea typeface="Times"/>
                          <a:cs typeface="Calibri"/>
                        </a:rPr>
                        <a:t>is familiar with the lesson</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917">
                <a:tc>
                  <a:txBody>
                    <a:bodyPr/>
                    <a:lstStyle/>
                    <a:p>
                      <a:pPr marL="0" marR="0" lvl="0" indent="0">
                        <a:spcBef>
                          <a:spcPts val="0"/>
                        </a:spcBef>
                        <a:spcAft>
                          <a:spcPts val="0"/>
                        </a:spcAft>
                        <a:buFontTx/>
                        <a:buNone/>
                      </a:pPr>
                      <a:r>
                        <a:rPr lang="en-US" sz="1700" dirty="0" smtClean="0">
                          <a:effectLst/>
                          <a:latin typeface="Calibri"/>
                          <a:ea typeface="Times"/>
                          <a:cs typeface="Calibri"/>
                        </a:rPr>
                        <a:t>b. Instructional </a:t>
                      </a:r>
                      <a:r>
                        <a:rPr lang="en-US" sz="1700" dirty="0">
                          <a:effectLst/>
                          <a:latin typeface="Calibri"/>
                          <a:ea typeface="Times"/>
                          <a:cs typeface="Calibri"/>
                        </a:rPr>
                        <a:t>materials are organized</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315">
                <a:tc>
                  <a:txBody>
                    <a:bodyPr/>
                    <a:lstStyle/>
                    <a:p>
                      <a:pPr marL="0" marR="0" lvl="0" indent="0">
                        <a:spcBef>
                          <a:spcPts val="0"/>
                        </a:spcBef>
                        <a:spcAft>
                          <a:spcPts val="0"/>
                        </a:spcAft>
                        <a:buFontTx/>
                        <a:buNone/>
                      </a:pPr>
                      <a:r>
                        <a:rPr lang="en-US" sz="1700" dirty="0" smtClean="0">
                          <a:effectLst/>
                          <a:latin typeface="Calibri"/>
                          <a:ea typeface="Times"/>
                          <a:cs typeface="Calibri"/>
                        </a:rPr>
                        <a:t>c. Transition </a:t>
                      </a:r>
                      <a:r>
                        <a:rPr lang="en-US" sz="1700" dirty="0">
                          <a:effectLst/>
                          <a:latin typeface="Calibri"/>
                          <a:ea typeface="Times"/>
                          <a:cs typeface="Calibri"/>
                        </a:rPr>
                        <a:t>from one activity to another is efficient and </a:t>
                      </a:r>
                      <a:r>
                        <a:rPr lang="en-US" sz="1700" dirty="0" smtClean="0">
                          <a:effectLst/>
                          <a:latin typeface="Calibri"/>
                          <a:ea typeface="Times"/>
                          <a:cs typeface="Calibri"/>
                        </a:rPr>
                        <a:t>smooth</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8849">
                <a:tc>
                  <a:txBody>
                    <a:bodyPr/>
                    <a:lstStyle/>
                    <a:p>
                      <a:pPr marL="0" marR="0" lvl="0" indent="0">
                        <a:spcBef>
                          <a:spcPts val="0"/>
                        </a:spcBef>
                        <a:spcAft>
                          <a:spcPts val="0"/>
                        </a:spcAft>
                        <a:buFontTx/>
                        <a:buNone/>
                      </a:pPr>
                      <a:r>
                        <a:rPr lang="en-US" sz="1700" dirty="0" smtClean="0">
                          <a:effectLst/>
                          <a:latin typeface="Calibri"/>
                          <a:ea typeface="Times"/>
                          <a:cs typeface="Calibri"/>
                        </a:rPr>
                        <a:t>d. Interventionist </a:t>
                      </a:r>
                      <a:r>
                        <a:rPr lang="en-US" sz="1700" dirty="0">
                          <a:effectLst/>
                          <a:latin typeface="Calibri"/>
                          <a:ea typeface="Times"/>
                          <a:cs typeface="Calibri"/>
                        </a:rPr>
                        <a:t>expectations are clearly communicated and understood by students</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a:t>
                      </a:r>
                      <a:r>
                        <a:rPr lang="en-US" sz="1100" dirty="0" smtClean="0">
                          <a:effectLst/>
                          <a:latin typeface="Calibri"/>
                          <a:ea typeface="Times"/>
                          <a:cs typeface="Calibri"/>
                        </a:rPr>
                        <a:t>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8849">
                <a:tc>
                  <a:txBody>
                    <a:bodyPr/>
                    <a:lstStyle/>
                    <a:p>
                      <a:pPr marL="0" marR="0" lvl="0" indent="0">
                        <a:spcBef>
                          <a:spcPts val="0"/>
                        </a:spcBef>
                        <a:spcAft>
                          <a:spcPts val="0"/>
                        </a:spcAft>
                        <a:buFontTx/>
                        <a:buNone/>
                      </a:pPr>
                      <a:r>
                        <a:rPr lang="en-US" sz="1700" dirty="0" smtClean="0">
                          <a:effectLst/>
                          <a:latin typeface="Calibri"/>
                          <a:ea typeface="Times"/>
                          <a:cs typeface="Calibri"/>
                        </a:rPr>
                        <a:t>e. Interventionist </a:t>
                      </a:r>
                      <a:r>
                        <a:rPr lang="en-US" sz="1700" dirty="0">
                          <a:effectLst/>
                          <a:latin typeface="Calibri"/>
                          <a:ea typeface="Times"/>
                          <a:cs typeface="Calibri"/>
                        </a:rPr>
                        <a:t>positively reinforces correct responses and behavior as appropriate (group and individual)</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9411">
                <a:tc>
                  <a:txBody>
                    <a:bodyPr/>
                    <a:lstStyle/>
                    <a:p>
                      <a:pPr marL="0" marR="0" lvl="0" indent="0">
                        <a:spcBef>
                          <a:spcPts val="0"/>
                        </a:spcBef>
                        <a:spcAft>
                          <a:spcPts val="0"/>
                        </a:spcAft>
                        <a:buFontTx/>
                        <a:buNone/>
                      </a:pPr>
                      <a:r>
                        <a:rPr lang="en-US" sz="1700" dirty="0" smtClean="0">
                          <a:effectLst/>
                          <a:latin typeface="Calibri"/>
                          <a:ea typeface="Times"/>
                          <a:cs typeface="Calibri"/>
                        </a:rPr>
                        <a:t>f. Interventionist </a:t>
                      </a:r>
                      <a:r>
                        <a:rPr lang="en-US" sz="1700" dirty="0">
                          <a:effectLst/>
                          <a:latin typeface="Calibri"/>
                          <a:ea typeface="Times"/>
                          <a:cs typeface="Calibri"/>
                        </a:rPr>
                        <a:t>appropriately responds to </a:t>
                      </a:r>
                      <a:r>
                        <a:rPr lang="en-US" sz="1700" dirty="0" smtClean="0">
                          <a:effectLst/>
                          <a:latin typeface="Calibri"/>
                          <a:ea typeface="Times"/>
                          <a:cs typeface="Calibri"/>
                        </a:rPr>
                        <a:t>behaviors of concern</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8849">
                <a:tc>
                  <a:txBody>
                    <a:bodyPr/>
                    <a:lstStyle/>
                    <a:p>
                      <a:pPr marL="0" marR="0" lvl="0" indent="0">
                        <a:spcBef>
                          <a:spcPts val="0"/>
                        </a:spcBef>
                        <a:spcAft>
                          <a:spcPts val="0"/>
                        </a:spcAft>
                        <a:buFontTx/>
                        <a:buNone/>
                      </a:pPr>
                      <a:r>
                        <a:rPr lang="en-US" sz="1700" dirty="0" smtClean="0">
                          <a:effectLst/>
                          <a:latin typeface="Calibri"/>
                          <a:ea typeface="Times"/>
                          <a:cs typeface="Calibri"/>
                        </a:rPr>
                        <a:t>g. Interventionist </a:t>
                      </a:r>
                      <a:r>
                        <a:rPr lang="en-US" sz="1700" dirty="0">
                          <a:effectLst/>
                          <a:latin typeface="Calibri"/>
                          <a:ea typeface="Times"/>
                          <a:cs typeface="Calibri"/>
                        </a:rPr>
                        <a:t>is responsive to the emotional </a:t>
                      </a:r>
                      <a:r>
                        <a:rPr lang="en-US" sz="1700" dirty="0" smtClean="0">
                          <a:effectLst/>
                          <a:latin typeface="Calibri"/>
                          <a:ea typeface="Times"/>
                          <a:cs typeface="Calibri"/>
                        </a:rPr>
                        <a:t>and cultural needs </a:t>
                      </a:r>
                      <a:r>
                        <a:rPr lang="en-US" sz="1700" dirty="0">
                          <a:effectLst/>
                          <a:latin typeface="Calibri"/>
                          <a:ea typeface="Times"/>
                          <a:cs typeface="Calibri"/>
                        </a:rPr>
                        <a:t>of the students</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8917">
                <a:tc>
                  <a:txBody>
                    <a:bodyPr/>
                    <a:lstStyle/>
                    <a:p>
                      <a:pPr marL="0" marR="0" lvl="0" indent="0">
                        <a:spcBef>
                          <a:spcPts val="0"/>
                        </a:spcBef>
                        <a:spcAft>
                          <a:spcPts val="0"/>
                        </a:spcAft>
                        <a:buFontTx/>
                        <a:buNone/>
                      </a:pPr>
                      <a:r>
                        <a:rPr lang="en-US" sz="1700" dirty="0" smtClean="0">
                          <a:effectLst/>
                          <a:latin typeface="Calibri"/>
                          <a:ea typeface="Times"/>
                          <a:cs typeface="Calibri"/>
                        </a:rPr>
                        <a:t>h. Interventionist </a:t>
                      </a:r>
                      <a:r>
                        <a:rPr lang="en-US" sz="1700" dirty="0">
                          <a:effectLst/>
                          <a:latin typeface="Calibri"/>
                          <a:ea typeface="Times"/>
                          <a:cs typeface="Calibri"/>
                        </a:rPr>
                        <a:t>uses clear and consistent lesson wording </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8917">
                <a:tc>
                  <a:txBody>
                    <a:bodyPr/>
                    <a:lstStyle/>
                    <a:p>
                      <a:pPr marL="0" marR="0" lvl="0" indent="0">
                        <a:spcBef>
                          <a:spcPts val="0"/>
                        </a:spcBef>
                        <a:spcAft>
                          <a:spcPts val="0"/>
                        </a:spcAft>
                        <a:buFontTx/>
                        <a:buNone/>
                      </a:pPr>
                      <a:r>
                        <a:rPr lang="en-US" sz="1700" dirty="0" err="1" smtClean="0">
                          <a:effectLst/>
                          <a:latin typeface="Calibri"/>
                          <a:ea typeface="Times"/>
                          <a:cs typeface="Calibri"/>
                        </a:rPr>
                        <a:t>i</a:t>
                      </a:r>
                      <a:r>
                        <a:rPr lang="en-US" sz="1700" dirty="0" smtClean="0">
                          <a:effectLst/>
                          <a:latin typeface="Calibri"/>
                          <a:ea typeface="Times"/>
                          <a:cs typeface="Calibri"/>
                        </a:rPr>
                        <a:t>. Interventionist </a:t>
                      </a:r>
                      <a:r>
                        <a:rPr lang="en-US" sz="1700" dirty="0">
                          <a:effectLst/>
                          <a:latin typeface="Calibri"/>
                          <a:ea typeface="Times"/>
                          <a:cs typeface="Calibri"/>
                        </a:rPr>
                        <a:t>uses clear auditory or visual signals </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8917">
                <a:tc>
                  <a:txBody>
                    <a:bodyPr/>
                    <a:lstStyle/>
                    <a:p>
                      <a:pPr marL="0" marR="0" lvl="0" indent="0">
                        <a:spcBef>
                          <a:spcPts val="0"/>
                        </a:spcBef>
                        <a:spcAft>
                          <a:spcPts val="0"/>
                        </a:spcAft>
                        <a:buFontTx/>
                        <a:buNone/>
                      </a:pPr>
                      <a:r>
                        <a:rPr lang="en-US" sz="1700" dirty="0" smtClean="0">
                          <a:effectLst/>
                          <a:latin typeface="Calibri"/>
                          <a:ea typeface="Times"/>
                          <a:cs typeface="Calibri"/>
                        </a:rPr>
                        <a:t>j. Interventionist </a:t>
                      </a:r>
                      <a:r>
                        <a:rPr lang="en-US" sz="1700" dirty="0">
                          <a:effectLst/>
                          <a:latin typeface="Calibri"/>
                          <a:ea typeface="Times"/>
                          <a:cs typeface="Calibri"/>
                        </a:rPr>
                        <a:t>models skills/strategies</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98849">
                <a:tc>
                  <a:txBody>
                    <a:bodyPr/>
                    <a:lstStyle/>
                    <a:p>
                      <a:pPr marL="0" marR="0" lvl="0" indent="0">
                        <a:spcBef>
                          <a:spcPts val="0"/>
                        </a:spcBef>
                        <a:spcAft>
                          <a:spcPts val="0"/>
                        </a:spcAft>
                        <a:buFontTx/>
                        <a:buNone/>
                      </a:pPr>
                      <a:r>
                        <a:rPr lang="en-US" sz="1700" dirty="0" smtClean="0">
                          <a:effectLst/>
                          <a:latin typeface="Calibri"/>
                          <a:ea typeface="Times"/>
                          <a:cs typeface="Calibri"/>
                        </a:rPr>
                        <a:t>k. Interventionist </a:t>
                      </a:r>
                      <a:r>
                        <a:rPr lang="en-US" sz="1700" dirty="0">
                          <a:effectLst/>
                          <a:latin typeface="Calibri"/>
                          <a:ea typeface="Times"/>
                          <a:cs typeface="Calibri"/>
                        </a:rPr>
                        <a:t>uses a clear and consistent error correction that has students practice the correct answer </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98849">
                <a:tc>
                  <a:txBody>
                    <a:bodyPr/>
                    <a:lstStyle/>
                    <a:p>
                      <a:pPr marL="0" marR="0" lvl="0" indent="0">
                        <a:spcBef>
                          <a:spcPts val="0"/>
                        </a:spcBef>
                        <a:spcAft>
                          <a:spcPts val="0"/>
                        </a:spcAft>
                        <a:buFontTx/>
                        <a:buNone/>
                      </a:pPr>
                      <a:r>
                        <a:rPr lang="en-US" sz="1700" dirty="0" smtClean="0">
                          <a:effectLst/>
                          <a:latin typeface="Calibri"/>
                          <a:ea typeface="Times"/>
                          <a:cs typeface="Calibri"/>
                        </a:rPr>
                        <a:t>l. Interventionist </a:t>
                      </a:r>
                      <a:r>
                        <a:rPr lang="en-US" sz="1700" dirty="0">
                          <a:effectLst/>
                          <a:latin typeface="Calibri"/>
                          <a:ea typeface="Times"/>
                          <a:cs typeface="Calibri"/>
                        </a:rPr>
                        <a:t>provides a range of systematic group or partner opportunities to respond</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8917">
                <a:tc>
                  <a:txBody>
                    <a:bodyPr/>
                    <a:lstStyle/>
                    <a:p>
                      <a:pPr marL="0" marR="0" lvl="0" indent="0">
                        <a:spcBef>
                          <a:spcPts val="0"/>
                        </a:spcBef>
                        <a:spcAft>
                          <a:spcPts val="0"/>
                        </a:spcAft>
                        <a:buFontTx/>
                        <a:buNone/>
                      </a:pPr>
                      <a:r>
                        <a:rPr lang="en-US" sz="1700" dirty="0" smtClean="0">
                          <a:effectLst/>
                          <a:latin typeface="Calibri"/>
                          <a:ea typeface="Times"/>
                          <a:cs typeface="Calibri"/>
                        </a:rPr>
                        <a:t>m. Interventionist </a:t>
                      </a:r>
                      <a:r>
                        <a:rPr lang="en-US" sz="1700" dirty="0">
                          <a:effectLst/>
                          <a:latin typeface="Calibri"/>
                          <a:ea typeface="Times"/>
                          <a:cs typeface="Calibri"/>
                        </a:rPr>
                        <a:t>presents individual turns systematically</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8049">
                <a:tc>
                  <a:txBody>
                    <a:bodyPr/>
                    <a:lstStyle/>
                    <a:p>
                      <a:pPr marL="0" marR="0" lvl="0" indent="0">
                        <a:spcBef>
                          <a:spcPts val="0"/>
                        </a:spcBef>
                        <a:spcAft>
                          <a:spcPts val="0"/>
                        </a:spcAft>
                        <a:buFontTx/>
                        <a:buNone/>
                      </a:pPr>
                      <a:r>
                        <a:rPr lang="en-US" sz="1700" dirty="0" smtClean="0">
                          <a:effectLst/>
                          <a:latin typeface="Calibri"/>
                          <a:ea typeface="Times"/>
                          <a:cs typeface="Calibri"/>
                        </a:rPr>
                        <a:t>n. Interventionist </a:t>
                      </a:r>
                      <a:r>
                        <a:rPr lang="en-US" sz="1700" dirty="0">
                          <a:effectLst/>
                          <a:latin typeface="Calibri"/>
                          <a:ea typeface="Times"/>
                          <a:cs typeface="Calibri"/>
                        </a:rPr>
                        <a:t>modulates lesson pacing/provides adequate think time</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1        </a:t>
                      </a:r>
                      <a:r>
                        <a:rPr lang="en-US" sz="1100" dirty="0">
                          <a:effectLst/>
                          <a:latin typeface="Calibri"/>
                          <a:ea typeface="Times"/>
                          <a:cs typeface="Calibri"/>
                        </a:rPr>
                        <a:t>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Calibri"/>
                          <a:ea typeface="Times"/>
                          <a:cs typeface="Calibri"/>
                        </a:rPr>
                        <a:t> </a:t>
                      </a:r>
                      <a:endParaRPr lang="en-US" sz="80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1418">
                <a:tc>
                  <a:txBody>
                    <a:bodyPr/>
                    <a:lstStyle/>
                    <a:p>
                      <a:pPr marL="0" marR="0" lvl="0" indent="0">
                        <a:spcBef>
                          <a:spcPts val="0"/>
                        </a:spcBef>
                        <a:spcAft>
                          <a:spcPts val="0"/>
                        </a:spcAft>
                        <a:buFontTx/>
                        <a:buNone/>
                      </a:pPr>
                      <a:r>
                        <a:rPr lang="en-US" sz="1700" dirty="0" smtClean="0">
                          <a:effectLst/>
                          <a:latin typeface="Calibri"/>
                          <a:ea typeface="Times"/>
                          <a:cs typeface="Calibri"/>
                        </a:rPr>
                        <a:t>o.</a:t>
                      </a:r>
                      <a:r>
                        <a:rPr lang="en-US" sz="1700" baseline="0" dirty="0" smtClean="0">
                          <a:effectLst/>
                          <a:latin typeface="Calibri"/>
                          <a:ea typeface="Times"/>
                          <a:cs typeface="Calibri"/>
                        </a:rPr>
                        <a:t> </a:t>
                      </a:r>
                      <a:r>
                        <a:rPr lang="en-US" sz="1700" dirty="0" smtClean="0">
                          <a:effectLst/>
                          <a:latin typeface="Calibri"/>
                          <a:ea typeface="Times"/>
                          <a:cs typeface="Calibri"/>
                        </a:rPr>
                        <a:t>Interventionist </a:t>
                      </a:r>
                      <a:r>
                        <a:rPr lang="en-US" sz="1700" dirty="0">
                          <a:effectLst/>
                          <a:latin typeface="Calibri"/>
                          <a:ea typeface="Times"/>
                          <a:cs typeface="Calibri"/>
                        </a:rPr>
                        <a:t>ensures students are firm on </a:t>
                      </a:r>
                      <a:r>
                        <a:rPr lang="en-US" sz="1700" dirty="0" smtClean="0">
                          <a:effectLst/>
                          <a:latin typeface="Calibri"/>
                          <a:ea typeface="Times"/>
                          <a:cs typeface="Calibri"/>
                        </a:rPr>
                        <a:t>content</a:t>
                      </a:r>
                      <a:endParaRPr lang="en-US" sz="17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a:ea typeface="Times"/>
                          <a:cs typeface="Calibri"/>
                        </a:rPr>
                        <a:t>0     </a:t>
                      </a:r>
                      <a:r>
                        <a:rPr lang="en-US" sz="1100" dirty="0" smtClean="0">
                          <a:effectLst/>
                          <a:latin typeface="Calibri"/>
                          <a:ea typeface="Times"/>
                          <a:cs typeface="Calibri"/>
                        </a:rPr>
                        <a:t> </a:t>
                      </a:r>
                      <a:r>
                        <a:rPr lang="en-US" sz="1100" dirty="0">
                          <a:effectLst/>
                          <a:latin typeface="Calibri"/>
                          <a:ea typeface="Times"/>
                          <a:cs typeface="Calibri"/>
                        </a:rPr>
                        <a:t>1        2        3</a:t>
                      </a:r>
                      <a:endParaRPr lang="en-US" sz="1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Calibri"/>
                          <a:ea typeface="Times"/>
                          <a:cs typeface="Calibri"/>
                        </a:rPr>
                        <a:t> </a:t>
                      </a:r>
                      <a:endParaRPr lang="en-US" sz="800" dirty="0">
                        <a:effectLst/>
                        <a:latin typeface="Times"/>
                        <a:ea typeface="Times"/>
                        <a:cs typeface="Times New Roman"/>
                      </a:endParaRPr>
                    </a:p>
                  </a:txBody>
                  <a:tcPr marL="49798" marR="49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0507393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1436" y="16624"/>
          <a:ext cx="8961123" cy="6826367"/>
        </p:xfrm>
        <a:graphic>
          <a:graphicData uri="http://schemas.openxmlformats.org/drawingml/2006/table">
            <a:tbl>
              <a:tblPr firstRow="1" firstCol="1" lastRow="1" lastCol="1" bandRow="1" bandCol="1"/>
              <a:tblGrid>
                <a:gridCol w="1554484">
                  <a:extLst>
                    <a:ext uri="{9D8B030D-6E8A-4147-A177-3AD203B41FA5}">
                      <a16:colId xmlns:a16="http://schemas.microsoft.com/office/drawing/2014/main" val="1440590584"/>
                    </a:ext>
                  </a:extLst>
                </a:gridCol>
                <a:gridCol w="1760568">
                  <a:extLst>
                    <a:ext uri="{9D8B030D-6E8A-4147-A177-3AD203B41FA5}">
                      <a16:colId xmlns:a16="http://schemas.microsoft.com/office/drawing/2014/main" val="59639927"/>
                    </a:ext>
                  </a:extLst>
                </a:gridCol>
                <a:gridCol w="2005097">
                  <a:extLst>
                    <a:ext uri="{9D8B030D-6E8A-4147-A177-3AD203B41FA5}">
                      <a16:colId xmlns:a16="http://schemas.microsoft.com/office/drawing/2014/main" val="578702611"/>
                    </a:ext>
                  </a:extLst>
                </a:gridCol>
                <a:gridCol w="1809021">
                  <a:extLst>
                    <a:ext uri="{9D8B030D-6E8A-4147-A177-3AD203B41FA5}">
                      <a16:colId xmlns:a16="http://schemas.microsoft.com/office/drawing/2014/main" val="3415297284"/>
                    </a:ext>
                  </a:extLst>
                </a:gridCol>
                <a:gridCol w="1831953">
                  <a:extLst>
                    <a:ext uri="{9D8B030D-6E8A-4147-A177-3AD203B41FA5}">
                      <a16:colId xmlns:a16="http://schemas.microsoft.com/office/drawing/2014/main" val="1665837556"/>
                    </a:ext>
                  </a:extLst>
                </a:gridCol>
              </a:tblGrid>
              <a:tr h="295317">
                <a:tc>
                  <a:txBody>
                    <a:bodyPr/>
                    <a:lstStyle/>
                    <a:p>
                      <a:pPr marL="64770" marR="0">
                        <a:lnSpc>
                          <a:spcPts val="1250"/>
                        </a:lnSpc>
                        <a:spcBef>
                          <a:spcPts val="0"/>
                        </a:spcBef>
                        <a:spcAft>
                          <a:spcPts val="0"/>
                        </a:spcAft>
                      </a:pPr>
                      <a:r>
                        <a:rPr lang="en-US" sz="1100" b="1" spc="-5">
                          <a:effectLst/>
                          <a:latin typeface="Calibri" panose="020F0502020204030204" pitchFamily="34" charset="0"/>
                          <a:ea typeface="Calibri" panose="020F0502020204030204" pitchFamily="34" charset="0"/>
                          <a:cs typeface="Times New Roman" panose="02020603050405020304" pitchFamily="18" charset="0"/>
                        </a:rPr>
                        <a:t>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74955" marR="274955" algn="ctr">
                        <a:lnSpc>
                          <a:spcPct val="89000"/>
                        </a:lnSpc>
                        <a:spcBef>
                          <a:spcPts val="15"/>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0</a:t>
                      </a:r>
                      <a:r>
                        <a:rPr lang="en-US" sz="1100" b="1" spc="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b="1" spc="-5" dirty="0">
                          <a:effectLst/>
                          <a:latin typeface="Calibri" panose="020F0502020204030204" pitchFamily="34" charset="0"/>
                          <a:ea typeface="Calibri" panose="020F0502020204030204" pitchFamily="34" charset="0"/>
                          <a:cs typeface="Times New Roman" panose="02020603050405020304" pitchFamily="18" charset="0"/>
                        </a:rPr>
                        <a:t>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30"/>
                        </a:lnSpc>
                        <a:spcBef>
                          <a:spcPts val="0"/>
                        </a:spcBef>
                        <a:spcAft>
                          <a:spcPts val="0"/>
                        </a:spcAft>
                      </a:pPr>
                      <a:r>
                        <a:rPr lang="en-US" sz="1100" spc="-5" dirty="0">
                          <a:effectLst/>
                          <a:latin typeface="Calibri" panose="020F0502020204030204" pitchFamily="34" charset="0"/>
                          <a:ea typeface="Calibri" panose="020F0502020204030204" pitchFamily="34" charset="0"/>
                          <a:cs typeface="Times New Roman" panose="02020603050405020304" pitchFamily="18" charset="0"/>
                        </a:rPr>
                        <a:t>&lt;50%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107315" marR="111760" algn="ctr">
                        <a:lnSpc>
                          <a:spcPct val="89000"/>
                        </a:lnSpc>
                        <a:spcBef>
                          <a:spcPts val="15"/>
                        </a:spcBef>
                        <a:spcAft>
                          <a:spcPts val="0"/>
                        </a:spcAft>
                      </a:pPr>
                      <a:r>
                        <a:rPr lang="en-US" sz="1100" b="1" spc="5" dirty="0" smtClean="0">
                          <a:effectLst/>
                          <a:latin typeface="Calibri" panose="020F0502020204030204" pitchFamily="34" charset="0"/>
                          <a:ea typeface="Calibri" panose="020F0502020204030204" pitchFamily="34" charset="0"/>
                          <a:cs typeface="Times New Roman" panose="02020603050405020304" pitchFamily="18" charset="0"/>
                        </a:rPr>
                        <a:t>1 </a:t>
                      </a:r>
                      <a:r>
                        <a:rPr lang="en-US" sz="1100" b="1" spc="-5" dirty="0">
                          <a:effectLst/>
                          <a:latin typeface="Calibri" panose="020F0502020204030204" pitchFamily="34" charset="0"/>
                          <a:ea typeface="Calibri" panose="020F0502020204030204" pitchFamily="34" charset="0"/>
                          <a:cs typeface="Times New Roman" panose="02020603050405020304" pitchFamily="18" charset="0"/>
                        </a:rPr>
                        <a:t>point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2540" algn="ctr">
                        <a:lnSpc>
                          <a:spcPts val="1230"/>
                        </a:lnSpc>
                        <a:spcBef>
                          <a:spcPts val="0"/>
                        </a:spcBef>
                        <a:spcAft>
                          <a:spcPts val="0"/>
                        </a:spcAft>
                      </a:pPr>
                      <a:r>
                        <a:rPr lang="en-US" sz="1100" spc="-5" dirty="0">
                          <a:effectLst/>
                          <a:latin typeface="Calibri" panose="020F0502020204030204" pitchFamily="34" charset="0"/>
                          <a:ea typeface="Calibri" panose="020F0502020204030204" pitchFamily="34" charset="0"/>
                          <a:cs typeface="Times New Roman" panose="02020603050405020304" pitchFamily="18" charset="0"/>
                        </a:rPr>
                        <a:t>&gt;50%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42570" marR="243205" algn="ctr">
                        <a:lnSpc>
                          <a:spcPct val="89000"/>
                        </a:lnSpc>
                        <a:spcBef>
                          <a:spcPts val="15"/>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1100" b="1" spc="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b="1" spc="-5" dirty="0" smtClean="0">
                          <a:effectLst/>
                          <a:latin typeface="Calibri" panose="020F0502020204030204" pitchFamily="34" charset="0"/>
                          <a:ea typeface="Calibri" panose="020F0502020204030204" pitchFamily="34" charset="0"/>
                          <a:cs typeface="Times New Roman" panose="02020603050405020304" pitchFamily="18" charset="0"/>
                        </a:rPr>
                        <a:t>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30"/>
                        </a:lnSpc>
                        <a:spcBef>
                          <a:spcPts val="0"/>
                        </a:spcBef>
                        <a:spcAft>
                          <a:spcPts val="0"/>
                        </a:spcAft>
                      </a:pPr>
                      <a:r>
                        <a:rPr lang="en-US" sz="1100" spc="-5" dirty="0">
                          <a:effectLst/>
                          <a:latin typeface="Calibri" panose="020F0502020204030204" pitchFamily="34" charset="0"/>
                          <a:ea typeface="Calibri" panose="020F0502020204030204" pitchFamily="34" charset="0"/>
                          <a:cs typeface="Times New Roman" panose="02020603050405020304" pitchFamily="18" charset="0"/>
                        </a:rPr>
                        <a:t>&gt;80%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53365" marR="252095" algn="ctr">
                        <a:lnSpc>
                          <a:spcPct val="89000"/>
                        </a:lnSpc>
                        <a:spcBef>
                          <a:spcPts val="15"/>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3</a:t>
                      </a:r>
                      <a:r>
                        <a:rPr lang="en-US" sz="1100" b="1" spc="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b="1" spc="-5" dirty="0">
                          <a:effectLst/>
                          <a:latin typeface="Calibri" panose="020F0502020204030204" pitchFamily="34" charset="0"/>
                          <a:ea typeface="Calibri" panose="020F0502020204030204" pitchFamily="34" charset="0"/>
                          <a:cs typeface="Times New Roman" panose="02020603050405020304" pitchFamily="18" charset="0"/>
                        </a:rPr>
                        <a:t>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30"/>
                        </a:lnSpc>
                        <a:spcBef>
                          <a:spcPts val="0"/>
                        </a:spcBef>
                        <a:spcAft>
                          <a:spcPts val="0"/>
                        </a:spcAft>
                      </a:pPr>
                      <a:r>
                        <a:rPr lang="en-US" sz="1100" spc="-5" dirty="0">
                          <a:effectLst/>
                          <a:latin typeface="Calibri" panose="020F0502020204030204" pitchFamily="34" charset="0"/>
                          <a:ea typeface="Calibri" panose="020F0502020204030204" pitchFamily="34" charset="0"/>
                          <a:cs typeface="Times New Roman" panose="02020603050405020304" pitchFamily="18" charset="0"/>
                        </a:rPr>
                        <a:t>&gt;95%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654884692"/>
                  </a:ext>
                </a:extLst>
              </a:tr>
              <a:tr h="1969612">
                <a:tc>
                  <a:txBody>
                    <a:bodyPr/>
                    <a:lstStyle/>
                    <a:p>
                      <a:pPr marL="64770" marR="90170">
                        <a:lnSpc>
                          <a:spcPts val="1300"/>
                        </a:lnSpc>
                        <a:spcBef>
                          <a:spcPts val="5"/>
                        </a:spcBef>
                        <a:spcAft>
                          <a:spcPts val="0"/>
                        </a:spcAft>
                      </a:pP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e)</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positively</a:t>
                      </a:r>
                      <a:r>
                        <a:rPr lang="en-US" sz="1200" b="1"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reinforces</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correct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responses</a:t>
                      </a:r>
                      <a:r>
                        <a:rPr lang="en-US" sz="1200" b="1"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and behavior</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when</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appropriate</a:t>
                      </a:r>
                      <a:r>
                        <a:rPr lang="en-US" sz="1200" b="1"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(group</a:t>
                      </a:r>
                      <a:r>
                        <a:rPr lang="en-US" sz="1200" b="1"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individual)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(e.g.,</a:t>
                      </a:r>
                      <a:r>
                        <a:rPr lang="en-US" sz="1100"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1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inserts</a:t>
                      </a:r>
                      <a:r>
                        <a:rPr lang="en-US" sz="11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affirmations,</a:t>
                      </a:r>
                      <a:r>
                        <a:rPr lang="en-US" sz="1100" spc="20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specific</a:t>
                      </a:r>
                      <a:r>
                        <a:rPr lang="en-US" sz="11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praise,</a:t>
                      </a:r>
                      <a:r>
                        <a:rPr lang="en-US" sz="11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a:t>
                      </a:r>
                      <a:r>
                        <a:rPr lang="en-US" sz="1100" spc="10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confirmations</a:t>
                      </a:r>
                      <a:r>
                        <a:rPr lang="en-US" sz="11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either</a:t>
                      </a:r>
                      <a:r>
                        <a:rPr lang="en-US" sz="11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overtly</a:t>
                      </a:r>
                      <a:r>
                        <a:rPr lang="en-US" sz="11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or</a:t>
                      </a:r>
                      <a:r>
                        <a:rPr lang="en-US" sz="1100" spc="16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in</a:t>
                      </a:r>
                      <a:r>
                        <a:rPr lang="en-US" sz="11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an</a:t>
                      </a:r>
                      <a:r>
                        <a:rPr lang="en-US" sz="11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unobtrusive</a:t>
                      </a:r>
                      <a:r>
                        <a:rPr lang="en-US" sz="11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80010">
                        <a:lnSpc>
                          <a:spcPts val="1200"/>
                        </a:lnSpc>
                        <a:spcBef>
                          <a:spcPts val="5"/>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does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not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use</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positive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reinforcement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reinforce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correct</a:t>
                      </a:r>
                      <a:r>
                        <a:rPr lang="en-US" sz="1200" spc="1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responses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appropriate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through verbal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nonverbal</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feedback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when</a:t>
                      </a:r>
                      <a:r>
                        <a:rPr lang="en-US" sz="1200"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appropriate.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67310">
                        <a:lnSpc>
                          <a:spcPts val="1300"/>
                        </a:lnSpc>
                        <a:spcBef>
                          <a:spcPts val="0"/>
                        </a:spcBef>
                        <a:spcAft>
                          <a:spcPts val="0"/>
                        </a:spcAft>
                      </a:pPr>
                      <a:r>
                        <a:rPr lang="en-US" sz="1200" spc="-5">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occasionally</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uses</a:t>
                      </a:r>
                      <a:r>
                        <a:rPr lang="en-US" sz="1200" spc="14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positive</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reinforcement</a:t>
                      </a:r>
                      <a:r>
                        <a:rPr lang="en-US" sz="1200" spc="-1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Times New Roman" panose="02020603050405020304" pitchFamily="18" charset="0"/>
                        </a:rPr>
                        <a:t>to</a:t>
                      </a:r>
                      <a:r>
                        <a:rPr lang="en-US" sz="1200" spc="12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reinforce</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correct</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responses</a:t>
                      </a:r>
                      <a:r>
                        <a:rPr lang="en-US" sz="1200" spc="-1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and</a:t>
                      </a:r>
                      <a:r>
                        <a:rPr lang="en-US" sz="1200" spc="12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appropriate</a:t>
                      </a:r>
                      <a:r>
                        <a:rPr lang="en-US" sz="1200" spc="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behavior</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spc="-10">
                          <a:effectLst/>
                          <a:latin typeface="Calibri" panose="020F0502020204030204" pitchFamily="34" charset="0"/>
                          <a:ea typeface="Calibri" panose="020F0502020204030204" pitchFamily="34" charset="0"/>
                          <a:cs typeface="Times New Roman" panose="02020603050405020304" pitchFamily="18" charset="0"/>
                        </a:rPr>
                        <a:t>through</a:t>
                      </a:r>
                      <a:r>
                        <a:rPr lang="en-US" sz="1200" spc="10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verbal</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and nonverbal</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feedback</a:t>
                      </a:r>
                      <a:r>
                        <a:rPr lang="en-US" sz="1200" spc="135">
                          <a:effectLst/>
                          <a:latin typeface="Calibri" panose="020F0502020204030204" pitchFamily="34" charset="0"/>
                          <a:ea typeface="Calibri" panose="020F0502020204030204" pitchFamily="34" charset="0"/>
                          <a:cs typeface="Times New Roman" panose="02020603050405020304" pitchFamily="18" charset="0"/>
                        </a:rPr>
                        <a:t> </a:t>
                      </a:r>
                      <a:r>
                        <a:rPr lang="en-US" sz="1200" spc="-5">
                          <a:effectLst/>
                          <a:latin typeface="Calibri" panose="020F0502020204030204" pitchFamily="34" charset="0"/>
                          <a:ea typeface="Calibri" panose="020F0502020204030204" pitchFamily="34" charset="0"/>
                          <a:cs typeface="Times New Roman" panose="02020603050405020304" pitchFamily="18" charset="0"/>
                        </a:rPr>
                        <a:t>when appropriate.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81915">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typically</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uses</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targeted</a:t>
                      </a:r>
                      <a:r>
                        <a:rPr lang="en-US" sz="1200"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positive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reinforcement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(specific</a:t>
                      </a:r>
                      <a:r>
                        <a:rPr lang="en-US" sz="1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general)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reinforce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correct</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responses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appropriate</a:t>
                      </a:r>
                      <a:r>
                        <a:rPr lang="en-US" sz="1200"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through</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verbal</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nonverbal</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feedback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when</a:t>
                      </a:r>
                      <a:r>
                        <a:rPr lang="en-US" sz="1200"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appropriate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11760">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consistently</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spc="10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effectively</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uses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positive</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reinforcement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(specific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spc="1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general,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individual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group)</a:t>
                      </a:r>
                      <a:r>
                        <a:rPr lang="en-US" sz="1200" spc="10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reinforce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correct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responses</a:t>
                      </a:r>
                      <a:r>
                        <a:rPr lang="en-US" sz="1200" spc="1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appropriate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a:t>
                      </a:r>
                      <a:r>
                        <a:rPr lang="en-US" sz="1200" spc="1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through verbal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nonverbal</a:t>
                      </a:r>
                      <a:r>
                        <a:rPr lang="en-US" sz="1200" spc="1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feedback</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when appropriate.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770893"/>
                  </a:ext>
                </a:extLst>
              </a:tr>
              <a:tr h="2397242">
                <a:tc>
                  <a:txBody>
                    <a:bodyPr/>
                    <a:lstStyle/>
                    <a:p>
                      <a:pPr marL="64770" marR="74930">
                        <a:lnSpc>
                          <a:spcPts val="1300"/>
                        </a:lnSpc>
                        <a:spcBef>
                          <a:spcPts val="0"/>
                        </a:spcBef>
                        <a:spcAft>
                          <a:spcPts val="0"/>
                        </a:spcAft>
                      </a:pPr>
                      <a:r>
                        <a:rPr lang="en-US" sz="1200" b="1" spc="-5">
                          <a:effectLst/>
                          <a:latin typeface="Calibri" panose="020F0502020204030204" pitchFamily="34" charset="0"/>
                          <a:ea typeface="Calibri" panose="020F0502020204030204" pitchFamily="34" charset="0"/>
                          <a:cs typeface="Times New Roman" panose="02020603050405020304" pitchFamily="18" charset="0"/>
                        </a:rPr>
                        <a:t>f)</a:t>
                      </a:r>
                      <a:r>
                        <a:rPr lang="en-US" sz="1200" b="1" spc="5">
                          <a:effectLst/>
                          <a:latin typeface="Calibri" panose="020F0502020204030204" pitchFamily="34" charset="0"/>
                          <a:ea typeface="Calibri" panose="020F0502020204030204" pitchFamily="34" charset="0"/>
                          <a:cs typeface="Times New Roman" panose="02020603050405020304" pitchFamily="18" charset="0"/>
                        </a:rPr>
                        <a:t> </a:t>
                      </a:r>
                      <a:r>
                        <a:rPr lang="en-US" sz="1200" b="1" spc="-5">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b="1" spc="5">
                          <a:effectLst/>
                          <a:latin typeface="Calibri" panose="020F0502020204030204" pitchFamily="34" charset="0"/>
                          <a:ea typeface="Calibri" panose="020F0502020204030204" pitchFamily="34" charset="0"/>
                          <a:cs typeface="Times New Roman" panose="02020603050405020304" pitchFamily="18" charset="0"/>
                        </a:rPr>
                        <a:t> </a:t>
                      </a:r>
                      <a:r>
                        <a:rPr lang="en-US" sz="1200" b="1" spc="-5">
                          <a:effectLst/>
                          <a:latin typeface="Calibri" panose="020F0502020204030204" pitchFamily="34" charset="0"/>
                          <a:ea typeface="Calibri" panose="020F0502020204030204" pitchFamily="34" charset="0"/>
                          <a:cs typeface="Times New Roman" panose="02020603050405020304" pitchFamily="18" charset="0"/>
                        </a:rPr>
                        <a:t>appropriately</a:t>
                      </a:r>
                      <a:r>
                        <a:rPr lang="en-US" sz="1200" b="1" spc="13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a:effectLst/>
                          <a:latin typeface="Calibri" panose="020F0502020204030204" pitchFamily="34" charset="0"/>
                          <a:ea typeface="Calibri" panose="020F0502020204030204" pitchFamily="34" charset="0"/>
                          <a:cs typeface="Times New Roman" panose="02020603050405020304" pitchFamily="18" charset="0"/>
                        </a:rPr>
                        <a:t>responds</a:t>
                      </a:r>
                      <a:r>
                        <a:rPr lang="en-US" sz="1200" b="1" spc="5">
                          <a:effectLst/>
                          <a:latin typeface="Calibri" panose="020F0502020204030204" pitchFamily="34" charset="0"/>
                          <a:ea typeface="Calibri" panose="020F0502020204030204" pitchFamily="34" charset="0"/>
                          <a:cs typeface="Times New Roman" panose="02020603050405020304" pitchFamily="18" charset="0"/>
                        </a:rPr>
                        <a:t> </a:t>
                      </a:r>
                      <a:r>
                        <a:rPr lang="en-US" sz="1200" b="1">
                          <a:effectLst/>
                          <a:latin typeface="Calibri" panose="020F0502020204030204" pitchFamily="34" charset="0"/>
                          <a:ea typeface="Calibri" panose="020F0502020204030204" pitchFamily="34" charset="0"/>
                          <a:cs typeface="Times New Roman" panose="02020603050405020304" pitchFamily="18" charset="0"/>
                        </a:rPr>
                        <a:t>to</a:t>
                      </a:r>
                      <a:r>
                        <a:rPr lang="en-US" sz="1200" b="1" spc="-5">
                          <a:effectLst/>
                          <a:latin typeface="Calibri" panose="020F0502020204030204" pitchFamily="34" charset="0"/>
                          <a:ea typeface="Calibri" panose="020F0502020204030204" pitchFamily="34" charset="0"/>
                          <a:cs typeface="Times New Roman" panose="02020603050405020304" pitchFamily="18" charset="0"/>
                        </a:rPr>
                        <a:t> behaviors of concern</a:t>
                      </a:r>
                      <a:r>
                        <a:rPr lang="en-US" sz="1200" b="1" spc="21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(e.g.,</a:t>
                      </a:r>
                      <a:r>
                        <a:rPr lang="en-US" sz="1100" spc="-10">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including</a:t>
                      </a:r>
                      <a:r>
                        <a:rPr lang="en-US" sz="1100" spc="-15">
                          <a:effectLst/>
                          <a:latin typeface="Calibri" panose="020F0502020204030204" pitchFamily="34" charset="0"/>
                          <a:ea typeface="Calibri" panose="020F0502020204030204" pitchFamily="34" charset="0"/>
                          <a:cs typeface="Times New Roman" panose="02020603050405020304" pitchFamily="18" charset="0"/>
                        </a:rPr>
                        <a:t> </a:t>
                      </a:r>
                      <a:r>
                        <a:rPr lang="en-US" sz="1100" spc="-10">
                          <a:effectLst/>
                          <a:latin typeface="Calibri" panose="020F0502020204030204" pitchFamily="34" charset="0"/>
                          <a:ea typeface="Calibri" panose="020F0502020204030204" pitchFamily="34" charset="0"/>
                          <a:cs typeface="Times New Roman" panose="02020603050405020304" pitchFamily="18" charset="0"/>
                        </a:rPr>
                        <a:t>off</a:t>
                      </a:r>
                      <a:r>
                        <a:rPr lang="en-US" sz="1100" spc="14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task;</a:t>
                      </a:r>
                      <a:r>
                        <a:rPr lang="en-US" sz="1100" spc="-4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emphasizes</a:t>
                      </a:r>
                      <a:r>
                        <a:rPr lang="en-US" sz="1100" spc="-4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success</a:t>
                      </a:r>
                      <a:r>
                        <a:rPr lang="en-US" sz="1100" spc="-45">
                          <a:effectLst/>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while</a:t>
                      </a:r>
                      <a:r>
                        <a:rPr lang="en-US" sz="1100" spc="210">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providing</a:t>
                      </a:r>
                      <a:r>
                        <a:rPr lang="en-US" sz="1100" spc="-6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descriptive,</a:t>
                      </a:r>
                      <a:r>
                        <a:rPr lang="en-US" sz="1100" spc="-60">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corrective</a:t>
                      </a:r>
                      <a:r>
                        <a:rPr lang="en-US" sz="1100" spc="20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feedback;</a:t>
                      </a:r>
                      <a:r>
                        <a:rPr lang="en-US" sz="1100" spc="-6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positively</a:t>
                      </a:r>
                      <a:r>
                        <a:rPr lang="en-US" sz="1100" spc="-5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reinforces</a:t>
                      </a:r>
                      <a:r>
                        <a:rPr lang="en-US" sz="1100" spc="235">
                          <a:effectLst/>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to</a:t>
                      </a:r>
                      <a:r>
                        <a:rPr lang="en-US" sz="1100" spc="-25">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get</a:t>
                      </a:r>
                      <a:r>
                        <a:rPr lang="en-US" sz="1100" spc="-20">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students</a:t>
                      </a:r>
                      <a:r>
                        <a:rPr lang="en-US" sz="1100" spc="-30">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back</a:t>
                      </a:r>
                      <a:r>
                        <a:rPr lang="en-US" sz="1100" spc="-15">
                          <a:effectLst/>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on</a:t>
                      </a:r>
                      <a:r>
                        <a:rPr lang="en-US" sz="1100" spc="-20">
                          <a:effectLst/>
                          <a:latin typeface="Calibri" panose="020F0502020204030204" pitchFamily="34" charset="0"/>
                          <a:ea typeface="Calibri" panose="020F0502020204030204" pitchFamily="34" charset="0"/>
                          <a:cs typeface="Times New Roman" panose="02020603050405020304" pitchFamily="18" charset="0"/>
                        </a:rPr>
                        <a:t> </a:t>
                      </a:r>
                      <a:r>
                        <a:rPr lang="en-US" sz="1100" spc="-5">
                          <a:effectLst/>
                          <a:latin typeface="Calibri" panose="020F0502020204030204" pitchFamily="34" charset="0"/>
                          <a:ea typeface="Calibri" panose="020F0502020204030204" pitchFamily="34" charset="0"/>
                          <a:cs typeface="Times New Roman" panose="02020603050405020304" pitchFamily="18" charset="0"/>
                        </a:rPr>
                        <a:t>track).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32715">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does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not</a:t>
                      </a:r>
                      <a:r>
                        <a:rPr lang="en-US" sz="1200" spc="1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appropriately</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respond to</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behaviors of concern</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across</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multiple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4770" marR="173355">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primarily</a:t>
                      </a:r>
                      <a:r>
                        <a:rPr lang="en-US" sz="1200" spc="1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provides</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negative</a:t>
                      </a:r>
                      <a:r>
                        <a:rPr lang="en-US" sz="1200" spc="1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feedback</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or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ignores</a:t>
                      </a:r>
                      <a:r>
                        <a:rPr lang="en-US" sz="1200"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behaviors of concern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for</a:t>
                      </a:r>
                      <a:r>
                        <a:rPr lang="en-US" sz="1200"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extended</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period</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time</a:t>
                      </a:r>
                      <a:r>
                        <a:rPr lang="en-US" sz="1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(resulting in limited</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student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participation,</a:t>
                      </a:r>
                      <a:r>
                        <a:rPr lang="en-US" sz="1200" spc="1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more</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than 20%</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21615">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sometimes</a:t>
                      </a:r>
                      <a:r>
                        <a:rPr lang="en-US" sz="1200" spc="14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appropriately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responds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to</a:t>
                      </a:r>
                      <a:r>
                        <a:rPr lang="en-US" sz="1200" spc="12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behaviors of concern.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provides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some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positive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or</a:t>
                      </a:r>
                      <a:r>
                        <a:rPr lang="en-US" sz="1200" spc="13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corrective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feedback</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but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does</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not</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regularly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emphasize</a:t>
                      </a:r>
                      <a:r>
                        <a:rPr lang="en-US" sz="1200" spc="1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success.</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have</a:t>
                      </a:r>
                      <a:r>
                        <a:rPr lang="en-US" sz="1200" spc="13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difficulty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consistently</a:t>
                      </a:r>
                      <a:r>
                        <a:rPr lang="en-US" sz="1200" spc="13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responding to </a:t>
                      </a:r>
                      <a:r>
                        <a:rPr lang="en-US" sz="1200" dirty="0">
                          <a:effectLst/>
                          <a:latin typeface="Calibri" panose="020F0502020204030204" pitchFamily="34" charset="0"/>
                          <a:ea typeface="Calibri" panose="020F0502020204030204" pitchFamily="34" charset="0"/>
                          <a:cs typeface="Calibri" panose="020F0502020204030204" pitchFamily="34" charset="0"/>
                        </a:rPr>
                        <a:t>one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2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behavior of concern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but</a:t>
                      </a:r>
                      <a:r>
                        <a:rPr lang="en-US" sz="1200" spc="15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sometimes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responds</a:t>
                      </a:r>
                      <a:r>
                        <a:rPr lang="en-US" sz="1200" spc="12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appropriately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to </a:t>
                      </a:r>
                      <a:r>
                        <a:rPr lang="en-US" sz="1200" dirty="0">
                          <a:effectLst/>
                          <a:latin typeface="Calibri" panose="020F0502020204030204" pitchFamily="34" charset="0"/>
                          <a:ea typeface="Calibri" panose="020F0502020204030204" pitchFamily="34" charset="0"/>
                          <a:cs typeface="Calibri" panose="020F0502020204030204" pitchFamily="34" charset="0"/>
                        </a:rPr>
                        <a:t>other</a:t>
                      </a:r>
                      <a:r>
                        <a:rPr lang="en-US" sz="1200" spc="12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67945">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typically</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responds</a:t>
                      </a:r>
                      <a:r>
                        <a:rPr lang="en-US" sz="1200"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appropriately</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behaviors of concern by</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emphasizing success</a:t>
                      </a:r>
                      <a:r>
                        <a:rPr lang="en-US" sz="1200" spc="1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providing neutral</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corrective</a:t>
                      </a:r>
                      <a:r>
                        <a:rPr lang="en-US" sz="1200" spc="1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feedback</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for</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most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865" marR="167005">
                        <a:lnSpc>
                          <a:spcPts val="13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Or</a:t>
                      </a:r>
                      <a:r>
                        <a:rPr lang="en-US" sz="1200" b="1" i="1"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no</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behaviors of concern</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occurs</a:t>
                      </a:r>
                      <a:r>
                        <a:rPr lang="en-US" sz="1200" spc="1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during the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instruction.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04775">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consistently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responds</a:t>
                      </a:r>
                      <a:r>
                        <a:rPr lang="en-US" sz="1200" spc="15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appropriately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to</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behavior of concern</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by</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emphasizing</a:t>
                      </a:r>
                      <a:r>
                        <a:rPr lang="en-US" sz="1200" spc="1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success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providing</a:t>
                      </a:r>
                      <a:r>
                        <a:rPr lang="en-US" sz="1200" spc="13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descriptive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corrective</a:t>
                      </a:r>
                      <a:r>
                        <a:rPr lang="en-US" sz="1200" spc="12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feedback</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as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needed</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for</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all</a:t>
                      </a:r>
                      <a:r>
                        <a:rPr lang="en-US" sz="1200" spc="14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(e.g., </a:t>
                      </a:r>
                      <a:r>
                        <a:rPr lang="en-US" sz="1200" spc="-5" dirty="0" smtClean="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smtClean="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“catches”</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5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engaging in appropriate</a:t>
                      </a:r>
                      <a:r>
                        <a:rPr lang="en-US" sz="1200" spc="14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behavior</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provides</a:t>
                      </a:r>
                      <a:r>
                        <a:rPr lang="en-US" sz="1200" spc="15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descriptive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positive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feedback</a:t>
                      </a:r>
                      <a:r>
                        <a:rPr lang="en-US" sz="1200" spc="1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a:t>
                      </a:r>
                      <a:r>
                        <a:rPr lang="en-US" sz="1200" spc="-5" dirty="0">
                          <a:effectLst/>
                          <a:latin typeface="Calibri" panose="020F0502020204030204" pitchFamily="34" charset="0"/>
                          <a:ea typeface="Calibri" panose="020F0502020204030204" pitchFamily="34" charset="0"/>
                          <a:cs typeface="Calibri" panose="020F0502020204030204" pitchFamily="34" charset="0"/>
                        </a:rPr>
                        <a:t> encourage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appropriate</a:t>
                      </a:r>
                      <a:r>
                        <a:rPr lang="en-US" sz="1200" spc="12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smtClean="0">
                          <a:effectLst/>
                          <a:latin typeface="Calibri" panose="020F0502020204030204" pitchFamily="34" charset="0"/>
                          <a:ea typeface="Calibri" panose="020F0502020204030204" pitchFamily="34" charset="0"/>
                          <a:cs typeface="Calibri" panose="020F0502020204030204" pitchFamily="34" charset="0"/>
                        </a:rPr>
                        <a:t>behavior).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177043"/>
                  </a:ext>
                </a:extLst>
              </a:tr>
              <a:tr h="2139994">
                <a:tc>
                  <a:txBody>
                    <a:bodyPr/>
                    <a:lstStyle/>
                    <a:p>
                      <a:pPr marL="64770" marR="67310">
                        <a:lnSpc>
                          <a:spcPts val="13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 Interventionist</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is</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responsive</a:t>
                      </a:r>
                      <a:r>
                        <a:rPr lang="en-US" sz="1200" b="1"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to</a:t>
                      </a:r>
                      <a:r>
                        <a:rPr lang="en-US" sz="1200" b="1"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the emotional</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needs</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of</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the</a:t>
                      </a:r>
                      <a:r>
                        <a:rPr lang="en-US" sz="1200" b="1"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 dirty="0">
                          <a:effectLst/>
                          <a:latin typeface="Calibri" panose="020F0502020204030204" pitchFamily="34" charset="0"/>
                          <a:ea typeface="Calibri" panose="020F0502020204030204" pitchFamily="34" charset="0"/>
                          <a:cs typeface="Times New Roman" panose="02020603050405020304" pitchFamily="18" charset="0"/>
                        </a:rPr>
                        <a:t>students</a:t>
                      </a:r>
                      <a:r>
                        <a:rPr lang="en-US" sz="1200" b="1"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(e.g.,</a:t>
                      </a:r>
                      <a:r>
                        <a:rPr lang="en-US" sz="11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100" spc="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connects</a:t>
                      </a:r>
                      <a:r>
                        <a:rPr lang="en-US" sz="11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not</a:t>
                      </a:r>
                      <a:r>
                        <a:rPr lang="en-US" sz="11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only</a:t>
                      </a:r>
                      <a:r>
                        <a:rPr lang="en-US" sz="11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academically</a:t>
                      </a:r>
                      <a:r>
                        <a:rPr lang="en-US" sz="1100" spc="165"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4770" marR="67310">
                        <a:lnSpc>
                          <a:spcPts val="13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personally and with cultural sensitivity to each student; </a:t>
                      </a:r>
                      <a:r>
                        <a:rPr lang="en-US" sz="1100" spc="-30" dirty="0">
                          <a:effectLst/>
                          <a:latin typeface="Calibri" panose="020F0502020204030204" pitchFamily="34" charset="0"/>
                          <a:ea typeface="Calibri" panose="020F0502020204030204" pitchFamily="34" charset="0"/>
                          <a:cs typeface="Times New Roman" panose="02020603050405020304" pitchFamily="18" charset="0"/>
                        </a:rPr>
                        <a:t>by</a:t>
                      </a:r>
                      <a:r>
                        <a:rPr lang="en-US" sz="11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calling them</a:t>
                      </a:r>
                      <a:r>
                        <a:rPr lang="en-US" sz="11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by</a:t>
                      </a:r>
                      <a:r>
                        <a:rPr lang="en-US" sz="11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name,</a:t>
                      </a:r>
                      <a:r>
                        <a:rPr lang="en-US" sz="1100" spc="-20" dirty="0">
                          <a:effectLst/>
                          <a:latin typeface="Calibri" panose="020F0502020204030204" pitchFamily="34" charset="0"/>
                          <a:ea typeface="Calibri" panose="020F0502020204030204" pitchFamily="34" charset="0"/>
                          <a:cs typeface="Times New Roman" panose="02020603050405020304" pitchFamily="18" charset="0"/>
                        </a:rPr>
                        <a:t> smiling,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joking</a:t>
                      </a:r>
                      <a:r>
                        <a:rPr lang="en-US" sz="11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with</a:t>
                      </a:r>
                      <a:r>
                        <a:rPr lang="en-US" sz="11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them,</a:t>
                      </a:r>
                      <a:r>
                        <a:rPr lang="en-US" sz="1100" spc="14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asking</a:t>
                      </a:r>
                      <a:r>
                        <a:rPr lang="en-US" sz="11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about</a:t>
                      </a:r>
                      <a:r>
                        <a:rPr lang="en-US" sz="11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their</a:t>
                      </a:r>
                      <a:r>
                        <a:rPr lang="en-US" sz="11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day/family,</a:t>
                      </a:r>
                      <a:r>
                        <a:rPr lang="en-US" sz="11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pc="-5" dirty="0">
                          <a:effectLst/>
                          <a:latin typeface="Calibri" panose="020F0502020204030204" pitchFamily="34" charset="0"/>
                          <a:ea typeface="Calibri" panose="020F0502020204030204" pitchFamily="34" charset="0"/>
                          <a:cs typeface="Times New Roman" panose="02020603050405020304" pitchFamily="18" charset="0"/>
                        </a:rPr>
                        <a:t>etc</a:t>
                      </a:r>
                      <a:r>
                        <a:rPr lang="en-US" sz="1100" spc="-5"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90805">
                        <a:lnSpc>
                          <a:spcPct val="99000"/>
                        </a:lnSpc>
                        <a:spcBef>
                          <a:spcPts val="0"/>
                        </a:spcBef>
                        <a:spcAft>
                          <a:spcPts val="0"/>
                        </a:spcAft>
                      </a:pP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provides</a:t>
                      </a:r>
                      <a:r>
                        <a:rPr lang="en-US" sz="1200" spc="14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limited/no positive</a:t>
                      </a:r>
                      <a:r>
                        <a:rPr lang="en-US" sz="1200" spc="14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feedback,</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may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use</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sarcasm,</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is</a:t>
                      </a:r>
                      <a:r>
                        <a:rPr lang="en-US" sz="1200" spc="1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unresponsive/unaware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a:t>
                      </a:r>
                      <a:r>
                        <a:rPr lang="en-US" sz="1200" spc="13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emotional</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134620">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generally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neutral,</a:t>
                      </a:r>
                      <a:r>
                        <a:rPr lang="en-US" sz="1200" spc="1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may</a:t>
                      </a:r>
                      <a:r>
                        <a:rPr lang="en-US" sz="1200" spc="-5" dirty="0">
                          <a:effectLst/>
                          <a:latin typeface="Calibri" panose="020F0502020204030204" pitchFamily="34" charset="0"/>
                          <a:ea typeface="Calibri" panose="020F0502020204030204" pitchFamily="34" charset="0"/>
                          <a:cs typeface="Calibri" panose="020F0502020204030204" pitchFamily="34" charset="0"/>
                        </a:rPr>
                        <a:t> provide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positive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feedback</a:t>
                      </a:r>
                      <a:r>
                        <a:rPr lang="en-US" sz="1200" spc="15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but</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directed toward</a:t>
                      </a:r>
                      <a:r>
                        <a:rPr lang="en-US" sz="1200" spc="13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academic</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content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no</a:t>
                      </a:r>
                      <a:r>
                        <a:rPr lang="en-US" sz="1200" spc="15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demonstration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 </a:t>
                      </a:r>
                      <a:r>
                        <a:rPr lang="en-US" sz="1200" spc="-5" dirty="0">
                          <a:effectLst/>
                          <a:latin typeface="Calibri" panose="020F0502020204030204" pitchFamily="34" charset="0"/>
                          <a:ea typeface="Calibri" panose="020F0502020204030204" pitchFamily="34" charset="0"/>
                          <a:cs typeface="Calibri" panose="020F0502020204030204" pitchFamily="34" charset="0"/>
                        </a:rPr>
                        <a:t>being </a:t>
                      </a:r>
                      <a:r>
                        <a:rPr lang="en-US" sz="1200" spc="-10" dirty="0">
                          <a:effectLst/>
                          <a:latin typeface="Calibri" panose="020F0502020204030204" pitchFamily="34" charset="0"/>
                          <a:ea typeface="Calibri" panose="020F0502020204030204" pitchFamily="34" charset="0"/>
                          <a:cs typeface="Calibri" panose="020F0502020204030204" pitchFamily="34" charset="0"/>
                        </a:rPr>
                        <a:t>aware</a:t>
                      </a:r>
                      <a:r>
                        <a:rPr lang="en-US" sz="1200" spc="1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emotional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225425">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typically</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positive,</a:t>
                      </a:r>
                      <a:r>
                        <a:rPr lang="en-US" sz="1200" spc="1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responsive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aware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most</a:t>
                      </a:r>
                      <a:r>
                        <a:rPr lang="en-US" sz="1200" spc="14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emotional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865" marR="92075">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Times New Roman" panose="02020603050405020304" pitchFamily="18" charset="0"/>
                        </a:rPr>
                        <a:t>Interventionist</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greets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students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by</a:t>
                      </a:r>
                      <a:r>
                        <a:rPr lang="en-US" sz="1200" spc="1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name,</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makes</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students</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feel</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welcome,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respects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their</a:t>
                      </a:r>
                      <a:r>
                        <a:rPr lang="en-US" sz="1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individuality,</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makes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effort</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10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make</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connection,</a:t>
                      </a:r>
                      <a:r>
                        <a:rPr lang="en-US" sz="12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and appears</a:t>
                      </a:r>
                      <a:r>
                        <a:rPr lang="en-US" sz="12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enjoy</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200" spc="-5" dirty="0">
                          <a:effectLst/>
                          <a:latin typeface="Calibri" panose="020F0502020204030204" pitchFamily="34" charset="0"/>
                          <a:ea typeface="Calibri" panose="020F0502020204030204" pitchFamily="34" charset="0"/>
                          <a:cs typeface="Times New Roman" panose="02020603050405020304" pitchFamily="18" charset="0"/>
                        </a:rPr>
                        <a:t>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9850">
                        <a:lnSpc>
                          <a:spcPts val="1300"/>
                        </a:lnSpc>
                        <a:spcBef>
                          <a:spcPts val="0"/>
                        </a:spcBef>
                        <a:spcAft>
                          <a:spcPts val="0"/>
                        </a:spcAft>
                      </a:pP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consistently</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very</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positive,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responsive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aware</a:t>
                      </a:r>
                      <a:r>
                        <a:rPr lang="en-US" sz="1200" spc="1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 </a:t>
                      </a:r>
                      <a:r>
                        <a:rPr lang="en-US" sz="1200" spc="-5" dirty="0">
                          <a:effectLst/>
                          <a:latin typeface="Calibri" panose="020F0502020204030204" pitchFamily="34" charset="0"/>
                          <a:ea typeface="Calibri" panose="020F0502020204030204" pitchFamily="34" charset="0"/>
                          <a:cs typeface="Calibri" panose="020F0502020204030204" pitchFamily="34" charset="0"/>
                        </a:rPr>
                        <a:t>all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emotional</a:t>
                      </a:r>
                      <a:r>
                        <a:rPr lang="en-US" sz="1200" spc="13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needs.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Interventionist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greets</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by name,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makes</a:t>
                      </a:r>
                      <a:r>
                        <a:rPr lang="en-US" sz="1200" spc="15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feel</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welcome,</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respects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their</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individuality,</a:t>
                      </a:r>
                      <a:r>
                        <a:rPr lang="en-US" sz="1200" spc="13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makes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effort</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to make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connection,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a:t>
                      </a:r>
                      <a:r>
                        <a:rPr lang="en-US" sz="1200" spc="-10" dirty="0">
                          <a:effectLst/>
                          <a:latin typeface="Calibri" panose="020F0502020204030204" pitchFamily="34" charset="0"/>
                          <a:ea typeface="Calibri" panose="020F0502020204030204" pitchFamily="34" charset="0"/>
                          <a:cs typeface="Calibri" panose="020F0502020204030204" pitchFamily="34" charset="0"/>
                        </a:rPr>
                        <a:t>appears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to</a:t>
                      </a:r>
                      <a:r>
                        <a:rPr lang="en-US" sz="1200" spc="14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enjoy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613578"/>
                  </a:ext>
                </a:extLst>
              </a:tr>
            </a:tbl>
          </a:graphicData>
        </a:graphic>
      </p:graphicFrame>
    </p:spTree>
    <p:extLst>
      <p:ext uri="{BB962C8B-B14F-4D97-AF65-F5344CB8AC3E}">
        <p14:creationId xmlns:p14="http://schemas.microsoft.com/office/powerpoint/2010/main" val="16484835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Research </a:t>
            </a:r>
            <a:r>
              <a:rPr lang="en-US" sz="3300" dirty="0" smtClean="0"/>
              <a:t>Setting</a:t>
            </a:r>
            <a:endParaRPr lang="en-US" sz="3300" dirty="0"/>
          </a:p>
        </p:txBody>
      </p:sp>
      <p:sp>
        <p:nvSpPr>
          <p:cNvPr id="3" name="Content Placeholder 2"/>
          <p:cNvSpPr>
            <a:spLocks noGrp="1"/>
          </p:cNvSpPr>
          <p:nvPr>
            <p:ph sz="half" idx="1"/>
          </p:nvPr>
        </p:nvSpPr>
        <p:spPr>
          <a:xfrm>
            <a:off x="450817" y="1888266"/>
            <a:ext cx="3703320" cy="4023360"/>
          </a:xfrm>
        </p:spPr>
        <p:txBody>
          <a:bodyPr>
            <a:noAutofit/>
          </a:bodyPr>
          <a:lstStyle/>
          <a:p>
            <a:pPr>
              <a:spcAft>
                <a:spcPts val="900"/>
              </a:spcAft>
            </a:pPr>
            <a:r>
              <a:rPr lang="en-US" sz="2800" dirty="0"/>
              <a:t>Setting:</a:t>
            </a:r>
          </a:p>
          <a:p>
            <a:pPr lvl="1">
              <a:spcAft>
                <a:spcPts val="900"/>
              </a:spcAft>
            </a:pPr>
            <a:r>
              <a:rPr lang="en-US" sz="2200" dirty="0"/>
              <a:t>2 Title I Schools</a:t>
            </a:r>
          </a:p>
          <a:p>
            <a:pPr lvl="1">
              <a:spcAft>
                <a:spcPts val="900"/>
              </a:spcAft>
            </a:pPr>
            <a:r>
              <a:rPr lang="en-US" sz="2200" dirty="0"/>
              <a:t>Super K Intervention Program</a:t>
            </a:r>
          </a:p>
          <a:p>
            <a:pPr lvl="2">
              <a:spcAft>
                <a:spcPts val="900"/>
              </a:spcAft>
            </a:pPr>
            <a:r>
              <a:rPr lang="en-US" sz="2200" dirty="0"/>
              <a:t>Reading Mastery &amp; ERI</a:t>
            </a:r>
          </a:p>
          <a:p>
            <a:pPr lvl="2">
              <a:spcAft>
                <a:spcPts val="900"/>
              </a:spcAft>
            </a:pPr>
            <a:r>
              <a:rPr lang="en-US" sz="2200" dirty="0"/>
              <a:t>Small groups (3-5 students; </a:t>
            </a:r>
            <a:r>
              <a:rPr lang="en-US" sz="2200" i="1" dirty="0"/>
              <a:t>n </a:t>
            </a:r>
            <a:r>
              <a:rPr lang="en-US" sz="2200" dirty="0"/>
              <a:t>= 8)</a:t>
            </a:r>
          </a:p>
          <a:p>
            <a:pPr lvl="2">
              <a:spcAft>
                <a:spcPts val="900"/>
              </a:spcAft>
            </a:pPr>
            <a:r>
              <a:rPr lang="en-US" sz="2200" dirty="0"/>
              <a:t>30 minutes daily</a:t>
            </a:r>
          </a:p>
          <a:p>
            <a:pPr lvl="2">
              <a:spcAft>
                <a:spcPts val="900"/>
              </a:spcAft>
            </a:pPr>
            <a:r>
              <a:rPr lang="en-US" sz="2200" dirty="0"/>
              <a:t>8-9 </a:t>
            </a:r>
            <a:r>
              <a:rPr lang="en-US" sz="2200" dirty="0" smtClean="0"/>
              <a:t>weeks</a:t>
            </a:r>
          </a:p>
          <a:p>
            <a:pPr lvl="2">
              <a:spcAft>
                <a:spcPts val="900"/>
              </a:spcAft>
            </a:pPr>
            <a:r>
              <a:rPr lang="en-US" sz="2200" dirty="0" smtClean="0"/>
              <a:t>Videos collected weekly</a:t>
            </a:r>
            <a:endParaRPr lang="en-US" sz="2200" dirty="0"/>
          </a:p>
        </p:txBody>
      </p:sp>
      <p:sp>
        <p:nvSpPr>
          <p:cNvPr id="5" name="Content Placeholder 4"/>
          <p:cNvSpPr>
            <a:spLocks noGrp="1"/>
          </p:cNvSpPr>
          <p:nvPr>
            <p:ph sz="half" idx="2"/>
          </p:nvPr>
        </p:nvSpPr>
        <p:spPr>
          <a:xfrm>
            <a:off x="4663439" y="1845735"/>
            <a:ext cx="4193481" cy="4225456"/>
          </a:xfrm>
        </p:spPr>
        <p:txBody>
          <a:bodyPr>
            <a:noAutofit/>
          </a:bodyPr>
          <a:lstStyle/>
          <a:p>
            <a:pPr>
              <a:spcAft>
                <a:spcPts val="900"/>
              </a:spcAft>
            </a:pPr>
            <a:r>
              <a:rPr lang="en-US" sz="3200" dirty="0"/>
              <a:t>Participants</a:t>
            </a:r>
            <a:endParaRPr lang="en-US" sz="2800" dirty="0"/>
          </a:p>
          <a:p>
            <a:pPr lvl="1">
              <a:spcAft>
                <a:spcPts val="900"/>
              </a:spcAft>
            </a:pPr>
            <a:r>
              <a:rPr lang="en-US" sz="2200" dirty="0"/>
              <a:t>At-risk kindergarten students (</a:t>
            </a:r>
            <a:r>
              <a:rPr lang="en-US" sz="2200" i="1" dirty="0"/>
              <a:t>n </a:t>
            </a:r>
            <a:r>
              <a:rPr lang="en-US" sz="2200" dirty="0"/>
              <a:t>= 34)</a:t>
            </a:r>
          </a:p>
          <a:p>
            <a:pPr lvl="2">
              <a:spcAft>
                <a:spcPts val="900"/>
              </a:spcAft>
            </a:pPr>
            <a:r>
              <a:rPr lang="en-US" sz="2200" dirty="0"/>
              <a:t>Selected through schoolwide screening (DIBELS LNF &amp; ISF; &lt; 3 sounds or letters per minute)</a:t>
            </a:r>
          </a:p>
          <a:p>
            <a:pPr lvl="1">
              <a:spcAft>
                <a:spcPts val="900"/>
              </a:spcAft>
            </a:pPr>
            <a:r>
              <a:rPr lang="en-US" sz="2200" dirty="0"/>
              <a:t>Interventionists (</a:t>
            </a:r>
            <a:r>
              <a:rPr lang="en-US" sz="2200" i="1" dirty="0"/>
              <a:t>n = </a:t>
            </a:r>
            <a:r>
              <a:rPr lang="en-US" sz="2200" dirty="0"/>
              <a:t>7)</a:t>
            </a:r>
          </a:p>
          <a:p>
            <a:pPr lvl="2">
              <a:spcAft>
                <a:spcPts val="900"/>
              </a:spcAft>
            </a:pPr>
            <a:r>
              <a:rPr lang="en-US" sz="2200" dirty="0"/>
              <a:t>Instructional assistants</a:t>
            </a:r>
          </a:p>
          <a:p>
            <a:pPr lvl="3">
              <a:spcAft>
                <a:spcPts val="900"/>
              </a:spcAft>
            </a:pPr>
            <a:r>
              <a:rPr lang="en-US" sz="2200" dirty="0"/>
              <a:t>9-15 years experience</a:t>
            </a:r>
          </a:p>
          <a:p>
            <a:pPr lvl="3">
              <a:spcAft>
                <a:spcPts val="900"/>
              </a:spcAft>
            </a:pPr>
            <a:r>
              <a:rPr lang="en-US" sz="2200" dirty="0"/>
              <a:t>3-14 years using reading programs</a:t>
            </a:r>
          </a:p>
          <a:p>
            <a:endParaRPr lang="en-US" sz="2400" dirty="0"/>
          </a:p>
        </p:txBody>
      </p:sp>
      <p:sp>
        <p:nvSpPr>
          <p:cNvPr id="4" name="Slide Number Placeholder 3"/>
          <p:cNvSpPr>
            <a:spLocks noGrp="1"/>
          </p:cNvSpPr>
          <p:nvPr>
            <p:ph type="sldNum" sz="quarter" idx="12"/>
          </p:nvPr>
        </p:nvSpPr>
        <p:spPr/>
        <p:txBody>
          <a:bodyPr/>
          <a:lstStyle/>
          <a:p>
            <a:fld id="{A2047294-C039-4EC3-9BB0-97AA54C2F60F}" type="slidenum">
              <a:rPr lang="en-US" smtClean="0"/>
              <a:t>94</a:t>
            </a:fld>
            <a:endParaRPr lang="en-US"/>
          </a:p>
        </p:txBody>
      </p:sp>
    </p:spTree>
    <p:extLst>
      <p:ext uri="{BB962C8B-B14F-4D97-AF65-F5344CB8AC3E}">
        <p14:creationId xmlns:p14="http://schemas.microsoft.com/office/powerpoint/2010/main" val="1940731632"/>
      </p:ext>
    </p:extLst>
  </p:cSld>
  <p:clrMapOvr>
    <a:masterClrMapping/>
  </p:clrMapOvr>
  <mc:AlternateContent xmlns:mc="http://schemas.openxmlformats.org/markup-compatibility/2006" xmlns:p14="http://schemas.microsoft.com/office/powerpoint/2010/main">
    <mc:Choice Requires="p14">
      <p:transition spd="slow" p14:dur="2000" advTm="91173"/>
    </mc:Choice>
    <mc:Fallback xmlns="">
      <p:transition spd="slow" advTm="91173"/>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Data</a:t>
            </a:r>
          </a:p>
        </p:txBody>
      </p:sp>
      <p:sp>
        <p:nvSpPr>
          <p:cNvPr id="3" name="Content Placeholder 2"/>
          <p:cNvSpPr>
            <a:spLocks noGrp="1"/>
          </p:cNvSpPr>
          <p:nvPr>
            <p:ph idx="1"/>
          </p:nvPr>
        </p:nvSpPr>
        <p:spPr/>
        <p:txBody>
          <a:bodyPr>
            <a:normAutofit fontScale="92500" lnSpcReduction="20000"/>
          </a:bodyPr>
          <a:lstStyle/>
          <a:p>
            <a:pPr>
              <a:spcAft>
                <a:spcPts val="900"/>
              </a:spcAft>
            </a:pPr>
            <a:r>
              <a:rPr lang="en-US" sz="3000" dirty="0"/>
              <a:t>Extant dataset: 64 videos</a:t>
            </a:r>
          </a:p>
          <a:p>
            <a:pPr lvl="1">
              <a:spcAft>
                <a:spcPts val="900"/>
              </a:spcAft>
            </a:pPr>
            <a:r>
              <a:rPr lang="en-US" sz="3000" dirty="0"/>
              <a:t>Weekly observations</a:t>
            </a:r>
          </a:p>
          <a:p>
            <a:pPr lvl="1">
              <a:spcAft>
                <a:spcPts val="900"/>
              </a:spcAft>
            </a:pPr>
            <a:r>
              <a:rPr lang="en-US" sz="3000" dirty="0"/>
              <a:t>Full videos range from 14:58-29:27 minutes (</a:t>
            </a:r>
            <a:r>
              <a:rPr lang="en-US" sz="3000" i="1" dirty="0"/>
              <a:t>M = </a:t>
            </a:r>
            <a:r>
              <a:rPr lang="en-US" sz="3000" dirty="0"/>
              <a:t>25 minutes</a:t>
            </a:r>
            <a:r>
              <a:rPr lang="en-US" sz="3000" dirty="0" smtClean="0"/>
              <a:t>)</a:t>
            </a:r>
          </a:p>
          <a:p>
            <a:pPr lvl="1">
              <a:spcAft>
                <a:spcPts val="900"/>
              </a:spcAft>
            </a:pPr>
            <a:endParaRPr lang="en-US" sz="3000" dirty="0"/>
          </a:p>
          <a:p>
            <a:pPr lvl="1">
              <a:spcAft>
                <a:spcPts val="900"/>
              </a:spcAft>
            </a:pPr>
            <a:r>
              <a:rPr lang="en-US" sz="3000" dirty="0" smtClean="0"/>
              <a:t>Students were also assessed with the WRMT pre-post of the 8-week intervention</a:t>
            </a:r>
          </a:p>
          <a:p>
            <a:pPr lvl="1">
              <a:spcAft>
                <a:spcPts val="900"/>
              </a:spcAft>
            </a:pPr>
            <a:endParaRPr lang="en-US" sz="3000" dirty="0"/>
          </a:p>
          <a:p>
            <a:pPr lvl="1">
              <a:spcAft>
                <a:spcPts val="900"/>
              </a:spcAft>
            </a:pPr>
            <a:r>
              <a:rPr lang="en-US" sz="3000" dirty="0" smtClean="0"/>
              <a:t>Observers were trained and obtained adequate inter-rater reliability on all measures</a:t>
            </a:r>
            <a:r>
              <a:rPr lang="en-US" sz="2400" dirty="0"/>
              <a:t>	</a:t>
            </a:r>
            <a:endParaRPr lang="en-US" dirty="0"/>
          </a:p>
        </p:txBody>
      </p:sp>
      <p:sp>
        <p:nvSpPr>
          <p:cNvPr id="4" name="Slide Number Placeholder 3"/>
          <p:cNvSpPr>
            <a:spLocks noGrp="1"/>
          </p:cNvSpPr>
          <p:nvPr>
            <p:ph type="sldNum" sz="quarter" idx="12"/>
          </p:nvPr>
        </p:nvSpPr>
        <p:spPr/>
        <p:txBody>
          <a:bodyPr/>
          <a:lstStyle/>
          <a:p>
            <a:fld id="{A2047294-C039-4EC3-9BB0-97AA54C2F60F}" type="slidenum">
              <a:rPr lang="en-US" smtClean="0"/>
              <a:t>95</a:t>
            </a:fld>
            <a:endParaRPr lang="en-US"/>
          </a:p>
        </p:txBody>
      </p:sp>
    </p:spTree>
    <p:extLst>
      <p:ext uri="{BB962C8B-B14F-4D97-AF65-F5344CB8AC3E}">
        <p14:creationId xmlns:p14="http://schemas.microsoft.com/office/powerpoint/2010/main" val="1561159478"/>
      </p:ext>
    </p:extLst>
  </p:cSld>
  <p:clrMapOvr>
    <a:masterClrMapping/>
  </p:clrMapOvr>
  <mc:AlternateContent xmlns:mc="http://schemas.openxmlformats.org/markup-compatibility/2006" xmlns:p14="http://schemas.microsoft.com/office/powerpoint/2010/main">
    <mc:Choice Requires="p14">
      <p:transition spd="slow" p14:dur="2000" advTm="46111"/>
    </mc:Choice>
    <mc:Fallback xmlns="">
      <p:transition spd="slow" advTm="46111"/>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07915430"/>
              </p:ext>
            </p:extLst>
          </p:nvPr>
        </p:nvGraphicFramePr>
        <p:xfrm>
          <a:off x="607860" y="1995642"/>
          <a:ext cx="8045238" cy="3449055"/>
        </p:xfrm>
        <a:graphic>
          <a:graphicData uri="http://schemas.openxmlformats.org/drawingml/2006/table">
            <a:tbl>
              <a:tblPr firstRow="1" bandRow="1">
                <a:tableStyleId>{9DCAF9ED-07DC-4A11-8D7F-57B35C25682E}</a:tableStyleId>
              </a:tblPr>
              <a:tblGrid>
                <a:gridCol w="1833739">
                  <a:extLst>
                    <a:ext uri="{9D8B030D-6E8A-4147-A177-3AD203B41FA5}">
                      <a16:colId xmlns:a16="http://schemas.microsoft.com/office/drawing/2014/main" val="20000"/>
                    </a:ext>
                  </a:extLst>
                </a:gridCol>
                <a:gridCol w="2339757">
                  <a:extLst>
                    <a:ext uri="{9D8B030D-6E8A-4147-A177-3AD203B41FA5}">
                      <a16:colId xmlns:a16="http://schemas.microsoft.com/office/drawing/2014/main" val="20002"/>
                    </a:ext>
                  </a:extLst>
                </a:gridCol>
                <a:gridCol w="3871742">
                  <a:extLst>
                    <a:ext uri="{9D8B030D-6E8A-4147-A177-3AD203B41FA5}">
                      <a16:colId xmlns:a16="http://schemas.microsoft.com/office/drawing/2014/main" val="20004"/>
                    </a:ext>
                  </a:extLst>
                </a:gridCol>
              </a:tblGrid>
              <a:tr h="618009">
                <a:tc>
                  <a:txBody>
                    <a:bodyPr/>
                    <a:lstStyle/>
                    <a:p>
                      <a:endParaRPr lang="en-US" sz="2000" dirty="0" smtClean="0"/>
                    </a:p>
                    <a:p>
                      <a:r>
                        <a:rPr lang="en-US" sz="2000" dirty="0" smtClean="0"/>
                        <a:t>Measure</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smtClean="0"/>
                    </a:p>
                    <a:p>
                      <a:r>
                        <a:rPr lang="en-US" sz="2000" dirty="0" smtClean="0"/>
                        <a:t>Dimension</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US" sz="2000" dirty="0" smtClean="0"/>
                    </a:p>
                    <a:p>
                      <a:pPr algn="l"/>
                      <a:r>
                        <a:rPr lang="en-US" sz="2000" dirty="0" smtClean="0"/>
                        <a:t>Teacher-Student Interaction</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93673">
                <a:tc>
                  <a:txBody>
                    <a:bodyPr/>
                    <a:lstStyle/>
                    <a:p>
                      <a:r>
                        <a:rPr lang="en-US" sz="2000" dirty="0" smtClean="0"/>
                        <a:t>OTR</a:t>
                      </a:r>
                      <a:endParaRPr lang="en-US" sz="2000" dirty="0"/>
                    </a:p>
                  </a:txBody>
                  <a:tcPr marL="68577" marR="68577" marT="34287" marB="3428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smtClean="0"/>
                        <a:t>Structural Measure/Dosage</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buFont typeface="Arial"/>
                        <a:buChar char="•"/>
                      </a:pPr>
                      <a:r>
                        <a:rPr lang="en-US" sz="2000" dirty="0" smtClean="0"/>
                        <a:t>Opportunities</a:t>
                      </a:r>
                      <a:r>
                        <a:rPr lang="en-US" sz="2000" baseline="0" dirty="0" smtClean="0"/>
                        <a:t> to Respond</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30870">
                <a:tc>
                  <a:txBody>
                    <a:bodyPr/>
                    <a:lstStyle/>
                    <a:p>
                      <a:r>
                        <a:rPr lang="en-US" sz="2000" dirty="0" smtClean="0"/>
                        <a:t>CLASS</a:t>
                      </a:r>
                      <a:endParaRPr lang="en-US" sz="2000" dirty="0"/>
                    </a:p>
                  </a:txBody>
                  <a:tcPr marL="68577" marR="68577" marT="34287" marB="3428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smtClean="0"/>
                        <a:t>Process Measure</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buFont typeface="Arial"/>
                        <a:buChar char="•"/>
                      </a:pPr>
                      <a:r>
                        <a:rPr lang="en-US" sz="2000" dirty="0" smtClean="0"/>
                        <a:t>Emotional Supports</a:t>
                      </a:r>
                    </a:p>
                    <a:p>
                      <a:pPr marL="285750" indent="-285750">
                        <a:buFont typeface="Arial"/>
                        <a:buChar char="•"/>
                      </a:pPr>
                      <a:r>
                        <a:rPr lang="en-US" sz="2000" dirty="0" smtClean="0"/>
                        <a:t>Classroom</a:t>
                      </a:r>
                      <a:r>
                        <a:rPr lang="en-US" sz="2000" baseline="0" dirty="0" smtClean="0"/>
                        <a:t> Organization</a:t>
                      </a:r>
                    </a:p>
                    <a:p>
                      <a:pPr marL="285750" indent="-285750">
                        <a:buFont typeface="Arial"/>
                        <a:buChar char="•"/>
                      </a:pPr>
                      <a:r>
                        <a:rPr lang="en-US" sz="2000" baseline="0" dirty="0" smtClean="0"/>
                        <a:t>Instructional Supports</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61837">
                <a:tc>
                  <a:txBody>
                    <a:bodyPr/>
                    <a:lstStyle/>
                    <a:p>
                      <a:r>
                        <a:rPr lang="en-US" sz="2000" dirty="0" smtClean="0"/>
                        <a:t>QIDR</a:t>
                      </a:r>
                      <a:endParaRPr lang="en-US" sz="2000" dirty="0"/>
                    </a:p>
                  </a:txBody>
                  <a:tcPr marL="68577" marR="68577" marT="34287" marB="3428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smtClean="0"/>
                        <a:t>Multi-component Measure (Process &amp; Dosage)</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buFont typeface="Arial"/>
                        <a:buChar char="•"/>
                      </a:pPr>
                      <a:r>
                        <a:rPr lang="en-US" sz="2000" dirty="0" smtClean="0"/>
                        <a:t>Quality of Intervention Delivery</a:t>
                      </a:r>
                    </a:p>
                    <a:p>
                      <a:pPr marL="285750" indent="-285750">
                        <a:buFont typeface="Arial"/>
                        <a:buChar char="•"/>
                      </a:pPr>
                      <a:r>
                        <a:rPr lang="en-US" sz="2000" dirty="0" smtClean="0"/>
                        <a:t>Student Response During Delivery (Group)</a:t>
                      </a:r>
                      <a:endParaRPr lang="en-US" sz="2000" dirty="0"/>
                    </a:p>
                  </a:txBody>
                  <a:tcPr marL="68577" marR="68577"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itle 5"/>
          <p:cNvSpPr>
            <a:spLocks noGrp="1"/>
          </p:cNvSpPr>
          <p:nvPr>
            <p:ph type="title"/>
          </p:nvPr>
        </p:nvSpPr>
        <p:spPr>
          <a:xfrm>
            <a:off x="414670" y="191384"/>
            <a:ext cx="8431618" cy="993082"/>
          </a:xfrm>
        </p:spPr>
        <p:txBody>
          <a:bodyPr>
            <a:normAutofit/>
          </a:bodyPr>
          <a:lstStyle/>
          <a:p>
            <a:r>
              <a:rPr lang="en-US" sz="4000" dirty="0" smtClean="0"/>
              <a:t>Comparing the QIDR to Existing Measures</a:t>
            </a:r>
            <a:endParaRPr lang="en-US" sz="4000" dirty="0"/>
          </a:p>
        </p:txBody>
      </p:sp>
      <p:sp>
        <p:nvSpPr>
          <p:cNvPr id="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50"/>
              </a:spcBef>
              <a:buClr>
                <a:schemeClr val="accent1"/>
              </a:buClr>
              <a:buSzPct val="80000"/>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1pPr>
            <a:lvl2pPr marL="557213" indent="-214313" eaLnBrk="0" hangingPunct="0">
              <a:spcBef>
                <a:spcPts val="413"/>
              </a:spcBef>
              <a:buClr>
                <a:schemeClr val="accent1"/>
              </a:buClr>
              <a:buFont typeface="Verdana" panose="020B0604030504040204" pitchFamily="34" charset="0"/>
              <a:buChar char="◦"/>
              <a:defRPr sz="2100">
                <a:solidFill>
                  <a:schemeClr val="tx1"/>
                </a:solidFill>
                <a:latin typeface="Gill Sans MT" panose="020B0502020104020203" pitchFamily="34" charset="0"/>
                <a:ea typeface="ＭＳ Ｐゴシック" panose="020B0600070205080204" pitchFamily="34" charset="-128"/>
              </a:defRPr>
            </a:lvl2pPr>
            <a:lvl3pPr marL="857250" indent="-171450" eaLnBrk="0" hangingPunct="0">
              <a:spcBef>
                <a:spcPct val="20000"/>
              </a:spcBef>
              <a:buClr>
                <a:schemeClr val="accent2"/>
              </a:buClr>
              <a:buFont typeface="Wingdings 2" panose="05020102010507070707" pitchFamily="18" charset="2"/>
              <a:buChar char=""/>
              <a:defRPr sz="1800">
                <a:solidFill>
                  <a:schemeClr val="tx1"/>
                </a:solidFill>
                <a:latin typeface="Gill Sans MT" panose="020B0502020104020203" pitchFamily="34" charset="0"/>
                <a:ea typeface="ＭＳ Ｐゴシック" panose="020B0600070205080204" pitchFamily="34" charset="-128"/>
              </a:defRPr>
            </a:lvl3pPr>
            <a:lvl4pPr marL="1200150" indent="-171450" eaLnBrk="0" hangingPunct="0">
              <a:spcBef>
                <a:spcPct val="20000"/>
              </a:spcBef>
              <a:buClr>
                <a:srgbClr val="C32D2E"/>
              </a:buClr>
              <a:buFont typeface="Wingdings 2" panose="05020102010507070707" pitchFamily="18" charset="2"/>
              <a:buChar char=""/>
              <a:defRPr sz="1500">
                <a:solidFill>
                  <a:schemeClr val="tx1"/>
                </a:solidFill>
                <a:latin typeface="Gill Sans MT" panose="020B0502020104020203" pitchFamily="34" charset="0"/>
                <a:ea typeface="ＭＳ Ｐゴシック" panose="020B0600070205080204" pitchFamily="34" charset="-128"/>
              </a:defRPr>
            </a:lvl4pPr>
            <a:lvl5pPr marL="1543050" indent="-171450" eaLnBrk="0" hangingPunct="0">
              <a:spcBef>
                <a:spcPct val="20000"/>
              </a:spcBef>
              <a:buClr>
                <a:srgbClr val="84AA33"/>
              </a:buClr>
              <a:buFont typeface="Wingdings 2" panose="05020102010507070707" pitchFamily="18" charset="2"/>
              <a:buChar char=""/>
              <a:defRPr sz="1500">
                <a:solidFill>
                  <a:schemeClr val="tx1"/>
                </a:solidFill>
                <a:latin typeface="Gill Sans MT" panose="020B0502020104020203" pitchFamily="34" charset="0"/>
                <a:ea typeface="ＭＳ Ｐゴシック" panose="020B0600070205080204" pitchFamily="34" charset="-128"/>
              </a:defRPr>
            </a:lvl5pPr>
            <a:lvl6pPr marL="1885950" indent="-171450" defTabSz="34290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Gill Sans MT" panose="020B0502020104020203" pitchFamily="34" charset="0"/>
                <a:ea typeface="ＭＳ Ｐゴシック" panose="020B0600070205080204" pitchFamily="34" charset="-128"/>
              </a:defRPr>
            </a:lvl6pPr>
            <a:lvl7pPr marL="2228850" indent="-171450" defTabSz="34290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Gill Sans MT" panose="020B0502020104020203" pitchFamily="34" charset="0"/>
                <a:ea typeface="ＭＳ Ｐゴシック" panose="020B0600070205080204" pitchFamily="34" charset="-128"/>
              </a:defRPr>
            </a:lvl7pPr>
            <a:lvl8pPr marL="2571750" indent="-171450" defTabSz="34290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Gill Sans MT" panose="020B0502020104020203" pitchFamily="34" charset="0"/>
                <a:ea typeface="ＭＳ Ｐゴシック" panose="020B0600070205080204" pitchFamily="34" charset="-128"/>
              </a:defRPr>
            </a:lvl8pPr>
            <a:lvl9pPr marL="2914650" indent="-171450" defTabSz="342900" eaLnBrk="0" fontAlgn="base" hangingPunct="0">
              <a:spcBef>
                <a:spcPct val="20000"/>
              </a:spcBef>
              <a:spcAft>
                <a:spcPct val="0"/>
              </a:spcAft>
              <a:buClr>
                <a:srgbClr val="84AA33"/>
              </a:buClr>
              <a:buFont typeface="Wingdings 2" panose="05020102010507070707" pitchFamily="18" charset="2"/>
              <a:buChar char=""/>
              <a:defRPr sz="15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fld id="{E511A516-99DE-4D2B-8447-6DCC6E02704A}" type="slidenum">
              <a:rPr lang="en-US" altLang="en-US" sz="900">
                <a:solidFill>
                  <a:srgbClr val="B5A788"/>
                </a:solidFill>
              </a:rPr>
              <a:pPr eaLnBrk="1" hangingPunct="1">
                <a:spcBef>
                  <a:spcPct val="0"/>
                </a:spcBef>
                <a:buClrTx/>
                <a:buSzTx/>
                <a:buFontTx/>
                <a:buNone/>
              </a:pPr>
              <a:t>96</a:t>
            </a:fld>
            <a:endParaRPr lang="en-US" altLang="en-US" sz="900">
              <a:solidFill>
                <a:srgbClr val="B5A788"/>
              </a:solidFill>
            </a:endParaRPr>
          </a:p>
        </p:txBody>
      </p:sp>
      <p:sp>
        <p:nvSpPr>
          <p:cNvPr id="5" name="TextBox 2"/>
          <p:cNvSpPr txBox="1">
            <a:spLocks noChangeArrowheads="1"/>
          </p:cNvSpPr>
          <p:nvPr/>
        </p:nvSpPr>
        <p:spPr bwMode="auto">
          <a:xfrm>
            <a:off x="802480" y="6357829"/>
            <a:ext cx="7850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Tx/>
              <a:buNone/>
            </a:pPr>
            <a:r>
              <a:rPr lang="en-US" altLang="en-US" sz="1400" dirty="0">
                <a:latin typeface="Arial" panose="020B0604020202020204" pitchFamily="34" charset="0"/>
              </a:rPr>
              <a:t>(</a:t>
            </a:r>
            <a:r>
              <a:rPr lang="en-US" altLang="en-US" sz="1400" dirty="0" err="1">
                <a:latin typeface="Arial" panose="020B0604020202020204" pitchFamily="34" charset="0"/>
              </a:rPr>
              <a:t>Hamre</a:t>
            </a:r>
            <a:r>
              <a:rPr lang="en-US" altLang="en-US" sz="1400" dirty="0">
                <a:latin typeface="Arial" panose="020B0604020202020204" pitchFamily="34" charset="0"/>
              </a:rPr>
              <a:t> et al., 2007; </a:t>
            </a:r>
            <a:r>
              <a:rPr lang="en-US" altLang="en-US" sz="1400" dirty="0" err="1">
                <a:latin typeface="Arial" panose="020B0604020202020204" pitchFamily="34" charset="0"/>
              </a:rPr>
              <a:t>Hamre</a:t>
            </a:r>
            <a:r>
              <a:rPr lang="en-US" altLang="en-US" sz="1400" dirty="0">
                <a:latin typeface="Arial" panose="020B0604020202020204" pitchFamily="34" charset="0"/>
              </a:rPr>
              <a:t> et al., 2009; </a:t>
            </a:r>
            <a:r>
              <a:rPr lang="en-US" altLang="en-US" sz="1400" dirty="0" err="1">
                <a:latin typeface="Arial" panose="020B0604020202020204" pitchFamily="34" charset="0"/>
              </a:rPr>
              <a:t>Pianta</a:t>
            </a:r>
            <a:r>
              <a:rPr lang="en-US" altLang="en-US" sz="1400" dirty="0">
                <a:latin typeface="Arial" panose="020B0604020202020204" pitchFamily="34" charset="0"/>
              </a:rPr>
              <a:t> &amp; </a:t>
            </a:r>
            <a:r>
              <a:rPr lang="en-US" altLang="en-US" sz="1400" dirty="0" err="1">
                <a:latin typeface="Arial" panose="020B0604020202020204" pitchFamily="34" charset="0"/>
              </a:rPr>
              <a:t>Hamre</a:t>
            </a:r>
            <a:r>
              <a:rPr lang="en-US" altLang="en-US" sz="1400" dirty="0">
                <a:latin typeface="Arial" panose="020B0604020202020204" pitchFamily="34" charset="0"/>
              </a:rPr>
              <a:t>, 2009; </a:t>
            </a:r>
            <a:r>
              <a:rPr lang="en-US" altLang="en-US" sz="1400" dirty="0" err="1">
                <a:latin typeface="Arial" panose="020B0604020202020204" pitchFamily="34" charset="0"/>
              </a:rPr>
              <a:t>Pianta</a:t>
            </a:r>
            <a:r>
              <a:rPr lang="en-US" altLang="en-US" sz="1400" dirty="0">
                <a:latin typeface="Arial" panose="020B0604020202020204" pitchFamily="34" charset="0"/>
              </a:rPr>
              <a:t> et al., 2008Smolkowski &amp; Gunn, 2012; </a:t>
            </a:r>
            <a:r>
              <a:rPr lang="en-US" altLang="en-US" sz="1400" dirty="0" err="1">
                <a:latin typeface="Arial" panose="020B0604020202020204" pitchFamily="34" charset="0"/>
              </a:rPr>
              <a:t>Stichter</a:t>
            </a:r>
            <a:r>
              <a:rPr lang="en-US" altLang="en-US" sz="1400" dirty="0">
                <a:latin typeface="Arial" panose="020B0604020202020204" pitchFamily="34" charset="0"/>
              </a:rPr>
              <a:t> et al., 2008; Sutherland et al., 2008; Swanson &amp; O’Connor, 2009)</a:t>
            </a:r>
          </a:p>
        </p:txBody>
      </p:sp>
    </p:spTree>
    <p:extLst>
      <p:ext uri="{BB962C8B-B14F-4D97-AF65-F5344CB8AC3E}">
        <p14:creationId xmlns:p14="http://schemas.microsoft.com/office/powerpoint/2010/main" val="14350742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35762840"/>
              </p:ext>
            </p:extLst>
          </p:nvPr>
        </p:nvGraphicFramePr>
        <p:xfrm>
          <a:off x="0" y="1082675"/>
          <a:ext cx="9144000" cy="5262563"/>
        </p:xfrm>
        <a:graphic>
          <a:graphicData uri="http://schemas.openxmlformats.org/presentationml/2006/ole">
            <mc:AlternateContent xmlns:mc="http://schemas.openxmlformats.org/markup-compatibility/2006">
              <mc:Choice xmlns:v="urn:schemas-microsoft-com:vml" Requires="v">
                <p:oleObj spid="_x0000_s1068" name="Document" r:id="rId3" imgW="6311900" imgH="3632200" progId="Word.Document.12">
                  <p:embed/>
                </p:oleObj>
              </mc:Choice>
              <mc:Fallback>
                <p:oleObj name="Document" r:id="rId3" imgW="6311900" imgH="3632200" progId="Word.Document.12">
                  <p:embed/>
                  <p:pic>
                    <p:nvPicPr>
                      <p:cNvPr id="3" name="Object 2"/>
                      <p:cNvPicPr/>
                      <p:nvPr/>
                    </p:nvPicPr>
                    <p:blipFill>
                      <a:blip r:embed="rId4"/>
                      <a:stretch>
                        <a:fillRect/>
                      </a:stretch>
                    </p:blipFill>
                    <p:spPr>
                      <a:xfrm>
                        <a:off x="0" y="1082675"/>
                        <a:ext cx="9144000" cy="5262563"/>
                      </a:xfrm>
                      <a:prstGeom prst="rect">
                        <a:avLst/>
                      </a:prstGeom>
                    </p:spPr>
                  </p:pic>
                </p:oleObj>
              </mc:Fallback>
            </mc:AlternateContent>
          </a:graphicData>
        </a:graphic>
      </p:graphicFrame>
      <p:sp>
        <p:nvSpPr>
          <p:cNvPr id="5" name="Title 4"/>
          <p:cNvSpPr>
            <a:spLocks noGrp="1"/>
          </p:cNvSpPr>
          <p:nvPr>
            <p:ph type="title"/>
          </p:nvPr>
        </p:nvSpPr>
        <p:spPr>
          <a:xfrm>
            <a:off x="822960" y="10152"/>
            <a:ext cx="7543800" cy="796071"/>
          </a:xfrm>
        </p:spPr>
        <p:txBody>
          <a:bodyPr>
            <a:normAutofit/>
          </a:bodyPr>
          <a:lstStyle/>
          <a:p>
            <a:r>
              <a:rPr lang="en-US" sz="4000" dirty="0" smtClean="0"/>
              <a:t>Correlations Across Measures</a:t>
            </a:r>
            <a:endParaRPr lang="en-US" sz="4000" dirty="0"/>
          </a:p>
        </p:txBody>
      </p:sp>
      <p:sp>
        <p:nvSpPr>
          <p:cNvPr id="6" name="Rectangle 5"/>
          <p:cNvSpPr/>
          <p:nvPr/>
        </p:nvSpPr>
        <p:spPr>
          <a:xfrm>
            <a:off x="5847907" y="3391786"/>
            <a:ext cx="2849524" cy="14141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8070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74158"/>
            <a:ext cx="7543800" cy="1163203"/>
          </a:xfrm>
        </p:spPr>
        <p:txBody>
          <a:bodyPr>
            <a:normAutofit/>
          </a:bodyPr>
          <a:lstStyle/>
          <a:p>
            <a:r>
              <a:rPr lang="en-US" sz="4000" dirty="0" smtClean="0"/>
              <a:t>What is the relation to outcomes?</a:t>
            </a:r>
            <a:endParaRPr lang="en-US" sz="4000" dirty="0"/>
          </a:p>
        </p:txBody>
      </p:sp>
      <p:sp>
        <p:nvSpPr>
          <p:cNvPr id="3" name="Content Placeholder 2"/>
          <p:cNvSpPr>
            <a:spLocks noGrp="1"/>
          </p:cNvSpPr>
          <p:nvPr>
            <p:ph idx="1"/>
          </p:nvPr>
        </p:nvSpPr>
        <p:spPr>
          <a:xfrm>
            <a:off x="42532" y="1760670"/>
            <a:ext cx="8857197" cy="472167"/>
          </a:xfrm>
        </p:spPr>
        <p:txBody>
          <a:bodyPr>
            <a:normAutofit lnSpcReduction="10000"/>
          </a:bodyPr>
          <a:lstStyle/>
          <a:p>
            <a:pPr>
              <a:buFont typeface="Wingdings" panose="05000000000000000000" pitchFamily="2" charset="2"/>
              <a:buChar char="§"/>
            </a:pPr>
            <a:r>
              <a:rPr lang="en-US" sz="2800" b="1" dirty="0" smtClean="0"/>
              <a:t>The QIDR accounted for the most variance in outcomes</a:t>
            </a:r>
            <a:endParaRPr lang="en-US" sz="2800" b="1" dirty="0"/>
          </a:p>
        </p:txBody>
      </p:sp>
      <p:pic>
        <p:nvPicPr>
          <p:cNvPr id="4" name="Picture 3"/>
          <p:cNvPicPr>
            <a:picLocks noChangeAspect="1"/>
          </p:cNvPicPr>
          <p:nvPr/>
        </p:nvPicPr>
        <p:blipFill>
          <a:blip r:embed="rId2"/>
          <a:stretch>
            <a:fillRect/>
          </a:stretch>
        </p:blipFill>
        <p:spPr>
          <a:xfrm>
            <a:off x="542260" y="2335966"/>
            <a:ext cx="8314937" cy="4522038"/>
          </a:xfrm>
          <a:prstGeom prst="rect">
            <a:avLst/>
          </a:prstGeom>
        </p:spPr>
      </p:pic>
      <p:sp>
        <p:nvSpPr>
          <p:cNvPr id="5" name="Rectangle 4"/>
          <p:cNvSpPr/>
          <p:nvPr/>
        </p:nvSpPr>
        <p:spPr>
          <a:xfrm>
            <a:off x="3349257" y="4497572"/>
            <a:ext cx="4699590" cy="99946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994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800" dirty="0" smtClean="0"/>
              <a:t>Examining Variability in Implementation</a:t>
            </a:r>
            <a:endParaRPr lang="en-US" sz="4800" dirty="0"/>
          </a:p>
        </p:txBody>
      </p:sp>
      <p:sp>
        <p:nvSpPr>
          <p:cNvPr id="11" name="Text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325413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DI_powerpoint_template_final" id="{E4E17BD7-466C-4EC8-87CD-E2458C5DD761}" vid="{AED426F9-1F88-43C4-981D-2E625C2A75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5829</TotalTime>
  <Words>8158</Words>
  <Application>Microsoft Office PowerPoint</Application>
  <PresentationFormat>On-screen Show (4:3)</PresentationFormat>
  <Paragraphs>1281</Paragraphs>
  <Slides>109</Slides>
  <Notes>22</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2</vt:i4>
      </vt:variant>
      <vt:variant>
        <vt:lpstr>Slide Titles</vt:lpstr>
      </vt:variant>
      <vt:variant>
        <vt:i4>109</vt:i4>
      </vt:variant>
    </vt:vector>
  </HeadingPairs>
  <TitlesOfParts>
    <vt:vector size="131" baseType="lpstr">
      <vt:lpstr>Malgun Gothic</vt:lpstr>
      <vt:lpstr>ＭＳ Ｐゴシック</vt:lpstr>
      <vt:lpstr>Angsana New</vt:lpstr>
      <vt:lpstr>Arial</vt:lpstr>
      <vt:lpstr>Calibri</vt:lpstr>
      <vt:lpstr>Calibri Light</vt:lpstr>
      <vt:lpstr>Cambria</vt:lpstr>
      <vt:lpstr>Cambria Math</vt:lpstr>
      <vt:lpstr>Franklin Gothic Book</vt:lpstr>
      <vt:lpstr>Gill Sans MT</vt:lpstr>
      <vt:lpstr>Lucida Grande</vt:lpstr>
      <vt:lpstr>MS Mincho</vt:lpstr>
      <vt:lpstr>MS Mincho</vt:lpstr>
      <vt:lpstr>News Cycle</vt:lpstr>
      <vt:lpstr>Raleway</vt:lpstr>
      <vt:lpstr>Times</vt:lpstr>
      <vt:lpstr>Times New Roman</vt:lpstr>
      <vt:lpstr>Wingdings</vt:lpstr>
      <vt:lpstr>Retrospect</vt:lpstr>
      <vt:lpstr>Office Theme</vt:lpstr>
      <vt:lpstr>Document</vt:lpstr>
      <vt:lpstr>Equation</vt:lpstr>
      <vt:lpstr>Innovations in Assessment: From the Assessment of ELLs (Duran &amp; Wackerle-Hollman; Linan Thompson), Reading Comprehension (Biancarosa), to Implementation (Harn)</vt:lpstr>
      <vt:lpstr>The development of a Spanish story-book based preschool universal screening measure</vt:lpstr>
      <vt:lpstr>What are the Individual Growth and Development Indicators- Español?</vt:lpstr>
      <vt:lpstr>S-IGDIs: Letter Sounds, First Sounds, Storybook</vt:lpstr>
      <vt:lpstr>S-IGDIs: Picture Naming, Expressive Verbs, Letter ID</vt:lpstr>
      <vt:lpstr>S-IGDI approach to bilingual measurement</vt:lpstr>
      <vt:lpstr>Storybook -¡Vamos a la tienda! Let’s go to the store</vt:lpstr>
      <vt:lpstr>Study Sample</vt:lpstr>
      <vt:lpstr>S-IGDI Measure Development</vt:lpstr>
      <vt:lpstr>Item Design: Narrative Assessment, Story Retells &amp; Language Samples</vt:lpstr>
      <vt:lpstr>Receptive Vocabulary &amp; Expressive language examples</vt:lpstr>
      <vt:lpstr>Expressive Language </vt:lpstr>
      <vt:lpstr>Story Retell</vt:lpstr>
      <vt:lpstr>Measurement Model: Calibration Results</vt:lpstr>
      <vt:lpstr>Outcome Space</vt:lpstr>
      <vt:lpstr>Response Examples</vt:lpstr>
      <vt:lpstr>Our challenge </vt:lpstr>
      <vt:lpstr>Tier designation based on code-mixed responses</vt:lpstr>
      <vt:lpstr>How Storybook compares to other measures in tier designation</vt:lpstr>
      <vt:lpstr>Challenges in Scoring</vt:lpstr>
      <vt:lpstr>Challenges in Scoring</vt:lpstr>
      <vt:lpstr>Challenges in Scoring</vt:lpstr>
      <vt:lpstr>Inter-rater reliability results</vt:lpstr>
      <vt:lpstr>Implications</vt:lpstr>
      <vt:lpstr>Summary &amp; Big Questions</vt:lpstr>
      <vt:lpstr>PowerPoint Presentation</vt:lpstr>
      <vt:lpstr>Assessing English Learners’ Writing Development</vt:lpstr>
      <vt:lpstr>Acknowledgments</vt:lpstr>
      <vt:lpstr>Rationale</vt:lpstr>
      <vt:lpstr>Sample</vt:lpstr>
      <vt:lpstr>Introduction</vt:lpstr>
      <vt:lpstr>Introduction</vt:lpstr>
      <vt:lpstr>Research: EL writing</vt:lpstr>
      <vt:lpstr>Research: EL writing</vt:lpstr>
      <vt:lpstr>Research: EL writing</vt:lpstr>
      <vt:lpstr>Research: EL writing</vt:lpstr>
      <vt:lpstr>Research: Assessment</vt:lpstr>
      <vt:lpstr>Purpose</vt:lpstr>
      <vt:lpstr>Setting</vt:lpstr>
      <vt:lpstr>Participants</vt:lpstr>
      <vt:lpstr>Data Sources</vt:lpstr>
      <vt:lpstr>Research Questions</vt:lpstr>
      <vt:lpstr>Variables</vt:lpstr>
      <vt:lpstr>Variables</vt:lpstr>
      <vt:lpstr>Results</vt:lpstr>
      <vt:lpstr>Results</vt:lpstr>
      <vt:lpstr>Results </vt:lpstr>
      <vt:lpstr>Results: Bilingual Strategies</vt:lpstr>
      <vt:lpstr>Results: Analysis of errors</vt:lpstr>
      <vt:lpstr>Summary</vt:lpstr>
      <vt:lpstr>Current Study</vt:lpstr>
      <vt:lpstr>Research questions</vt:lpstr>
      <vt:lpstr>Scoring</vt:lpstr>
      <vt:lpstr>Results  </vt:lpstr>
      <vt:lpstr>Results Grade 1</vt:lpstr>
      <vt:lpstr>Results Grade 2</vt:lpstr>
      <vt:lpstr>Results Grade 3</vt:lpstr>
      <vt:lpstr>Spelling</vt:lpstr>
      <vt:lpstr>Next steps</vt:lpstr>
      <vt:lpstr>Conclusions (so far)</vt:lpstr>
      <vt:lpstr>Poor Reading Comprehension  in a Diverse Sample of  Intermediate Grade Children  Gina Biancarosa, Mark Davison, Ben Seipel, Sarah E. Carlson, Bowen Liu, &amp; HyeonJin Yoon</vt:lpstr>
      <vt:lpstr>Theoretical and Practical Basis</vt:lpstr>
      <vt:lpstr>MOCCA Item Design</vt:lpstr>
      <vt:lpstr>MOCCA Item Design, 2</vt:lpstr>
      <vt:lpstr>MOCCA Uses Informative Distractors</vt:lpstr>
      <vt:lpstr>MOCCA Item Design, 3</vt:lpstr>
      <vt:lpstr>MOCCA Study Design</vt:lpstr>
      <vt:lpstr>Research Questions</vt:lpstr>
      <vt:lpstr>Year 2 MOCCA Design</vt:lpstr>
      <vt:lpstr>RQ1 Results Reliability </vt:lpstr>
      <vt:lpstr>Classical test theory internal consistency</vt:lpstr>
      <vt:lpstr>Item variables for the 2-dimensional model </vt:lpstr>
      <vt:lpstr>2-dimensional Choice Theory IRT Models</vt:lpstr>
      <vt:lpstr>Means, SDs, and IRT Reliability</vt:lpstr>
      <vt:lpstr>RQ2 Results Prevalence of Poor Comprehender Types</vt:lpstr>
      <vt:lpstr>Dimension 2 Interpretation</vt:lpstr>
      <vt:lpstr>PowerPoint Presentation</vt:lpstr>
      <vt:lpstr>Prevalence of Comprehender Types</vt:lpstr>
      <vt:lpstr>RQ3 Results Validity Correlations</vt:lpstr>
      <vt:lpstr>Convergent and Divergent Validity Correlations</vt:lpstr>
      <vt:lpstr>RQ4 Results Predictive Validity</vt:lpstr>
      <vt:lpstr>ROC Analysis Results by ELA Measure and Grade</vt:lpstr>
      <vt:lpstr>PowerPoint Presentation</vt:lpstr>
      <vt:lpstr>Summary, Next Steps, Implications</vt:lpstr>
      <vt:lpstr>PowerPoint Presentation</vt:lpstr>
      <vt:lpstr>Implementation: Assesing the Quality of Our Intervention Efforts</vt:lpstr>
      <vt:lpstr>Overview</vt:lpstr>
      <vt:lpstr>PowerPoint Presentation</vt:lpstr>
      <vt:lpstr>What We Know About Implementation</vt:lpstr>
      <vt:lpstr>One Size Does Not Fit All</vt:lpstr>
      <vt:lpstr>Examining the Quality of Instructional Delivery &amp; Receipt (QIDR)</vt:lpstr>
      <vt:lpstr>PowerPoint Presentation</vt:lpstr>
      <vt:lpstr>PowerPoint Presentation</vt:lpstr>
      <vt:lpstr>Research Setting</vt:lpstr>
      <vt:lpstr>Data</vt:lpstr>
      <vt:lpstr>Comparing the QIDR to Existing Measures</vt:lpstr>
      <vt:lpstr>Correlations Across Measures</vt:lpstr>
      <vt:lpstr>What is the relation to outcomes?</vt:lpstr>
      <vt:lpstr>Examining Variability in Implementation</vt:lpstr>
      <vt:lpstr>PowerPoint Presentation</vt:lpstr>
      <vt:lpstr>Efficiency in Observation &amp; Feedback</vt:lpstr>
      <vt:lpstr>PowerPoint Presentation</vt:lpstr>
      <vt:lpstr>PowerPoint Presentation</vt:lpstr>
      <vt:lpstr>Which part of the lesson is most related to outcomes?</vt:lpstr>
      <vt:lpstr>How is Consistent is Implementation over Time?</vt:lpstr>
      <vt:lpstr>Conclusions</vt:lpstr>
      <vt:lpstr>Implications: We need to monitor the quality of our investments</vt:lpstr>
      <vt:lpstr>Future Research</vt:lpstr>
      <vt:lpstr>Thematic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Ensuring The Quality of Our Intervention Efforts</dc:title>
  <dc:creator>Beth Harn</dc:creator>
  <cp:lastModifiedBy>Beth Harn</cp:lastModifiedBy>
  <cp:revision>50</cp:revision>
  <dcterms:created xsi:type="dcterms:W3CDTF">2017-01-10T03:29:53Z</dcterms:created>
  <dcterms:modified xsi:type="dcterms:W3CDTF">2017-02-16T18:50:44Z</dcterms:modified>
</cp:coreProperties>
</file>