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26"/>
  </p:notesMasterIdLst>
  <p:sldIdLst>
    <p:sldId id="256" r:id="rId2"/>
    <p:sldId id="263" r:id="rId3"/>
    <p:sldId id="282" r:id="rId4"/>
    <p:sldId id="279" r:id="rId5"/>
    <p:sldId id="266" r:id="rId6"/>
    <p:sldId id="269" r:id="rId7"/>
    <p:sldId id="270" r:id="rId8"/>
    <p:sldId id="283" r:id="rId9"/>
    <p:sldId id="289" r:id="rId10"/>
    <p:sldId id="291" r:id="rId11"/>
    <p:sldId id="258" r:id="rId12"/>
    <p:sldId id="280" r:id="rId13"/>
    <p:sldId id="284" r:id="rId14"/>
    <p:sldId id="273" r:id="rId15"/>
    <p:sldId id="275" r:id="rId16"/>
    <p:sldId id="277" r:id="rId17"/>
    <p:sldId id="278" r:id="rId18"/>
    <p:sldId id="292" r:id="rId19"/>
    <p:sldId id="265" r:id="rId20"/>
    <p:sldId id="293" r:id="rId21"/>
    <p:sldId id="287" r:id="rId22"/>
    <p:sldId id="288" r:id="rId23"/>
    <p:sldId id="285" r:id="rId24"/>
    <p:sldId id="286"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3" d="100"/>
          <a:sy n="63" d="100"/>
        </p:scale>
        <p:origin x="-121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A74573-186C-114F-9A39-354E968D0507}" type="doc">
      <dgm:prSet loTypeId="urn:microsoft.com/office/officeart/2005/8/layout/venn1" loCatId="" qsTypeId="urn:microsoft.com/office/officeart/2005/8/quickstyle/simple4" qsCatId="simple" csTypeId="urn:microsoft.com/office/officeart/2005/8/colors/colorful2" csCatId="colorful" phldr="1"/>
      <dgm:spPr/>
    </dgm:pt>
    <dgm:pt modelId="{9397BFB9-D962-F34F-8A84-12F8D7EC88B0}">
      <dgm:prSet phldrT="[Text]"/>
      <dgm:spPr/>
      <dgm:t>
        <a:bodyPr/>
        <a:lstStyle/>
        <a:p>
          <a:r>
            <a:rPr lang="en-US" dirty="0" smtClean="0"/>
            <a:t>Problem</a:t>
          </a:r>
          <a:endParaRPr lang="en-US" dirty="0"/>
        </a:p>
      </dgm:t>
    </dgm:pt>
    <dgm:pt modelId="{3E7661D7-BFE2-0B45-B26A-C32D9EE722FB}" type="parTrans" cxnId="{AA048295-AF26-5442-8A47-51E44CB6A383}">
      <dgm:prSet/>
      <dgm:spPr/>
      <dgm:t>
        <a:bodyPr/>
        <a:lstStyle/>
        <a:p>
          <a:endParaRPr lang="en-US"/>
        </a:p>
      </dgm:t>
    </dgm:pt>
    <dgm:pt modelId="{2E142408-12C4-7E46-A454-8A82B6083644}" type="sibTrans" cxnId="{AA048295-AF26-5442-8A47-51E44CB6A383}">
      <dgm:prSet/>
      <dgm:spPr/>
      <dgm:t>
        <a:bodyPr/>
        <a:lstStyle/>
        <a:p>
          <a:endParaRPr lang="en-US"/>
        </a:p>
      </dgm:t>
    </dgm:pt>
    <dgm:pt modelId="{4A2166C7-AE90-9446-A761-DAB95B66A0C6}">
      <dgm:prSet phldrT="[Text]"/>
      <dgm:spPr/>
      <dgm:t>
        <a:bodyPr/>
        <a:lstStyle/>
        <a:p>
          <a:r>
            <a:rPr lang="en-US" dirty="0" smtClean="0"/>
            <a:t>Process</a:t>
          </a:r>
          <a:endParaRPr lang="en-US" dirty="0"/>
        </a:p>
      </dgm:t>
    </dgm:pt>
    <dgm:pt modelId="{3B440443-98DE-CE4D-AB43-274EE872BFC0}" type="parTrans" cxnId="{67E6AD8B-C0C7-6F41-B4FF-2822DB5EDE5A}">
      <dgm:prSet/>
      <dgm:spPr/>
      <dgm:t>
        <a:bodyPr/>
        <a:lstStyle/>
        <a:p>
          <a:endParaRPr lang="en-US"/>
        </a:p>
      </dgm:t>
    </dgm:pt>
    <dgm:pt modelId="{6AE200AA-B44D-464B-BF0A-2409065D15A9}" type="sibTrans" cxnId="{67E6AD8B-C0C7-6F41-B4FF-2822DB5EDE5A}">
      <dgm:prSet/>
      <dgm:spPr/>
      <dgm:t>
        <a:bodyPr/>
        <a:lstStyle/>
        <a:p>
          <a:endParaRPr lang="en-US"/>
        </a:p>
      </dgm:t>
    </dgm:pt>
    <dgm:pt modelId="{97AEE537-5B3A-FB4B-B484-722E9A3E57C1}" type="pres">
      <dgm:prSet presAssocID="{3CA74573-186C-114F-9A39-354E968D0507}" presName="compositeShape" presStyleCnt="0">
        <dgm:presLayoutVars>
          <dgm:chMax val="7"/>
          <dgm:dir/>
          <dgm:resizeHandles val="exact"/>
        </dgm:presLayoutVars>
      </dgm:prSet>
      <dgm:spPr/>
    </dgm:pt>
    <dgm:pt modelId="{AEF58175-4B79-4C49-BC68-9FD857CE890B}" type="pres">
      <dgm:prSet presAssocID="{9397BFB9-D962-F34F-8A84-12F8D7EC88B0}" presName="circ1" presStyleLbl="vennNode1" presStyleIdx="0" presStyleCnt="2"/>
      <dgm:spPr/>
      <dgm:t>
        <a:bodyPr/>
        <a:lstStyle/>
        <a:p>
          <a:endParaRPr lang="en-US"/>
        </a:p>
      </dgm:t>
    </dgm:pt>
    <dgm:pt modelId="{E8BFBB32-E00F-A641-BA22-EAF050C2CC62}" type="pres">
      <dgm:prSet presAssocID="{9397BFB9-D962-F34F-8A84-12F8D7EC88B0}" presName="circ1Tx" presStyleLbl="revTx" presStyleIdx="0" presStyleCnt="0">
        <dgm:presLayoutVars>
          <dgm:chMax val="0"/>
          <dgm:chPref val="0"/>
          <dgm:bulletEnabled val="1"/>
        </dgm:presLayoutVars>
      </dgm:prSet>
      <dgm:spPr/>
      <dgm:t>
        <a:bodyPr/>
        <a:lstStyle/>
        <a:p>
          <a:endParaRPr lang="en-US"/>
        </a:p>
      </dgm:t>
    </dgm:pt>
    <dgm:pt modelId="{8696FAFE-D170-3C4B-B048-72B1F5ACD231}" type="pres">
      <dgm:prSet presAssocID="{4A2166C7-AE90-9446-A761-DAB95B66A0C6}" presName="circ2" presStyleLbl="vennNode1" presStyleIdx="1" presStyleCnt="2"/>
      <dgm:spPr/>
      <dgm:t>
        <a:bodyPr/>
        <a:lstStyle/>
        <a:p>
          <a:endParaRPr lang="en-US"/>
        </a:p>
      </dgm:t>
    </dgm:pt>
    <dgm:pt modelId="{6E6A6001-E5EF-BE4C-809C-E2C2B8E65C34}" type="pres">
      <dgm:prSet presAssocID="{4A2166C7-AE90-9446-A761-DAB95B66A0C6}" presName="circ2Tx" presStyleLbl="revTx" presStyleIdx="0" presStyleCnt="0">
        <dgm:presLayoutVars>
          <dgm:chMax val="0"/>
          <dgm:chPref val="0"/>
          <dgm:bulletEnabled val="1"/>
        </dgm:presLayoutVars>
      </dgm:prSet>
      <dgm:spPr/>
      <dgm:t>
        <a:bodyPr/>
        <a:lstStyle/>
        <a:p>
          <a:endParaRPr lang="en-US"/>
        </a:p>
      </dgm:t>
    </dgm:pt>
  </dgm:ptLst>
  <dgm:cxnLst>
    <dgm:cxn modelId="{67E6AD8B-C0C7-6F41-B4FF-2822DB5EDE5A}" srcId="{3CA74573-186C-114F-9A39-354E968D0507}" destId="{4A2166C7-AE90-9446-A761-DAB95B66A0C6}" srcOrd="1" destOrd="0" parTransId="{3B440443-98DE-CE4D-AB43-274EE872BFC0}" sibTransId="{6AE200AA-B44D-464B-BF0A-2409065D15A9}"/>
    <dgm:cxn modelId="{AA048295-AF26-5442-8A47-51E44CB6A383}" srcId="{3CA74573-186C-114F-9A39-354E968D0507}" destId="{9397BFB9-D962-F34F-8A84-12F8D7EC88B0}" srcOrd="0" destOrd="0" parTransId="{3E7661D7-BFE2-0B45-B26A-C32D9EE722FB}" sibTransId="{2E142408-12C4-7E46-A454-8A82B6083644}"/>
    <dgm:cxn modelId="{83FBE590-A7F4-5A40-846A-9FB09BA3A992}" type="presOf" srcId="{9397BFB9-D962-F34F-8A84-12F8D7EC88B0}" destId="{AEF58175-4B79-4C49-BC68-9FD857CE890B}" srcOrd="0" destOrd="0" presId="urn:microsoft.com/office/officeart/2005/8/layout/venn1"/>
    <dgm:cxn modelId="{D9123DCA-DEE5-AA47-976F-B3EA3C949571}" type="presOf" srcId="{3CA74573-186C-114F-9A39-354E968D0507}" destId="{97AEE537-5B3A-FB4B-B484-722E9A3E57C1}" srcOrd="0" destOrd="0" presId="urn:microsoft.com/office/officeart/2005/8/layout/venn1"/>
    <dgm:cxn modelId="{D954964D-5CA4-0E48-9766-230CED011CA2}" type="presOf" srcId="{4A2166C7-AE90-9446-A761-DAB95B66A0C6}" destId="{6E6A6001-E5EF-BE4C-809C-E2C2B8E65C34}" srcOrd="1" destOrd="0" presId="urn:microsoft.com/office/officeart/2005/8/layout/venn1"/>
    <dgm:cxn modelId="{FD9E115E-AE8F-CF4F-980D-4E6B6FDFD248}" type="presOf" srcId="{9397BFB9-D962-F34F-8A84-12F8D7EC88B0}" destId="{E8BFBB32-E00F-A641-BA22-EAF050C2CC62}" srcOrd="1" destOrd="0" presId="urn:microsoft.com/office/officeart/2005/8/layout/venn1"/>
    <dgm:cxn modelId="{3B400912-FEBF-6846-84EB-B18048AC851A}" type="presOf" srcId="{4A2166C7-AE90-9446-A761-DAB95B66A0C6}" destId="{8696FAFE-D170-3C4B-B048-72B1F5ACD231}" srcOrd="0" destOrd="0" presId="urn:microsoft.com/office/officeart/2005/8/layout/venn1"/>
    <dgm:cxn modelId="{C05C4698-CE07-3A43-A018-7E73449EB1D7}" type="presParOf" srcId="{97AEE537-5B3A-FB4B-B484-722E9A3E57C1}" destId="{AEF58175-4B79-4C49-BC68-9FD857CE890B}" srcOrd="0" destOrd="0" presId="urn:microsoft.com/office/officeart/2005/8/layout/venn1"/>
    <dgm:cxn modelId="{4ACFAAFE-03D8-614C-97E8-9EC92CB8D1BD}" type="presParOf" srcId="{97AEE537-5B3A-FB4B-B484-722E9A3E57C1}" destId="{E8BFBB32-E00F-A641-BA22-EAF050C2CC62}" srcOrd="1" destOrd="0" presId="urn:microsoft.com/office/officeart/2005/8/layout/venn1"/>
    <dgm:cxn modelId="{771BC1AE-E364-174B-8F89-92A38721EE49}" type="presParOf" srcId="{97AEE537-5B3A-FB4B-B484-722E9A3E57C1}" destId="{8696FAFE-D170-3C4B-B048-72B1F5ACD231}" srcOrd="2" destOrd="0" presId="urn:microsoft.com/office/officeart/2005/8/layout/venn1"/>
    <dgm:cxn modelId="{2BC84AEE-A82B-E54B-A168-954F8500890C}" type="presParOf" srcId="{97AEE537-5B3A-FB4B-B484-722E9A3E57C1}" destId="{6E6A6001-E5EF-BE4C-809C-E2C2B8E65C34}"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AEE1EB-13C1-F14D-A192-3BE0A3751BD7}" type="doc">
      <dgm:prSet loTypeId="urn:microsoft.com/office/officeart/2005/8/layout/radial6" loCatId="" qsTypeId="urn:microsoft.com/office/officeart/2005/8/quickstyle/simple4" qsCatId="simple" csTypeId="urn:microsoft.com/office/officeart/2005/8/colors/colorful3" csCatId="colorful" phldr="1"/>
      <dgm:spPr/>
      <dgm:t>
        <a:bodyPr/>
        <a:lstStyle/>
        <a:p>
          <a:endParaRPr lang="en-US"/>
        </a:p>
      </dgm:t>
    </dgm:pt>
    <dgm:pt modelId="{931EED39-BB13-BF46-8E43-96B1CD2CBDC3}">
      <dgm:prSet phldrT="[Text]" custT="1"/>
      <dgm:spPr/>
      <dgm:t>
        <a:bodyPr/>
        <a:lstStyle/>
        <a:p>
          <a:r>
            <a:rPr lang="en-US" sz="4000" dirty="0" smtClean="0"/>
            <a:t>Disorienting Dilemma</a:t>
          </a:r>
          <a:endParaRPr lang="en-US" sz="4000" dirty="0"/>
        </a:p>
      </dgm:t>
    </dgm:pt>
    <dgm:pt modelId="{E61012C6-8AC2-9E45-BC2F-625E52687119}" type="parTrans" cxnId="{B9A8BA2D-FF6D-8549-8F58-81F304FCEA21}">
      <dgm:prSet/>
      <dgm:spPr/>
      <dgm:t>
        <a:bodyPr/>
        <a:lstStyle/>
        <a:p>
          <a:endParaRPr lang="en-US"/>
        </a:p>
      </dgm:t>
    </dgm:pt>
    <dgm:pt modelId="{6E66B4B5-01DB-2F40-AEDC-C679D421DFDB}" type="sibTrans" cxnId="{B9A8BA2D-FF6D-8549-8F58-81F304FCEA21}">
      <dgm:prSet/>
      <dgm:spPr/>
      <dgm:t>
        <a:bodyPr/>
        <a:lstStyle/>
        <a:p>
          <a:endParaRPr lang="en-US"/>
        </a:p>
      </dgm:t>
    </dgm:pt>
    <dgm:pt modelId="{4281FA60-C261-5E4F-93AE-EC814D5DCD93}">
      <dgm:prSet phldrT="[Text]" custT="1"/>
      <dgm:spPr/>
      <dgm:t>
        <a:bodyPr/>
        <a:lstStyle/>
        <a:p>
          <a:r>
            <a:rPr lang="en-US" sz="4000" dirty="0" smtClean="0"/>
            <a:t>Practice taking new perspectives</a:t>
          </a:r>
          <a:endParaRPr lang="en-US" sz="4000" dirty="0"/>
        </a:p>
      </dgm:t>
    </dgm:pt>
    <dgm:pt modelId="{D90EAA82-08F8-F541-BD45-7C9C63C6B7B6}" type="parTrans" cxnId="{D732CCCA-C4D0-E44C-8E62-1C027517C5E2}">
      <dgm:prSet/>
      <dgm:spPr/>
      <dgm:t>
        <a:bodyPr/>
        <a:lstStyle/>
        <a:p>
          <a:endParaRPr lang="en-US"/>
        </a:p>
      </dgm:t>
    </dgm:pt>
    <dgm:pt modelId="{AABE175A-DA3A-B645-B24D-B59E04BFCEC4}" type="sibTrans" cxnId="{D732CCCA-C4D0-E44C-8E62-1C027517C5E2}">
      <dgm:prSet/>
      <dgm:spPr/>
      <dgm:t>
        <a:bodyPr/>
        <a:lstStyle/>
        <a:p>
          <a:endParaRPr lang="en-US"/>
        </a:p>
      </dgm:t>
    </dgm:pt>
    <dgm:pt modelId="{A978773C-7FA8-7446-BF1E-14D555451657}">
      <dgm:prSet phldrT="[Text]" custT="1"/>
      <dgm:spPr/>
      <dgm:t>
        <a:bodyPr/>
        <a:lstStyle/>
        <a:p>
          <a:r>
            <a:rPr lang="en-US" sz="4000" dirty="0" smtClean="0"/>
            <a:t>Reintegration</a:t>
          </a:r>
          <a:endParaRPr lang="en-US" sz="4000" dirty="0"/>
        </a:p>
      </dgm:t>
    </dgm:pt>
    <dgm:pt modelId="{06E6E49C-A806-364B-980F-AD461D505A36}" type="parTrans" cxnId="{D6D586C4-1F2F-9B4E-BD58-13DFF8C6FE10}">
      <dgm:prSet/>
      <dgm:spPr/>
      <dgm:t>
        <a:bodyPr/>
        <a:lstStyle/>
        <a:p>
          <a:endParaRPr lang="en-US"/>
        </a:p>
      </dgm:t>
    </dgm:pt>
    <dgm:pt modelId="{9F380032-AAD6-654A-8F6A-77344DAAE966}" type="sibTrans" cxnId="{D6D586C4-1F2F-9B4E-BD58-13DFF8C6FE10}">
      <dgm:prSet/>
      <dgm:spPr/>
      <dgm:t>
        <a:bodyPr/>
        <a:lstStyle/>
        <a:p>
          <a:endParaRPr lang="en-US"/>
        </a:p>
      </dgm:t>
    </dgm:pt>
    <dgm:pt modelId="{34A0A8ED-5BC4-4C45-A8DF-9F16C7ECA7D1}">
      <dgm:prSet phldrT="[Text]" custT="1"/>
      <dgm:spPr/>
      <dgm:t>
        <a:bodyPr/>
        <a:lstStyle/>
        <a:p>
          <a:r>
            <a:rPr lang="en-US" sz="4000" dirty="0" smtClean="0"/>
            <a:t>Reflection</a:t>
          </a:r>
          <a:endParaRPr lang="en-US" sz="4000" dirty="0"/>
        </a:p>
      </dgm:t>
    </dgm:pt>
    <dgm:pt modelId="{D54E2D94-D7E2-FA4E-B525-2372CB7289D3}" type="parTrans" cxnId="{9EBD411A-4730-6444-9C5A-345022DDC396}">
      <dgm:prSet/>
      <dgm:spPr/>
      <dgm:t>
        <a:bodyPr/>
        <a:lstStyle/>
        <a:p>
          <a:endParaRPr lang="en-US"/>
        </a:p>
      </dgm:t>
    </dgm:pt>
    <dgm:pt modelId="{B444A490-A220-8741-8F0B-254A34E67718}" type="sibTrans" cxnId="{9EBD411A-4730-6444-9C5A-345022DDC396}">
      <dgm:prSet/>
      <dgm:spPr/>
      <dgm:t>
        <a:bodyPr/>
        <a:lstStyle/>
        <a:p>
          <a:endParaRPr lang="en-US"/>
        </a:p>
      </dgm:t>
    </dgm:pt>
    <dgm:pt modelId="{53CF7013-8A90-854B-AF75-DFB9F23CA3CD}">
      <dgm:prSet phldrT="[Text]"/>
      <dgm:spPr/>
      <dgm:t>
        <a:bodyPr/>
        <a:lstStyle/>
        <a:p>
          <a:r>
            <a:rPr lang="en-US" dirty="0" smtClean="0"/>
            <a:t>Learning</a:t>
          </a:r>
          <a:endParaRPr lang="en-US" dirty="0"/>
        </a:p>
      </dgm:t>
    </dgm:pt>
    <dgm:pt modelId="{3D9618C5-F258-874B-9AD9-B92AAADCEA69}" type="sibTrans" cxnId="{1A24FA28-6E1D-254E-9AA2-E5F70A0D1645}">
      <dgm:prSet/>
      <dgm:spPr/>
      <dgm:t>
        <a:bodyPr/>
        <a:lstStyle/>
        <a:p>
          <a:endParaRPr lang="en-US"/>
        </a:p>
      </dgm:t>
    </dgm:pt>
    <dgm:pt modelId="{662B5E9A-3797-EB4B-9AFE-C076497F46CD}" type="parTrans" cxnId="{1A24FA28-6E1D-254E-9AA2-E5F70A0D1645}">
      <dgm:prSet/>
      <dgm:spPr/>
      <dgm:t>
        <a:bodyPr/>
        <a:lstStyle/>
        <a:p>
          <a:endParaRPr lang="en-US"/>
        </a:p>
      </dgm:t>
    </dgm:pt>
    <dgm:pt modelId="{6D8B5C7F-9D32-854A-A97E-C26D026248AF}" type="pres">
      <dgm:prSet presAssocID="{F7AEE1EB-13C1-F14D-A192-3BE0A3751BD7}" presName="Name0" presStyleCnt="0">
        <dgm:presLayoutVars>
          <dgm:chMax val="1"/>
          <dgm:dir/>
          <dgm:animLvl val="ctr"/>
          <dgm:resizeHandles val="exact"/>
        </dgm:presLayoutVars>
      </dgm:prSet>
      <dgm:spPr/>
    </dgm:pt>
    <dgm:pt modelId="{0ED1951D-738E-BF4A-913A-431808D204B1}" type="pres">
      <dgm:prSet presAssocID="{53CF7013-8A90-854B-AF75-DFB9F23CA3CD}" presName="centerShape" presStyleLbl="node0" presStyleIdx="0" presStyleCnt="1" custFlipHor="1" custScaleX="5986" custScaleY="19645"/>
      <dgm:spPr/>
      <dgm:t>
        <a:bodyPr/>
        <a:lstStyle/>
        <a:p>
          <a:endParaRPr lang="en-US"/>
        </a:p>
      </dgm:t>
    </dgm:pt>
    <dgm:pt modelId="{5467791B-14AF-7E4F-AC52-A35C96063908}" type="pres">
      <dgm:prSet presAssocID="{931EED39-BB13-BF46-8E43-96B1CD2CBDC3}" presName="node" presStyleLbl="node1" presStyleIdx="0" presStyleCnt="4" custScaleX="265184" custScaleY="155434" custRadScaleRad="85364" custRadScaleInc="-4102">
        <dgm:presLayoutVars>
          <dgm:bulletEnabled val="1"/>
        </dgm:presLayoutVars>
      </dgm:prSet>
      <dgm:spPr/>
    </dgm:pt>
    <dgm:pt modelId="{0D806924-9438-E047-97F4-9A6B69C84880}" type="pres">
      <dgm:prSet presAssocID="{931EED39-BB13-BF46-8E43-96B1CD2CBDC3}" presName="dummy" presStyleCnt="0"/>
      <dgm:spPr/>
    </dgm:pt>
    <dgm:pt modelId="{097AB0F6-8F0B-584E-80FE-05F511BF17BE}" type="pres">
      <dgm:prSet presAssocID="{6E66B4B5-01DB-2F40-AEDC-C679D421DFDB}" presName="sibTrans" presStyleLbl="sibTrans2D1" presStyleIdx="0" presStyleCnt="4"/>
      <dgm:spPr/>
    </dgm:pt>
    <dgm:pt modelId="{1690A552-FF9E-2946-A2B1-EE34E810906E}" type="pres">
      <dgm:prSet presAssocID="{34A0A8ED-5BC4-4C45-A8DF-9F16C7ECA7D1}" presName="node" presStyleLbl="node1" presStyleIdx="1" presStyleCnt="4" custScaleX="265184" custScaleY="155434">
        <dgm:presLayoutVars>
          <dgm:bulletEnabled val="1"/>
        </dgm:presLayoutVars>
      </dgm:prSet>
      <dgm:spPr/>
    </dgm:pt>
    <dgm:pt modelId="{961C78D0-926E-A34A-A2D4-411D6D538BD8}" type="pres">
      <dgm:prSet presAssocID="{34A0A8ED-5BC4-4C45-A8DF-9F16C7ECA7D1}" presName="dummy" presStyleCnt="0"/>
      <dgm:spPr/>
    </dgm:pt>
    <dgm:pt modelId="{75106A0B-8817-514E-A3DF-C5F2127BE17A}" type="pres">
      <dgm:prSet presAssocID="{B444A490-A220-8741-8F0B-254A34E67718}" presName="sibTrans" presStyleLbl="sibTrans2D1" presStyleIdx="1" presStyleCnt="4"/>
      <dgm:spPr/>
    </dgm:pt>
    <dgm:pt modelId="{B4C01551-87D8-134E-AA80-077DF476B6AC}" type="pres">
      <dgm:prSet presAssocID="{4281FA60-C261-5E4F-93AE-EC814D5DCD93}" presName="node" presStyleLbl="node1" presStyleIdx="2" presStyleCnt="4" custScaleX="319109" custScaleY="133375" custRadScaleRad="85423" custRadScaleInc="8200">
        <dgm:presLayoutVars>
          <dgm:bulletEnabled val="1"/>
        </dgm:presLayoutVars>
      </dgm:prSet>
      <dgm:spPr/>
    </dgm:pt>
    <dgm:pt modelId="{7B697492-D57D-4448-95CA-647A0CB905D8}" type="pres">
      <dgm:prSet presAssocID="{4281FA60-C261-5E4F-93AE-EC814D5DCD93}" presName="dummy" presStyleCnt="0"/>
      <dgm:spPr/>
    </dgm:pt>
    <dgm:pt modelId="{7CA8DD21-4117-A044-B2E1-4B0BF60211AE}" type="pres">
      <dgm:prSet presAssocID="{AABE175A-DA3A-B645-B24D-B59E04BFCEC4}" presName="sibTrans" presStyleLbl="sibTrans2D1" presStyleIdx="2" presStyleCnt="4"/>
      <dgm:spPr/>
    </dgm:pt>
    <dgm:pt modelId="{C4324FF0-A2F1-3048-8A52-3E1942067122}" type="pres">
      <dgm:prSet presAssocID="{A978773C-7FA8-7446-BF1E-14D555451657}" presName="node" presStyleLbl="node1" presStyleIdx="3" presStyleCnt="4" custScaleX="327616" custScaleY="130768">
        <dgm:presLayoutVars>
          <dgm:bulletEnabled val="1"/>
        </dgm:presLayoutVars>
      </dgm:prSet>
      <dgm:spPr/>
    </dgm:pt>
    <dgm:pt modelId="{CFF856C6-BF83-6B48-AB54-187F424FCF96}" type="pres">
      <dgm:prSet presAssocID="{A978773C-7FA8-7446-BF1E-14D555451657}" presName="dummy" presStyleCnt="0"/>
      <dgm:spPr/>
    </dgm:pt>
    <dgm:pt modelId="{4747D6FC-1575-FC4E-AAE5-476F915D76A5}" type="pres">
      <dgm:prSet presAssocID="{9F380032-AAD6-654A-8F6A-77344DAAE966}" presName="sibTrans" presStyleLbl="sibTrans2D1" presStyleIdx="3" presStyleCnt="4"/>
      <dgm:spPr/>
    </dgm:pt>
  </dgm:ptLst>
  <dgm:cxnLst>
    <dgm:cxn modelId="{B9A8BA2D-FF6D-8549-8F58-81F304FCEA21}" srcId="{53CF7013-8A90-854B-AF75-DFB9F23CA3CD}" destId="{931EED39-BB13-BF46-8E43-96B1CD2CBDC3}" srcOrd="0" destOrd="0" parTransId="{E61012C6-8AC2-9E45-BC2F-625E52687119}" sibTransId="{6E66B4B5-01DB-2F40-AEDC-C679D421DFDB}"/>
    <dgm:cxn modelId="{7EB468F6-23B9-AF40-9E93-E49B1511A71C}" type="presOf" srcId="{931EED39-BB13-BF46-8E43-96B1CD2CBDC3}" destId="{5467791B-14AF-7E4F-AC52-A35C96063908}" srcOrd="0" destOrd="0" presId="urn:microsoft.com/office/officeart/2005/8/layout/radial6"/>
    <dgm:cxn modelId="{D6D586C4-1F2F-9B4E-BD58-13DFF8C6FE10}" srcId="{53CF7013-8A90-854B-AF75-DFB9F23CA3CD}" destId="{A978773C-7FA8-7446-BF1E-14D555451657}" srcOrd="3" destOrd="0" parTransId="{06E6E49C-A806-364B-980F-AD461D505A36}" sibTransId="{9F380032-AAD6-654A-8F6A-77344DAAE966}"/>
    <dgm:cxn modelId="{9EBD411A-4730-6444-9C5A-345022DDC396}" srcId="{53CF7013-8A90-854B-AF75-DFB9F23CA3CD}" destId="{34A0A8ED-5BC4-4C45-A8DF-9F16C7ECA7D1}" srcOrd="1" destOrd="0" parTransId="{D54E2D94-D7E2-FA4E-B525-2372CB7289D3}" sibTransId="{B444A490-A220-8741-8F0B-254A34E67718}"/>
    <dgm:cxn modelId="{586798AA-69D9-E042-A6A1-FD6A1EE4A08E}" type="presOf" srcId="{4281FA60-C261-5E4F-93AE-EC814D5DCD93}" destId="{B4C01551-87D8-134E-AA80-077DF476B6AC}" srcOrd="0" destOrd="0" presId="urn:microsoft.com/office/officeart/2005/8/layout/radial6"/>
    <dgm:cxn modelId="{1FE44DF4-785B-3240-AD78-6BB2E8054A72}" type="presOf" srcId="{A978773C-7FA8-7446-BF1E-14D555451657}" destId="{C4324FF0-A2F1-3048-8A52-3E1942067122}" srcOrd="0" destOrd="0" presId="urn:microsoft.com/office/officeart/2005/8/layout/radial6"/>
    <dgm:cxn modelId="{D732CCCA-C4D0-E44C-8E62-1C027517C5E2}" srcId="{53CF7013-8A90-854B-AF75-DFB9F23CA3CD}" destId="{4281FA60-C261-5E4F-93AE-EC814D5DCD93}" srcOrd="2" destOrd="0" parTransId="{D90EAA82-08F8-F541-BD45-7C9C63C6B7B6}" sibTransId="{AABE175A-DA3A-B645-B24D-B59E04BFCEC4}"/>
    <dgm:cxn modelId="{5A7CB9F9-186D-0846-9F4A-4D221124E604}" type="presOf" srcId="{AABE175A-DA3A-B645-B24D-B59E04BFCEC4}" destId="{7CA8DD21-4117-A044-B2E1-4B0BF60211AE}" srcOrd="0" destOrd="0" presId="urn:microsoft.com/office/officeart/2005/8/layout/radial6"/>
    <dgm:cxn modelId="{6029189E-114C-D84D-BDA4-78883F504386}" type="presOf" srcId="{B444A490-A220-8741-8F0B-254A34E67718}" destId="{75106A0B-8817-514E-A3DF-C5F2127BE17A}" srcOrd="0" destOrd="0" presId="urn:microsoft.com/office/officeart/2005/8/layout/radial6"/>
    <dgm:cxn modelId="{6CC6D26E-D54C-DC45-BE60-B3DAE9E87F7B}" type="presOf" srcId="{6E66B4B5-01DB-2F40-AEDC-C679D421DFDB}" destId="{097AB0F6-8F0B-584E-80FE-05F511BF17BE}" srcOrd="0" destOrd="0" presId="urn:microsoft.com/office/officeart/2005/8/layout/radial6"/>
    <dgm:cxn modelId="{B303E625-F36A-DA47-A37C-6832E63A56B6}" type="presOf" srcId="{F7AEE1EB-13C1-F14D-A192-3BE0A3751BD7}" destId="{6D8B5C7F-9D32-854A-A97E-C26D026248AF}" srcOrd="0" destOrd="0" presId="urn:microsoft.com/office/officeart/2005/8/layout/radial6"/>
    <dgm:cxn modelId="{700BAAEB-E74F-4E40-AF49-0A01A3E3E718}" type="presOf" srcId="{53CF7013-8A90-854B-AF75-DFB9F23CA3CD}" destId="{0ED1951D-738E-BF4A-913A-431808D204B1}" srcOrd="0" destOrd="0" presId="urn:microsoft.com/office/officeart/2005/8/layout/radial6"/>
    <dgm:cxn modelId="{28C9687A-DD24-C948-9460-693658B020E4}" type="presOf" srcId="{9F380032-AAD6-654A-8F6A-77344DAAE966}" destId="{4747D6FC-1575-FC4E-AAE5-476F915D76A5}" srcOrd="0" destOrd="0" presId="urn:microsoft.com/office/officeart/2005/8/layout/radial6"/>
    <dgm:cxn modelId="{1A24FA28-6E1D-254E-9AA2-E5F70A0D1645}" srcId="{F7AEE1EB-13C1-F14D-A192-3BE0A3751BD7}" destId="{53CF7013-8A90-854B-AF75-DFB9F23CA3CD}" srcOrd="0" destOrd="0" parTransId="{662B5E9A-3797-EB4B-9AFE-C076497F46CD}" sibTransId="{3D9618C5-F258-874B-9AD9-B92AAADCEA69}"/>
    <dgm:cxn modelId="{95504CE6-AD35-AE48-9953-3E46C585DF46}" type="presOf" srcId="{34A0A8ED-5BC4-4C45-A8DF-9F16C7ECA7D1}" destId="{1690A552-FF9E-2946-A2B1-EE34E810906E}" srcOrd="0" destOrd="0" presId="urn:microsoft.com/office/officeart/2005/8/layout/radial6"/>
    <dgm:cxn modelId="{264BD103-3026-2E49-A347-1F3C873AAC0F}" type="presParOf" srcId="{6D8B5C7F-9D32-854A-A97E-C26D026248AF}" destId="{0ED1951D-738E-BF4A-913A-431808D204B1}" srcOrd="0" destOrd="0" presId="urn:microsoft.com/office/officeart/2005/8/layout/radial6"/>
    <dgm:cxn modelId="{1C3E6C0E-587A-9D41-8F99-F4329EF7802F}" type="presParOf" srcId="{6D8B5C7F-9D32-854A-A97E-C26D026248AF}" destId="{5467791B-14AF-7E4F-AC52-A35C96063908}" srcOrd="1" destOrd="0" presId="urn:microsoft.com/office/officeart/2005/8/layout/radial6"/>
    <dgm:cxn modelId="{699FEB3C-FDBA-6C4F-BE9E-B8BE52875457}" type="presParOf" srcId="{6D8B5C7F-9D32-854A-A97E-C26D026248AF}" destId="{0D806924-9438-E047-97F4-9A6B69C84880}" srcOrd="2" destOrd="0" presId="urn:microsoft.com/office/officeart/2005/8/layout/radial6"/>
    <dgm:cxn modelId="{AAC197EA-5788-3E45-B5EB-8D47E0676E79}" type="presParOf" srcId="{6D8B5C7F-9D32-854A-A97E-C26D026248AF}" destId="{097AB0F6-8F0B-584E-80FE-05F511BF17BE}" srcOrd="3" destOrd="0" presId="urn:microsoft.com/office/officeart/2005/8/layout/radial6"/>
    <dgm:cxn modelId="{130A02F0-AD5E-CE41-8954-30A51C443336}" type="presParOf" srcId="{6D8B5C7F-9D32-854A-A97E-C26D026248AF}" destId="{1690A552-FF9E-2946-A2B1-EE34E810906E}" srcOrd="4" destOrd="0" presId="urn:microsoft.com/office/officeart/2005/8/layout/radial6"/>
    <dgm:cxn modelId="{C7D61069-3983-F545-ADDB-926DB2286F88}" type="presParOf" srcId="{6D8B5C7F-9D32-854A-A97E-C26D026248AF}" destId="{961C78D0-926E-A34A-A2D4-411D6D538BD8}" srcOrd="5" destOrd="0" presId="urn:microsoft.com/office/officeart/2005/8/layout/radial6"/>
    <dgm:cxn modelId="{84DCE7AA-6124-0548-9F60-41EDDBDE4E17}" type="presParOf" srcId="{6D8B5C7F-9D32-854A-A97E-C26D026248AF}" destId="{75106A0B-8817-514E-A3DF-C5F2127BE17A}" srcOrd="6" destOrd="0" presId="urn:microsoft.com/office/officeart/2005/8/layout/radial6"/>
    <dgm:cxn modelId="{76146C14-FF05-6A40-B89E-14F3369D327F}" type="presParOf" srcId="{6D8B5C7F-9D32-854A-A97E-C26D026248AF}" destId="{B4C01551-87D8-134E-AA80-077DF476B6AC}" srcOrd="7" destOrd="0" presId="urn:microsoft.com/office/officeart/2005/8/layout/radial6"/>
    <dgm:cxn modelId="{1A1749CB-EC77-1944-856A-44139306F520}" type="presParOf" srcId="{6D8B5C7F-9D32-854A-A97E-C26D026248AF}" destId="{7B697492-D57D-4448-95CA-647A0CB905D8}" srcOrd="8" destOrd="0" presId="urn:microsoft.com/office/officeart/2005/8/layout/radial6"/>
    <dgm:cxn modelId="{BA4EAECD-31CB-3E4C-820C-52B86D7D4378}" type="presParOf" srcId="{6D8B5C7F-9D32-854A-A97E-C26D026248AF}" destId="{7CA8DD21-4117-A044-B2E1-4B0BF60211AE}" srcOrd="9" destOrd="0" presId="urn:microsoft.com/office/officeart/2005/8/layout/radial6"/>
    <dgm:cxn modelId="{9221BC3B-76EF-BC4F-B149-1B43B4D47AB1}" type="presParOf" srcId="{6D8B5C7F-9D32-854A-A97E-C26D026248AF}" destId="{C4324FF0-A2F1-3048-8A52-3E1942067122}" srcOrd="10" destOrd="0" presId="urn:microsoft.com/office/officeart/2005/8/layout/radial6"/>
    <dgm:cxn modelId="{89530E26-99E0-C74B-8AB1-5295B2061E22}" type="presParOf" srcId="{6D8B5C7F-9D32-854A-A97E-C26D026248AF}" destId="{CFF856C6-BF83-6B48-AB54-187F424FCF96}" srcOrd="11" destOrd="0" presId="urn:microsoft.com/office/officeart/2005/8/layout/radial6"/>
    <dgm:cxn modelId="{4C175F3B-AF12-3142-8614-CB347DDDE603}" type="presParOf" srcId="{6D8B5C7F-9D32-854A-A97E-C26D026248AF}" destId="{4747D6FC-1575-FC4E-AAE5-476F915D76A5}"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58175-4B79-4C49-BC68-9FD857CE890B}">
      <dsp:nvSpPr>
        <dsp:cNvPr id="0" name=""/>
        <dsp:cNvSpPr/>
      </dsp:nvSpPr>
      <dsp:spPr>
        <a:xfrm>
          <a:off x="203034" y="674741"/>
          <a:ext cx="5008179" cy="5008179"/>
        </a:xfrm>
        <a:prstGeom prst="ellipse">
          <a:avLst/>
        </a:prstGeom>
        <a:gradFill rotWithShape="0">
          <a:gsLst>
            <a:gs pos="0">
              <a:schemeClr val="accent2">
                <a:alpha val="50000"/>
                <a:hueOff val="0"/>
                <a:satOff val="0"/>
                <a:lumOff val="0"/>
                <a:alphaOff val="0"/>
                <a:shade val="47500"/>
                <a:satMod val="137000"/>
              </a:schemeClr>
            </a:gs>
            <a:gs pos="55000">
              <a:schemeClr val="accent2">
                <a:alpha val="50000"/>
                <a:hueOff val="0"/>
                <a:satOff val="0"/>
                <a:lumOff val="0"/>
                <a:alphaOff val="0"/>
                <a:shade val="69000"/>
                <a:satMod val="137000"/>
              </a:schemeClr>
            </a:gs>
            <a:gs pos="100000">
              <a:schemeClr val="accent2">
                <a:alpha val="50000"/>
                <a:hueOff val="0"/>
                <a:satOff val="0"/>
                <a:lumOff val="0"/>
                <a:alphaOff val="0"/>
                <a:shade val="98000"/>
                <a:satMod val="137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44800">
            <a:lnSpc>
              <a:spcPct val="90000"/>
            </a:lnSpc>
            <a:spcBef>
              <a:spcPct val="0"/>
            </a:spcBef>
            <a:spcAft>
              <a:spcPct val="35000"/>
            </a:spcAft>
          </a:pPr>
          <a:r>
            <a:rPr lang="en-US" sz="6400" kern="1200" dirty="0" smtClean="0"/>
            <a:t>Problem</a:t>
          </a:r>
          <a:endParaRPr lang="en-US" sz="6400" kern="1200" dirty="0"/>
        </a:p>
      </dsp:txBody>
      <dsp:txXfrm>
        <a:off x="902374" y="1265313"/>
        <a:ext cx="2887599" cy="3827035"/>
      </dsp:txXfrm>
    </dsp:sp>
    <dsp:sp modelId="{8696FAFE-D170-3C4B-B048-72B1F5ACD231}">
      <dsp:nvSpPr>
        <dsp:cNvPr id="0" name=""/>
        <dsp:cNvSpPr/>
      </dsp:nvSpPr>
      <dsp:spPr>
        <a:xfrm>
          <a:off x="3812533" y="674741"/>
          <a:ext cx="5008179" cy="5008179"/>
        </a:xfrm>
        <a:prstGeom prst="ellipse">
          <a:avLst/>
        </a:prstGeom>
        <a:gradFill rotWithShape="0">
          <a:gsLst>
            <a:gs pos="0">
              <a:schemeClr val="accent2">
                <a:alpha val="50000"/>
                <a:hueOff val="9531696"/>
                <a:satOff val="19501"/>
                <a:lumOff val="7451"/>
                <a:alphaOff val="0"/>
                <a:shade val="47500"/>
                <a:satMod val="137000"/>
              </a:schemeClr>
            </a:gs>
            <a:gs pos="55000">
              <a:schemeClr val="accent2">
                <a:alpha val="50000"/>
                <a:hueOff val="9531696"/>
                <a:satOff val="19501"/>
                <a:lumOff val="7451"/>
                <a:alphaOff val="0"/>
                <a:shade val="69000"/>
                <a:satMod val="137000"/>
              </a:schemeClr>
            </a:gs>
            <a:gs pos="100000">
              <a:schemeClr val="accent2">
                <a:alpha val="50000"/>
                <a:hueOff val="9531696"/>
                <a:satOff val="19501"/>
                <a:lumOff val="7451"/>
                <a:alphaOff val="0"/>
                <a:shade val="98000"/>
                <a:satMod val="137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44800">
            <a:lnSpc>
              <a:spcPct val="90000"/>
            </a:lnSpc>
            <a:spcBef>
              <a:spcPct val="0"/>
            </a:spcBef>
            <a:spcAft>
              <a:spcPct val="35000"/>
            </a:spcAft>
          </a:pPr>
          <a:r>
            <a:rPr lang="en-US" sz="6400" kern="1200" dirty="0" smtClean="0"/>
            <a:t>Process</a:t>
          </a:r>
          <a:endParaRPr lang="en-US" sz="6400" kern="1200" dirty="0"/>
        </a:p>
      </dsp:txBody>
      <dsp:txXfrm>
        <a:off x="5233773" y="1265313"/>
        <a:ext cx="2887599" cy="38270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47D6FC-1575-FC4E-AAE5-476F915D76A5}">
      <dsp:nvSpPr>
        <dsp:cNvPr id="0" name=""/>
        <dsp:cNvSpPr/>
      </dsp:nvSpPr>
      <dsp:spPr>
        <a:xfrm>
          <a:off x="3081596" y="1076018"/>
          <a:ext cx="4502776" cy="4502776"/>
        </a:xfrm>
        <a:prstGeom prst="blockArc">
          <a:avLst>
            <a:gd name="adj1" fmla="val 11305548"/>
            <a:gd name="adj2" fmla="val 16174081"/>
            <a:gd name="adj3" fmla="val 4643"/>
          </a:avLst>
        </a:prstGeom>
        <a:gradFill rotWithShape="0">
          <a:gsLst>
            <a:gs pos="0">
              <a:schemeClr val="accent3">
                <a:hueOff val="-13803598"/>
                <a:satOff val="-36385"/>
                <a:lumOff val="-9412"/>
                <a:alphaOff val="0"/>
                <a:shade val="47500"/>
                <a:satMod val="137000"/>
              </a:schemeClr>
            </a:gs>
            <a:gs pos="55000">
              <a:schemeClr val="accent3">
                <a:hueOff val="-13803598"/>
                <a:satOff val="-36385"/>
                <a:lumOff val="-9412"/>
                <a:alphaOff val="0"/>
                <a:shade val="69000"/>
                <a:satMod val="137000"/>
              </a:schemeClr>
            </a:gs>
            <a:gs pos="100000">
              <a:schemeClr val="accent3">
                <a:hueOff val="-13803598"/>
                <a:satOff val="-36385"/>
                <a:lumOff val="-9412"/>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sp>
    <dsp:sp modelId="{7CA8DD21-4117-A044-B2E1-4B0BF60211AE}">
      <dsp:nvSpPr>
        <dsp:cNvPr id="0" name=""/>
        <dsp:cNvSpPr/>
      </dsp:nvSpPr>
      <dsp:spPr>
        <a:xfrm>
          <a:off x="3081696" y="432225"/>
          <a:ext cx="4502776" cy="4502776"/>
        </a:xfrm>
        <a:prstGeom prst="blockArc">
          <a:avLst>
            <a:gd name="adj1" fmla="val 5489106"/>
            <a:gd name="adj2" fmla="val 10295519"/>
            <a:gd name="adj3" fmla="val 4643"/>
          </a:avLst>
        </a:prstGeom>
        <a:gradFill rotWithShape="0">
          <a:gsLst>
            <a:gs pos="0">
              <a:schemeClr val="accent3">
                <a:hueOff val="-9202399"/>
                <a:satOff val="-24257"/>
                <a:lumOff val="-6275"/>
                <a:alphaOff val="0"/>
                <a:shade val="47500"/>
                <a:satMod val="137000"/>
              </a:schemeClr>
            </a:gs>
            <a:gs pos="55000">
              <a:schemeClr val="accent3">
                <a:hueOff val="-9202399"/>
                <a:satOff val="-24257"/>
                <a:lumOff val="-6275"/>
                <a:alphaOff val="0"/>
                <a:shade val="69000"/>
                <a:satMod val="137000"/>
              </a:schemeClr>
            </a:gs>
            <a:gs pos="100000">
              <a:schemeClr val="accent3">
                <a:hueOff val="-9202399"/>
                <a:satOff val="-24257"/>
                <a:lumOff val="-6275"/>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sp>
    <dsp:sp modelId="{75106A0B-8817-514E-A3DF-C5F2127BE17A}">
      <dsp:nvSpPr>
        <dsp:cNvPr id="0" name=""/>
        <dsp:cNvSpPr/>
      </dsp:nvSpPr>
      <dsp:spPr>
        <a:xfrm>
          <a:off x="3128715" y="433948"/>
          <a:ext cx="4502776" cy="4502776"/>
        </a:xfrm>
        <a:prstGeom prst="blockArc">
          <a:avLst>
            <a:gd name="adj1" fmla="val 501759"/>
            <a:gd name="adj2" fmla="val 5562659"/>
            <a:gd name="adj3" fmla="val 4643"/>
          </a:avLst>
        </a:prstGeom>
        <a:gradFill rotWithShape="0">
          <a:gsLst>
            <a:gs pos="0">
              <a:schemeClr val="accent3">
                <a:hueOff val="-4601200"/>
                <a:satOff val="-12128"/>
                <a:lumOff val="-3137"/>
                <a:alphaOff val="0"/>
                <a:shade val="47500"/>
                <a:satMod val="137000"/>
              </a:schemeClr>
            </a:gs>
            <a:gs pos="55000">
              <a:schemeClr val="accent3">
                <a:hueOff val="-4601200"/>
                <a:satOff val="-12128"/>
                <a:lumOff val="-3137"/>
                <a:alphaOff val="0"/>
                <a:shade val="69000"/>
                <a:satMod val="137000"/>
              </a:schemeClr>
            </a:gs>
            <a:gs pos="100000">
              <a:schemeClr val="accent3">
                <a:hueOff val="-4601200"/>
                <a:satOff val="-12128"/>
                <a:lumOff val="-3137"/>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sp>
    <dsp:sp modelId="{097AB0F6-8F0B-584E-80FE-05F511BF17BE}">
      <dsp:nvSpPr>
        <dsp:cNvPr id="0" name=""/>
        <dsp:cNvSpPr/>
      </dsp:nvSpPr>
      <dsp:spPr>
        <a:xfrm>
          <a:off x="3128941" y="1075151"/>
          <a:ext cx="4502776" cy="4502776"/>
        </a:xfrm>
        <a:prstGeom prst="blockArc">
          <a:avLst>
            <a:gd name="adj1" fmla="val 16100056"/>
            <a:gd name="adj2" fmla="val 21095822"/>
            <a:gd name="adj3" fmla="val 4643"/>
          </a:avLst>
        </a:prstGeom>
        <a:gradFill rotWithShape="0">
          <a:gsLst>
            <a:gs pos="0">
              <a:schemeClr val="accent3">
                <a:hueOff val="0"/>
                <a:satOff val="0"/>
                <a:lumOff val="0"/>
                <a:alphaOff val="0"/>
                <a:shade val="47500"/>
                <a:satMod val="137000"/>
              </a:schemeClr>
            </a:gs>
            <a:gs pos="55000">
              <a:schemeClr val="accent3">
                <a:hueOff val="0"/>
                <a:satOff val="0"/>
                <a:lumOff val="0"/>
                <a:alphaOff val="0"/>
                <a:shade val="69000"/>
                <a:satMod val="137000"/>
              </a:schemeClr>
            </a:gs>
            <a:gs pos="100000">
              <a:schemeClr val="accent3">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sp>
    <dsp:sp modelId="{0ED1951D-738E-BF4A-913A-431808D204B1}">
      <dsp:nvSpPr>
        <dsp:cNvPr id="0" name=""/>
        <dsp:cNvSpPr/>
      </dsp:nvSpPr>
      <dsp:spPr>
        <a:xfrm flipH="1">
          <a:off x="5294643" y="2801445"/>
          <a:ext cx="124154" cy="407454"/>
        </a:xfrm>
        <a:prstGeom prst="ellipse">
          <a:avLst/>
        </a:prstGeom>
        <a:gradFill rotWithShape="0">
          <a:gsLst>
            <a:gs pos="0">
              <a:schemeClr val="accent2">
                <a:hueOff val="0"/>
                <a:satOff val="0"/>
                <a:lumOff val="0"/>
                <a:alphaOff val="0"/>
                <a:shade val="47500"/>
                <a:satMod val="137000"/>
              </a:schemeClr>
            </a:gs>
            <a:gs pos="55000">
              <a:schemeClr val="accent2">
                <a:hueOff val="0"/>
                <a:satOff val="0"/>
                <a:lumOff val="0"/>
                <a:alphaOff val="0"/>
                <a:shade val="69000"/>
                <a:satMod val="137000"/>
              </a:schemeClr>
            </a:gs>
            <a:gs pos="100000">
              <a:schemeClr val="accent2">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Learning</a:t>
          </a:r>
          <a:endParaRPr lang="en-US" sz="500" kern="1200" dirty="0"/>
        </a:p>
      </dsp:txBody>
      <dsp:txXfrm>
        <a:off x="5312825" y="2861115"/>
        <a:ext cx="87790" cy="288114"/>
      </dsp:txXfrm>
    </dsp:sp>
    <dsp:sp modelId="{5467791B-14AF-7E4F-AC52-A35C96063908}">
      <dsp:nvSpPr>
        <dsp:cNvPr id="0" name=""/>
        <dsp:cNvSpPr/>
      </dsp:nvSpPr>
      <dsp:spPr>
        <a:xfrm>
          <a:off x="3391351" y="3"/>
          <a:ext cx="3850107" cy="2256687"/>
        </a:xfrm>
        <a:prstGeom prst="ellipse">
          <a:avLst/>
        </a:prstGeom>
        <a:gradFill rotWithShape="0">
          <a:gsLst>
            <a:gs pos="0">
              <a:schemeClr val="accent3">
                <a:hueOff val="0"/>
                <a:satOff val="0"/>
                <a:lumOff val="0"/>
                <a:alphaOff val="0"/>
                <a:shade val="47500"/>
                <a:satMod val="137000"/>
              </a:schemeClr>
            </a:gs>
            <a:gs pos="55000">
              <a:schemeClr val="accent3">
                <a:hueOff val="0"/>
                <a:satOff val="0"/>
                <a:lumOff val="0"/>
                <a:alphaOff val="0"/>
                <a:shade val="69000"/>
                <a:satMod val="137000"/>
              </a:schemeClr>
            </a:gs>
            <a:gs pos="100000">
              <a:schemeClr val="accent3">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sz="4000" kern="1200" dirty="0" smtClean="0"/>
            <a:t>Disorienting Dilemma</a:t>
          </a:r>
          <a:endParaRPr lang="en-US" sz="4000" kern="1200" dirty="0"/>
        </a:p>
      </dsp:txBody>
      <dsp:txXfrm>
        <a:off x="3955186" y="330487"/>
        <a:ext cx="2722437" cy="1595719"/>
      </dsp:txXfrm>
    </dsp:sp>
    <dsp:sp modelId="{1690A552-FF9E-2946-A2B1-EE34E810906E}">
      <dsp:nvSpPr>
        <dsp:cNvPr id="0" name=""/>
        <dsp:cNvSpPr/>
      </dsp:nvSpPr>
      <dsp:spPr>
        <a:xfrm>
          <a:off x="5630788" y="1876828"/>
          <a:ext cx="3850107" cy="2256687"/>
        </a:xfrm>
        <a:prstGeom prst="ellipse">
          <a:avLst/>
        </a:prstGeom>
        <a:gradFill rotWithShape="0">
          <a:gsLst>
            <a:gs pos="0">
              <a:schemeClr val="accent3">
                <a:hueOff val="-4601200"/>
                <a:satOff val="-12128"/>
                <a:lumOff val="-3137"/>
                <a:alphaOff val="0"/>
                <a:shade val="47500"/>
                <a:satMod val="137000"/>
              </a:schemeClr>
            </a:gs>
            <a:gs pos="55000">
              <a:schemeClr val="accent3">
                <a:hueOff val="-4601200"/>
                <a:satOff val="-12128"/>
                <a:lumOff val="-3137"/>
                <a:alphaOff val="0"/>
                <a:shade val="69000"/>
                <a:satMod val="137000"/>
              </a:schemeClr>
            </a:gs>
            <a:gs pos="100000">
              <a:schemeClr val="accent3">
                <a:hueOff val="-4601200"/>
                <a:satOff val="-12128"/>
                <a:lumOff val="-3137"/>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sz="4000" kern="1200" dirty="0" smtClean="0"/>
            <a:t>Reflection</a:t>
          </a:r>
          <a:endParaRPr lang="en-US" sz="4000" kern="1200" dirty="0"/>
        </a:p>
      </dsp:txBody>
      <dsp:txXfrm>
        <a:off x="6194623" y="2207312"/>
        <a:ext cx="2722437" cy="1595719"/>
      </dsp:txXfrm>
    </dsp:sp>
    <dsp:sp modelId="{B4C01551-87D8-134E-AA80-077DF476B6AC}">
      <dsp:nvSpPr>
        <dsp:cNvPr id="0" name=""/>
        <dsp:cNvSpPr/>
      </dsp:nvSpPr>
      <dsp:spPr>
        <a:xfrm>
          <a:off x="2959578" y="3913785"/>
          <a:ext cx="4633023" cy="1936421"/>
        </a:xfrm>
        <a:prstGeom prst="ellipse">
          <a:avLst/>
        </a:prstGeom>
        <a:gradFill rotWithShape="0">
          <a:gsLst>
            <a:gs pos="0">
              <a:schemeClr val="accent3">
                <a:hueOff val="-9202399"/>
                <a:satOff val="-24257"/>
                <a:lumOff val="-6275"/>
                <a:alphaOff val="0"/>
                <a:shade val="47500"/>
                <a:satMod val="137000"/>
              </a:schemeClr>
            </a:gs>
            <a:gs pos="55000">
              <a:schemeClr val="accent3">
                <a:hueOff val="-9202399"/>
                <a:satOff val="-24257"/>
                <a:lumOff val="-6275"/>
                <a:alphaOff val="0"/>
                <a:shade val="69000"/>
                <a:satMod val="137000"/>
              </a:schemeClr>
            </a:gs>
            <a:gs pos="100000">
              <a:schemeClr val="accent3">
                <a:hueOff val="-9202399"/>
                <a:satOff val="-24257"/>
                <a:lumOff val="-6275"/>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sz="4000" kern="1200" dirty="0" smtClean="0"/>
            <a:t>Practice taking new perspectives</a:t>
          </a:r>
          <a:endParaRPr lang="en-US" sz="4000" kern="1200" dirty="0"/>
        </a:p>
      </dsp:txBody>
      <dsp:txXfrm>
        <a:off x="3638069" y="4197367"/>
        <a:ext cx="3276041" cy="1369257"/>
      </dsp:txXfrm>
    </dsp:sp>
    <dsp:sp modelId="{C4324FF0-A2F1-3048-8A52-3E1942067122}">
      <dsp:nvSpPr>
        <dsp:cNvPr id="0" name=""/>
        <dsp:cNvSpPr/>
      </dsp:nvSpPr>
      <dsp:spPr>
        <a:xfrm>
          <a:off x="779333" y="2055886"/>
          <a:ext cx="4756533" cy="1898571"/>
        </a:xfrm>
        <a:prstGeom prst="ellipse">
          <a:avLst/>
        </a:prstGeom>
        <a:gradFill rotWithShape="0">
          <a:gsLst>
            <a:gs pos="0">
              <a:schemeClr val="accent3">
                <a:hueOff val="-13803598"/>
                <a:satOff val="-36385"/>
                <a:lumOff val="-9412"/>
                <a:alphaOff val="0"/>
                <a:shade val="47500"/>
                <a:satMod val="137000"/>
              </a:schemeClr>
            </a:gs>
            <a:gs pos="55000">
              <a:schemeClr val="accent3">
                <a:hueOff val="-13803598"/>
                <a:satOff val="-36385"/>
                <a:lumOff val="-9412"/>
                <a:alphaOff val="0"/>
                <a:shade val="69000"/>
                <a:satMod val="137000"/>
              </a:schemeClr>
            </a:gs>
            <a:gs pos="100000">
              <a:schemeClr val="accent3">
                <a:hueOff val="-13803598"/>
                <a:satOff val="-36385"/>
                <a:lumOff val="-9412"/>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sz="4000" kern="1200" dirty="0" smtClean="0"/>
            <a:t>Reintegration</a:t>
          </a:r>
          <a:endParaRPr lang="en-US" sz="4000" kern="1200" dirty="0"/>
        </a:p>
      </dsp:txBody>
      <dsp:txXfrm>
        <a:off x="1475911" y="2333925"/>
        <a:ext cx="3363377" cy="134249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CED9EF-8674-C845-9E47-C2AB1C1518EC}" type="datetimeFigureOut">
              <a:rPr lang="en-US" smtClean="0"/>
              <a:t>2/25/16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2208CC-A8E1-704E-8F51-8CDD4E55D790}" type="slidenum">
              <a:rPr lang="en-US" smtClean="0"/>
              <a:t>‹#›</a:t>
            </a:fld>
            <a:endParaRPr lang="en-US"/>
          </a:p>
        </p:txBody>
      </p:sp>
    </p:spTree>
    <p:extLst>
      <p:ext uri="{BB962C8B-B14F-4D97-AF65-F5344CB8AC3E}">
        <p14:creationId xmlns:p14="http://schemas.microsoft.com/office/powerpoint/2010/main" val="23878290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Tep’s</a:t>
            </a:r>
            <a:r>
              <a:rPr lang="en-US" dirty="0" smtClean="0"/>
              <a:t> Belonging series</a:t>
            </a:r>
            <a:r>
              <a:rPr lang="en-US" baseline="0" dirty="0" smtClean="0"/>
              <a:t> of events is the first part of our three part signature series, titled “High Impact Change”. This series, which will run through not only next term but also next year, is focused on three </a:t>
            </a:r>
            <a:r>
              <a:rPr lang="en-US" baseline="0" dirty="0" err="1" smtClean="0"/>
              <a:t>disporportionately</a:t>
            </a:r>
            <a:r>
              <a:rPr lang="en-US" baseline="0" dirty="0" smtClean="0"/>
              <a:t> important and topical issues in higher education today. The question of “</a:t>
            </a:r>
            <a:r>
              <a:rPr lang="en-US" baseline="0" dirty="0" err="1" smtClean="0"/>
              <a:t>belongining</a:t>
            </a:r>
            <a:r>
              <a:rPr lang="en-US" baseline="0" dirty="0" smtClean="0"/>
              <a:t>,” on “doing” and “asking. It is funded by the Wayne Morris Center. </a:t>
            </a:r>
            <a:r>
              <a:rPr lang="en-US" dirty="0" smtClean="0"/>
              <a:t>Touch on Belonging series take-</a:t>
            </a:r>
            <a:r>
              <a:rPr lang="en-US" dirty="0" err="1" smtClean="0"/>
              <a:t>aways</a:t>
            </a:r>
            <a:r>
              <a:rPr lang="en-US" baseline="0" dirty="0" smtClean="0"/>
              <a:t> or questions. </a:t>
            </a:r>
            <a:r>
              <a:rPr lang="en-US" dirty="0" smtClean="0"/>
              <a:t>Announce future Belonging events. </a:t>
            </a:r>
          </a:p>
          <a:p>
            <a:r>
              <a:rPr lang="en-US" dirty="0" smtClean="0"/>
              <a:t>Give narrative “arc” of Belonging Event Take </a:t>
            </a:r>
            <a:r>
              <a:rPr lang="en-US" dirty="0" err="1" smtClean="0"/>
              <a:t>aways</a:t>
            </a:r>
            <a:r>
              <a:rPr lang="en-US" dirty="0" smtClean="0"/>
              <a:t> that predicate what we’ll discuss today. </a:t>
            </a:r>
          </a:p>
          <a:p>
            <a:pPr lvl="1"/>
            <a:r>
              <a:rPr lang="en-US" dirty="0" smtClean="0"/>
              <a:t>Walton: Success in college is pegged to belonging, students seek out and take advantage of academic opportunities (mentorship, services, </a:t>
            </a:r>
            <a:r>
              <a:rPr lang="en-US" dirty="0" err="1" smtClean="0"/>
              <a:t>etc</a:t>
            </a:r>
            <a:r>
              <a:rPr lang="en-US" dirty="0" smtClean="0"/>
              <a:t>, when they feel they “belong”). </a:t>
            </a:r>
          </a:p>
          <a:p>
            <a:endParaRPr lang="en-US" dirty="0"/>
          </a:p>
        </p:txBody>
      </p:sp>
      <p:sp>
        <p:nvSpPr>
          <p:cNvPr id="4" name="Slide Number Placeholder 3"/>
          <p:cNvSpPr>
            <a:spLocks noGrp="1"/>
          </p:cNvSpPr>
          <p:nvPr>
            <p:ph type="sldNum" sz="quarter" idx="10"/>
          </p:nvPr>
        </p:nvSpPr>
        <p:spPr/>
        <p:txBody>
          <a:bodyPr/>
          <a:lstStyle/>
          <a:p>
            <a:fld id="{2C2208CC-A8E1-704E-8F51-8CDD4E55D790}" type="slidenum">
              <a:rPr lang="en-US" smtClean="0"/>
              <a:t>4</a:t>
            </a:fld>
            <a:endParaRPr lang="en-US"/>
          </a:p>
        </p:txBody>
      </p:sp>
    </p:spTree>
    <p:extLst>
      <p:ext uri="{BB962C8B-B14F-4D97-AF65-F5344CB8AC3E}">
        <p14:creationId xmlns:p14="http://schemas.microsoft.com/office/powerpoint/2010/main" val="3016647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Stop here to allow free write or discussion as needed. End with segue “well, as we can see we</a:t>
            </a:r>
            <a:r>
              <a:rPr lang="en-US" baseline="0" dirty="0" smtClean="0"/>
              <a:t> have a lot of ideas about this, and I’d like to move us forward by suggesting that finding what answers are most useful for us as individuals, departments, schools, communities depends largely on the lenses we bring to this topic.” IN electricity– resistance is a measurement of difficulty power meets when trying to force its way through a circuit. </a:t>
            </a:r>
            <a:endParaRPr lang="en-US" dirty="0"/>
          </a:p>
        </p:txBody>
      </p:sp>
      <p:sp>
        <p:nvSpPr>
          <p:cNvPr id="4" name="Slide Number Placeholder 3"/>
          <p:cNvSpPr>
            <a:spLocks noGrp="1"/>
          </p:cNvSpPr>
          <p:nvPr>
            <p:ph type="sldNum" sz="quarter" idx="10"/>
          </p:nvPr>
        </p:nvSpPr>
        <p:spPr/>
        <p:txBody>
          <a:bodyPr/>
          <a:lstStyle/>
          <a:p>
            <a:fld id="{2C2208CC-A8E1-704E-8F51-8CDD4E55D790}" type="slidenum">
              <a:rPr lang="en-US" smtClean="0"/>
              <a:t>5</a:t>
            </a:fld>
            <a:endParaRPr lang="en-US"/>
          </a:p>
        </p:txBody>
      </p:sp>
    </p:spTree>
    <p:extLst>
      <p:ext uri="{BB962C8B-B14F-4D97-AF65-F5344CB8AC3E}">
        <p14:creationId xmlns:p14="http://schemas.microsoft.com/office/powerpoint/2010/main" val="4105270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factors influence students conscious and semi-conscious</a:t>
            </a:r>
            <a:r>
              <a:rPr lang="en-US" baseline="0" dirty="0" smtClean="0"/>
              <a:t> decision. </a:t>
            </a:r>
          </a:p>
          <a:p>
            <a:r>
              <a:rPr lang="en-US" dirty="0" smtClean="0"/>
              <a:t>Don’t plan your whole course around it! </a:t>
            </a:r>
          </a:p>
          <a:p>
            <a:endParaRPr lang="en-US" dirty="0" smtClean="0"/>
          </a:p>
          <a:p>
            <a:r>
              <a:rPr lang="en-US" dirty="0" smtClean="0"/>
              <a:t>Plan and put energy into responding to “Process” SR, and manage “Problem” SR</a:t>
            </a:r>
          </a:p>
          <a:p>
            <a:endParaRPr lang="en-US" dirty="0"/>
          </a:p>
        </p:txBody>
      </p:sp>
      <p:sp>
        <p:nvSpPr>
          <p:cNvPr id="4" name="Slide Number Placeholder 3"/>
          <p:cNvSpPr>
            <a:spLocks noGrp="1"/>
          </p:cNvSpPr>
          <p:nvPr>
            <p:ph type="sldNum" sz="quarter" idx="10"/>
          </p:nvPr>
        </p:nvSpPr>
        <p:spPr/>
        <p:txBody>
          <a:bodyPr/>
          <a:lstStyle/>
          <a:p>
            <a:fld id="{2C2208CC-A8E1-704E-8F51-8CDD4E55D790}" type="slidenum">
              <a:rPr lang="en-US" smtClean="0"/>
              <a:t>10</a:t>
            </a:fld>
            <a:endParaRPr lang="en-US"/>
          </a:p>
        </p:txBody>
      </p:sp>
    </p:spTree>
    <p:extLst>
      <p:ext uri="{BB962C8B-B14F-4D97-AF65-F5344CB8AC3E}">
        <p14:creationId xmlns:p14="http://schemas.microsoft.com/office/powerpoint/2010/main" val="850625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2208CC-A8E1-704E-8F51-8CDD4E55D790}" type="slidenum">
              <a:rPr lang="en-US" smtClean="0"/>
              <a:t>20</a:t>
            </a:fld>
            <a:endParaRPr lang="en-US"/>
          </a:p>
        </p:txBody>
      </p:sp>
    </p:spTree>
    <p:extLst>
      <p:ext uri="{BB962C8B-B14F-4D97-AF65-F5344CB8AC3E}">
        <p14:creationId xmlns:p14="http://schemas.microsoft.com/office/powerpoint/2010/main" val="321870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FA914513-3AB9-8448-AF05-CD22C95B44B5}" type="datetimeFigureOut">
              <a:rPr lang="en-US" smtClean="0"/>
              <a:t>2/19/16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914513-3AB9-8448-AF05-CD22C95B44B5}" type="datetimeFigureOut">
              <a:rPr lang="en-US" smtClean="0"/>
              <a:t>2/19/16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D5F6E1-E3C0-744F-A966-8947BCB62D2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914513-3AB9-8448-AF05-CD22C95B44B5}" type="datetimeFigureOut">
              <a:rPr lang="en-US" smtClean="0"/>
              <a:t>2/19/16</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A6D5F6E1-E3C0-744F-A966-8947BCB62D2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914513-3AB9-8448-AF05-CD22C95B44B5}" type="datetimeFigureOut">
              <a:rPr lang="en-US" smtClean="0"/>
              <a:t>2/19/16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D5F6E1-E3C0-744F-A966-8947BCB62D2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A914513-3AB9-8448-AF05-CD22C95B44B5}" type="datetimeFigureOut">
              <a:rPr lang="en-US" smtClean="0"/>
              <a:t>2/19/16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D5F6E1-E3C0-744F-A966-8947BCB62D2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A914513-3AB9-8448-AF05-CD22C95B44B5}" type="datetimeFigureOut">
              <a:rPr lang="en-US" smtClean="0"/>
              <a:t>2/19/16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D5F6E1-E3C0-744F-A966-8947BCB62D2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A914513-3AB9-8448-AF05-CD22C95B44B5}" type="datetimeFigureOut">
              <a:rPr lang="en-US" smtClean="0"/>
              <a:t>2/19/16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D5F6E1-E3C0-744F-A966-8947BCB62D2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A914513-3AB9-8448-AF05-CD22C95B44B5}" type="datetimeFigureOut">
              <a:rPr lang="en-US" smtClean="0"/>
              <a:t>2/19/16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D5F6E1-E3C0-744F-A966-8947BCB62D2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914513-3AB9-8448-AF05-CD22C95B44B5}" type="datetimeFigureOut">
              <a:rPr lang="en-US" smtClean="0"/>
              <a:t>2/19/16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D5F6E1-E3C0-744F-A966-8947BCB62D2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A914513-3AB9-8448-AF05-CD22C95B44B5}" type="datetimeFigureOut">
              <a:rPr lang="en-US" smtClean="0"/>
              <a:t>2/19/16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FA914513-3AB9-8448-AF05-CD22C95B44B5}" type="datetimeFigureOut">
              <a:rPr lang="en-US" smtClean="0"/>
              <a:t>2/19/16</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A6D5F6E1-E3C0-744F-A966-8947BCB62D2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FA914513-3AB9-8448-AF05-CD22C95B44B5}" type="datetimeFigureOut">
              <a:rPr lang="en-US" smtClean="0"/>
              <a:t>2/19/16</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A6D5F6E1-E3C0-744F-A966-8947BCB62D2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ep@uoregon.edu" TargetMode="External"/><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hyperlink" Target="mailto:shaneh@uoregon.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43594"/>
            <a:ext cx="8763000" cy="2392803"/>
          </a:xfrm>
        </p:spPr>
        <p:txBody>
          <a:bodyPr>
            <a:normAutofit/>
          </a:bodyPr>
          <a:lstStyle/>
          <a:p>
            <a:r>
              <a:rPr lang="en-US" sz="4800" dirty="0" smtClean="0"/>
              <a:t>Engaging Student Resistance</a:t>
            </a:r>
            <a:endParaRPr lang="en-US" sz="4800" dirty="0"/>
          </a:p>
        </p:txBody>
      </p:sp>
      <p:sp>
        <p:nvSpPr>
          <p:cNvPr id="3" name="Subtitle 2"/>
          <p:cNvSpPr>
            <a:spLocks noGrp="1"/>
          </p:cNvSpPr>
          <p:nvPr>
            <p:ph type="subTitle" idx="1"/>
          </p:nvPr>
        </p:nvSpPr>
        <p:spPr>
          <a:xfrm>
            <a:off x="1455416" y="3510980"/>
            <a:ext cx="8077200" cy="1499616"/>
          </a:xfrm>
        </p:spPr>
        <p:txBody>
          <a:bodyPr/>
          <a:lstStyle/>
          <a:p>
            <a:r>
              <a:rPr lang="en-US" dirty="0" smtClean="0"/>
              <a:t>Shane Hall, </a:t>
            </a:r>
            <a:r>
              <a:rPr lang="en-US" dirty="0" smtClean="0">
                <a:hlinkClick r:id="rId2"/>
              </a:rPr>
              <a:t>shaneh@uoregon.edu</a:t>
            </a:r>
            <a:r>
              <a:rPr lang="en-US" dirty="0" smtClean="0"/>
              <a:t> </a:t>
            </a:r>
          </a:p>
          <a:p>
            <a:r>
              <a:rPr lang="en-US" dirty="0" smtClean="0"/>
              <a:t>Teaching Effectiveness Program, </a:t>
            </a:r>
            <a:r>
              <a:rPr lang="en-US" dirty="0" smtClean="0">
                <a:hlinkClick r:id="rId3"/>
              </a:rPr>
              <a:t>tep@uoregon.edu</a:t>
            </a:r>
            <a:r>
              <a:rPr lang="en-US" dirty="0" smtClean="0"/>
              <a:t> </a:t>
            </a:r>
            <a:endParaRPr lang="en-US" dirty="0"/>
          </a:p>
        </p:txBody>
      </p:sp>
      <p:pic>
        <p:nvPicPr>
          <p:cNvPr id="4" name="Picture 3" descr="Symbol-of-resisto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232278"/>
            <a:ext cx="9144000" cy="4625722"/>
          </a:xfrm>
          <a:prstGeom prst="rect">
            <a:avLst/>
          </a:prstGeom>
        </p:spPr>
      </p:pic>
      <p:sp>
        <p:nvSpPr>
          <p:cNvPr id="5" name="TextBox 4"/>
          <p:cNvSpPr txBox="1"/>
          <p:nvPr/>
        </p:nvSpPr>
        <p:spPr>
          <a:xfrm>
            <a:off x="3858073" y="1404794"/>
            <a:ext cx="5116567" cy="646331"/>
          </a:xfrm>
          <a:prstGeom prst="rect">
            <a:avLst/>
          </a:prstGeom>
          <a:noFill/>
        </p:spPr>
        <p:txBody>
          <a:bodyPr wrap="none" rtlCol="0">
            <a:spAutoFit/>
          </a:bodyPr>
          <a:lstStyle/>
          <a:p>
            <a:r>
              <a:rPr lang="en-US" dirty="0" smtClean="0"/>
              <a:t>Shane Hall, </a:t>
            </a:r>
            <a:r>
              <a:rPr lang="en-US" dirty="0" smtClean="0">
                <a:hlinkClick r:id="rId2"/>
              </a:rPr>
              <a:t>shaneh@uoregon.edu</a:t>
            </a:r>
            <a:r>
              <a:rPr lang="en-US" dirty="0" smtClean="0"/>
              <a:t> </a:t>
            </a:r>
          </a:p>
          <a:p>
            <a:r>
              <a:rPr lang="en-US" dirty="0" smtClean="0"/>
              <a:t>Teaching Effectiveness Program, </a:t>
            </a:r>
            <a:r>
              <a:rPr lang="en-US" dirty="0" smtClean="0">
                <a:hlinkClick r:id="rId3"/>
              </a:rPr>
              <a:t>tep@uoregon.edu</a:t>
            </a:r>
            <a:r>
              <a:rPr lang="en-US" dirty="0" smtClean="0"/>
              <a:t> </a:t>
            </a:r>
            <a:endParaRPr lang="en-US" dirty="0"/>
          </a:p>
        </p:txBody>
      </p:sp>
      <p:sp>
        <p:nvSpPr>
          <p:cNvPr id="6" name="TextBox 5"/>
          <p:cNvSpPr txBox="1"/>
          <p:nvPr/>
        </p:nvSpPr>
        <p:spPr>
          <a:xfrm>
            <a:off x="2890282" y="5045386"/>
            <a:ext cx="2343107" cy="1862048"/>
          </a:xfrm>
          <a:prstGeom prst="rect">
            <a:avLst/>
          </a:prstGeom>
          <a:noFill/>
        </p:spPr>
        <p:txBody>
          <a:bodyPr wrap="square" rtlCol="0">
            <a:spAutoFit/>
          </a:bodyPr>
          <a:lstStyle/>
          <a:p>
            <a:r>
              <a:rPr lang="en-US" sz="11500" i="1" dirty="0" smtClean="0">
                <a:solidFill>
                  <a:schemeClr val="bg1"/>
                </a:solidFill>
              </a:rPr>
              <a:t>S</a:t>
            </a:r>
            <a:endParaRPr lang="en-US" sz="11500" i="1" dirty="0">
              <a:solidFill>
                <a:schemeClr val="bg1"/>
              </a:solidFill>
            </a:endParaRPr>
          </a:p>
        </p:txBody>
      </p:sp>
    </p:spTree>
    <p:extLst>
      <p:ext uri="{BB962C8B-B14F-4D97-AF65-F5344CB8AC3E}">
        <p14:creationId xmlns:p14="http://schemas.microsoft.com/office/powerpoint/2010/main" val="12553914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8014" y="3221052"/>
            <a:ext cx="6248120" cy="830997"/>
          </a:xfrm>
          <a:prstGeom prst="rect">
            <a:avLst/>
          </a:prstGeom>
          <a:noFill/>
        </p:spPr>
        <p:txBody>
          <a:bodyPr wrap="square" rtlCol="0">
            <a:spAutoFit/>
          </a:bodyPr>
          <a:lstStyle/>
          <a:p>
            <a:r>
              <a:rPr lang="en-US" sz="4800" b="1" u="sng" dirty="0" smtClean="0">
                <a:effectLst>
                  <a:glow rad="228600">
                    <a:schemeClr val="accent2">
                      <a:satMod val="175000"/>
                      <a:alpha val="40000"/>
                    </a:schemeClr>
                  </a:glow>
                </a:effectLst>
              </a:rPr>
              <a:t>It’s Not Just</a:t>
            </a:r>
            <a:endParaRPr lang="en-US" sz="4800" b="1" u="sng" dirty="0">
              <a:effectLst>
                <a:glow rad="228600">
                  <a:schemeClr val="accent2">
                    <a:satMod val="175000"/>
                    <a:alpha val="40000"/>
                  </a:schemeClr>
                </a:glow>
              </a:effectLst>
            </a:endParaRPr>
          </a:p>
        </p:txBody>
      </p:sp>
      <p:sp>
        <p:nvSpPr>
          <p:cNvPr id="5" name="TextBox 4"/>
          <p:cNvSpPr txBox="1"/>
          <p:nvPr/>
        </p:nvSpPr>
        <p:spPr>
          <a:xfrm rot="20265816">
            <a:off x="557517" y="711507"/>
            <a:ext cx="2423518" cy="1569660"/>
          </a:xfrm>
          <a:prstGeom prst="rect">
            <a:avLst/>
          </a:prstGeom>
          <a:noFill/>
        </p:spPr>
        <p:txBody>
          <a:bodyPr wrap="square" rtlCol="0">
            <a:spAutoFit/>
          </a:bodyPr>
          <a:lstStyle/>
          <a:p>
            <a:r>
              <a:rPr lang="en-US" sz="4800" dirty="0" smtClean="0">
                <a:effectLst>
                  <a:glow rad="228600">
                    <a:schemeClr val="accent3">
                      <a:satMod val="175000"/>
                      <a:alpha val="40000"/>
                    </a:schemeClr>
                  </a:glow>
                </a:effectLst>
              </a:rPr>
              <a:t>Financial stress</a:t>
            </a:r>
            <a:endParaRPr lang="en-US" sz="4800" dirty="0">
              <a:effectLst>
                <a:glow rad="228600">
                  <a:schemeClr val="accent3">
                    <a:satMod val="175000"/>
                    <a:alpha val="40000"/>
                  </a:schemeClr>
                </a:glow>
              </a:effectLst>
            </a:endParaRPr>
          </a:p>
        </p:txBody>
      </p:sp>
      <p:sp>
        <p:nvSpPr>
          <p:cNvPr id="7" name="TextBox 6"/>
          <p:cNvSpPr txBox="1"/>
          <p:nvPr/>
        </p:nvSpPr>
        <p:spPr>
          <a:xfrm>
            <a:off x="5447632" y="332125"/>
            <a:ext cx="2937937" cy="1569660"/>
          </a:xfrm>
          <a:prstGeom prst="rect">
            <a:avLst/>
          </a:prstGeom>
          <a:noFill/>
        </p:spPr>
        <p:txBody>
          <a:bodyPr wrap="square" rtlCol="0">
            <a:spAutoFit/>
          </a:bodyPr>
          <a:lstStyle/>
          <a:p>
            <a:r>
              <a:rPr lang="en-US" sz="4800" dirty="0" smtClean="0">
                <a:effectLst>
                  <a:glow rad="139700">
                    <a:schemeClr val="accent5">
                      <a:satMod val="175000"/>
                      <a:alpha val="40000"/>
                    </a:schemeClr>
                  </a:glow>
                </a:effectLst>
              </a:rPr>
              <a:t>Social relations</a:t>
            </a:r>
            <a:endParaRPr lang="en-US" sz="4800" dirty="0">
              <a:effectLst>
                <a:glow rad="139700">
                  <a:schemeClr val="accent5">
                    <a:satMod val="175000"/>
                    <a:alpha val="40000"/>
                  </a:schemeClr>
                </a:glow>
              </a:effectLst>
            </a:endParaRPr>
          </a:p>
        </p:txBody>
      </p:sp>
      <p:sp>
        <p:nvSpPr>
          <p:cNvPr id="8" name="TextBox 7"/>
          <p:cNvSpPr txBox="1"/>
          <p:nvPr/>
        </p:nvSpPr>
        <p:spPr>
          <a:xfrm rot="19963481">
            <a:off x="5610879" y="4693351"/>
            <a:ext cx="3533121" cy="1569660"/>
          </a:xfrm>
          <a:prstGeom prst="rect">
            <a:avLst/>
          </a:prstGeom>
          <a:noFill/>
        </p:spPr>
        <p:txBody>
          <a:bodyPr wrap="square" rtlCol="0">
            <a:spAutoFit/>
          </a:bodyPr>
          <a:lstStyle/>
          <a:p>
            <a:r>
              <a:rPr lang="en-US" sz="4800" dirty="0" smtClean="0">
                <a:effectLst>
                  <a:glow rad="228600">
                    <a:schemeClr val="accent3">
                      <a:satMod val="175000"/>
                      <a:alpha val="40000"/>
                    </a:schemeClr>
                  </a:glow>
                </a:effectLst>
              </a:rPr>
              <a:t>Physical environment</a:t>
            </a:r>
            <a:endParaRPr lang="en-US" sz="4800" dirty="0">
              <a:effectLst>
                <a:glow rad="228600">
                  <a:schemeClr val="accent3">
                    <a:satMod val="175000"/>
                    <a:alpha val="40000"/>
                  </a:schemeClr>
                </a:glow>
              </a:effectLst>
            </a:endParaRPr>
          </a:p>
        </p:txBody>
      </p:sp>
      <p:sp>
        <p:nvSpPr>
          <p:cNvPr id="9" name="TextBox 8"/>
          <p:cNvSpPr txBox="1"/>
          <p:nvPr/>
        </p:nvSpPr>
        <p:spPr>
          <a:xfrm rot="1495275">
            <a:off x="548242" y="4618062"/>
            <a:ext cx="2656817" cy="1569660"/>
          </a:xfrm>
          <a:prstGeom prst="rect">
            <a:avLst/>
          </a:prstGeom>
          <a:noFill/>
        </p:spPr>
        <p:txBody>
          <a:bodyPr wrap="square" rtlCol="0">
            <a:spAutoFit/>
          </a:bodyPr>
          <a:lstStyle/>
          <a:p>
            <a:r>
              <a:rPr lang="en-US" sz="4800" dirty="0" smtClean="0">
                <a:effectLst>
                  <a:glow rad="228600">
                    <a:schemeClr val="accent5">
                      <a:satMod val="175000"/>
                      <a:alpha val="40000"/>
                    </a:schemeClr>
                  </a:glow>
                </a:effectLst>
              </a:rPr>
              <a:t>Other learning! </a:t>
            </a:r>
            <a:endParaRPr lang="en-US" sz="4800" dirty="0">
              <a:effectLst>
                <a:glow rad="228600">
                  <a:schemeClr val="accent5">
                    <a:satMod val="175000"/>
                    <a:alpha val="40000"/>
                  </a:schemeClr>
                </a:glow>
              </a:effectLst>
            </a:endParaRPr>
          </a:p>
        </p:txBody>
      </p:sp>
      <p:sp>
        <p:nvSpPr>
          <p:cNvPr id="11" name="TextBox 10"/>
          <p:cNvSpPr txBox="1"/>
          <p:nvPr/>
        </p:nvSpPr>
        <p:spPr>
          <a:xfrm rot="2319269">
            <a:off x="4634160" y="2818206"/>
            <a:ext cx="4212668" cy="830997"/>
          </a:xfrm>
          <a:prstGeom prst="rect">
            <a:avLst/>
          </a:prstGeom>
          <a:noFill/>
        </p:spPr>
        <p:txBody>
          <a:bodyPr wrap="square" rtlCol="0">
            <a:spAutoFit/>
          </a:bodyPr>
          <a:lstStyle/>
          <a:p>
            <a:r>
              <a:rPr lang="en-US" sz="4800" dirty="0" smtClean="0">
                <a:effectLst>
                  <a:glow rad="228600">
                    <a:schemeClr val="accent6">
                      <a:satMod val="175000"/>
                      <a:alpha val="40000"/>
                    </a:schemeClr>
                  </a:glow>
                </a:effectLst>
              </a:rPr>
              <a:t>commitments</a:t>
            </a:r>
            <a:endParaRPr lang="en-US" sz="4800" dirty="0">
              <a:effectLst>
                <a:glow rad="228600">
                  <a:schemeClr val="accent6">
                    <a:satMod val="175000"/>
                    <a:alpha val="40000"/>
                  </a:schemeClr>
                </a:glow>
              </a:effectLst>
            </a:endParaRPr>
          </a:p>
        </p:txBody>
      </p:sp>
      <p:sp>
        <p:nvSpPr>
          <p:cNvPr id="13" name="TextBox 12"/>
          <p:cNvSpPr txBox="1"/>
          <p:nvPr/>
        </p:nvSpPr>
        <p:spPr>
          <a:xfrm rot="20438390">
            <a:off x="91141" y="249691"/>
            <a:ext cx="1648153" cy="830997"/>
          </a:xfrm>
          <a:prstGeom prst="rect">
            <a:avLst/>
          </a:prstGeom>
          <a:noFill/>
        </p:spPr>
        <p:txBody>
          <a:bodyPr wrap="square" rtlCol="0">
            <a:spAutoFit/>
          </a:bodyPr>
          <a:lstStyle/>
          <a:p>
            <a:r>
              <a:rPr lang="en-US" sz="4800" dirty="0" smtClean="0">
                <a:effectLst>
                  <a:glow rad="228600">
                    <a:schemeClr val="accent2">
                      <a:satMod val="175000"/>
                      <a:alpha val="40000"/>
                    </a:schemeClr>
                  </a:glow>
                </a:effectLst>
              </a:rPr>
              <a:t>Love</a:t>
            </a:r>
            <a:endParaRPr lang="en-US" sz="4800" dirty="0">
              <a:effectLst>
                <a:glow rad="228600">
                  <a:schemeClr val="accent2">
                    <a:satMod val="175000"/>
                    <a:alpha val="40000"/>
                  </a:schemeClr>
                </a:glow>
              </a:effectLst>
            </a:endParaRPr>
          </a:p>
        </p:txBody>
      </p:sp>
      <p:sp>
        <p:nvSpPr>
          <p:cNvPr id="15" name="TextBox 14"/>
          <p:cNvSpPr txBox="1"/>
          <p:nvPr/>
        </p:nvSpPr>
        <p:spPr>
          <a:xfrm>
            <a:off x="3176812" y="5546301"/>
            <a:ext cx="2079191" cy="830997"/>
          </a:xfrm>
          <a:prstGeom prst="rect">
            <a:avLst/>
          </a:prstGeom>
          <a:noFill/>
        </p:spPr>
        <p:txBody>
          <a:bodyPr wrap="square" rtlCol="0">
            <a:spAutoFit/>
          </a:bodyPr>
          <a:lstStyle/>
          <a:p>
            <a:r>
              <a:rPr lang="en-US" sz="4800" dirty="0" smtClean="0">
                <a:effectLst>
                  <a:glow rad="228600">
                    <a:schemeClr val="accent6">
                      <a:satMod val="175000"/>
                      <a:alpha val="40000"/>
                    </a:schemeClr>
                  </a:glow>
                </a:effectLst>
              </a:rPr>
              <a:t>trauma</a:t>
            </a:r>
            <a:endParaRPr lang="en-US" sz="4800" dirty="0">
              <a:effectLst>
                <a:glow rad="228600">
                  <a:schemeClr val="accent6">
                    <a:satMod val="175000"/>
                    <a:alpha val="40000"/>
                  </a:schemeClr>
                </a:glow>
              </a:effectLst>
            </a:endParaRPr>
          </a:p>
        </p:txBody>
      </p:sp>
      <p:sp>
        <p:nvSpPr>
          <p:cNvPr id="17" name="TextBox 16"/>
          <p:cNvSpPr txBox="1"/>
          <p:nvPr/>
        </p:nvSpPr>
        <p:spPr>
          <a:xfrm>
            <a:off x="3187920" y="701456"/>
            <a:ext cx="1648153" cy="830997"/>
          </a:xfrm>
          <a:prstGeom prst="rect">
            <a:avLst/>
          </a:prstGeom>
          <a:noFill/>
        </p:spPr>
        <p:txBody>
          <a:bodyPr wrap="square" rtlCol="0">
            <a:spAutoFit/>
          </a:bodyPr>
          <a:lstStyle/>
          <a:p>
            <a:r>
              <a:rPr lang="en-US" sz="4800" dirty="0" smtClean="0">
                <a:effectLst>
                  <a:glow rad="139700">
                    <a:schemeClr val="accent4">
                      <a:satMod val="175000"/>
                      <a:alpha val="40000"/>
                    </a:schemeClr>
                  </a:glow>
                </a:effectLst>
              </a:rPr>
              <a:t>news</a:t>
            </a:r>
            <a:endParaRPr lang="en-US" sz="4800" dirty="0">
              <a:effectLst>
                <a:glow rad="139700">
                  <a:schemeClr val="accent4">
                    <a:satMod val="175000"/>
                    <a:alpha val="40000"/>
                  </a:schemeClr>
                </a:glow>
              </a:effectLst>
            </a:endParaRPr>
          </a:p>
        </p:txBody>
      </p:sp>
      <p:sp>
        <p:nvSpPr>
          <p:cNvPr id="21" name="Rectangle 20"/>
          <p:cNvSpPr/>
          <p:nvPr/>
        </p:nvSpPr>
        <p:spPr>
          <a:xfrm>
            <a:off x="0" y="0"/>
            <a:ext cx="9144000" cy="6874243"/>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3592171" y="3208054"/>
            <a:ext cx="1243901" cy="1107996"/>
          </a:xfrm>
          <a:prstGeom prst="rect">
            <a:avLst/>
          </a:prstGeom>
          <a:solidFill>
            <a:schemeClr val="bg1"/>
          </a:solidFill>
          <a:effectLst/>
        </p:spPr>
        <p:txBody>
          <a:bodyPr wrap="square" rtlCol="0">
            <a:spAutoFit/>
          </a:bodyPr>
          <a:lstStyle/>
          <a:p>
            <a:r>
              <a:rPr lang="en-US" sz="4800" b="1" u="sng" dirty="0" smtClean="0">
                <a:effectLst>
                  <a:glow rad="228600">
                    <a:schemeClr val="accent2">
                      <a:satMod val="175000"/>
                      <a:alpha val="40000"/>
                    </a:schemeClr>
                  </a:glow>
                </a:effectLst>
              </a:rPr>
              <a:t>You</a:t>
            </a:r>
            <a:endParaRPr lang="en-US" sz="4800" b="1" u="sng" dirty="0">
              <a:effectLst>
                <a:glow rad="228600">
                  <a:schemeClr val="accent2">
                    <a:satMod val="175000"/>
                    <a:alpha val="40000"/>
                  </a:schemeClr>
                </a:glow>
              </a:effectLst>
            </a:endParaRPr>
          </a:p>
          <a:p>
            <a:endParaRPr lang="en-US" dirty="0"/>
          </a:p>
        </p:txBody>
      </p:sp>
    </p:spTree>
    <p:extLst>
      <p:ext uri="{BB962C8B-B14F-4D97-AF65-F5344CB8AC3E}">
        <p14:creationId xmlns:p14="http://schemas.microsoft.com/office/powerpoint/2010/main" val="40999194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21"/>
                                        </p:tgtEl>
                                      </p:cBhvr>
                                    </p:animEffect>
                                    <p:set>
                                      <p:cBhvr>
                                        <p:cTn id="7" dur="1" fill="hold">
                                          <p:stCondLst>
                                            <p:cond delay="19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Students have the right to resist</a:t>
            </a:r>
            <a:endParaRPr lang="en-US" dirty="0"/>
          </a:p>
        </p:txBody>
      </p:sp>
      <p:sp>
        <p:nvSpPr>
          <p:cNvPr id="3" name="Content Placeholder 2"/>
          <p:cNvSpPr>
            <a:spLocks noGrp="1"/>
          </p:cNvSpPr>
          <p:nvPr>
            <p:ph idx="1"/>
          </p:nvPr>
        </p:nvSpPr>
        <p:spPr/>
        <p:txBody>
          <a:bodyPr/>
          <a:lstStyle/>
          <a:p>
            <a:r>
              <a:rPr lang="en-US" dirty="0" smtClean="0"/>
              <a:t>We can’t force students to learn </a:t>
            </a:r>
          </a:p>
          <a:p>
            <a:endParaRPr lang="en-US" dirty="0"/>
          </a:p>
          <a:p>
            <a:r>
              <a:rPr lang="en-US" dirty="0" smtClean="0"/>
              <a:t>We can only make the case for learning and give opportunity and support for learning. </a:t>
            </a:r>
          </a:p>
          <a:p>
            <a:endParaRPr lang="en-US" dirty="0"/>
          </a:p>
          <a:p>
            <a:r>
              <a:rPr lang="en-US" dirty="0" smtClean="0"/>
              <a:t>We can also be students’ allies in advocating for policies and changes that allow students to learn. (and help us teach!) </a:t>
            </a:r>
            <a:endParaRPr lang="en-US" dirty="0"/>
          </a:p>
        </p:txBody>
      </p:sp>
    </p:spTree>
    <p:extLst>
      <p:ext uri="{BB962C8B-B14F-4D97-AF65-F5344CB8AC3E}">
        <p14:creationId xmlns:p14="http://schemas.microsoft.com/office/powerpoint/2010/main" val="8939287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When is resistance justified? </a:t>
            </a:r>
            <a:endParaRPr lang="en-US" dirty="0"/>
          </a:p>
        </p:txBody>
      </p:sp>
      <p:pic>
        <p:nvPicPr>
          <p:cNvPr id="9" name="Content Placeholder 8" descr="Katniss.jpeg"/>
          <p:cNvPicPr>
            <a:picLocks noGrp="1" noChangeAspect="1"/>
          </p:cNvPicPr>
          <p:nvPr>
            <p:ph idx="1"/>
          </p:nvPr>
        </p:nvPicPr>
        <p:blipFill>
          <a:blip r:embed="rId2">
            <a:extLst>
              <a:ext uri="{28A0092B-C50C-407E-A947-70E740481C1C}">
                <a14:useLocalDpi xmlns:a14="http://schemas.microsoft.com/office/drawing/2010/main" val="0"/>
              </a:ext>
            </a:extLst>
          </a:blip>
          <a:srcRect l="-69221" r="-69221"/>
          <a:stretch>
            <a:fillRect/>
          </a:stretch>
        </p:blipFill>
        <p:spPr>
          <a:xfrm>
            <a:off x="-1967091" y="1929142"/>
            <a:ext cx="8229600" cy="4625609"/>
          </a:xfrm>
        </p:spPr>
      </p:pic>
      <p:pic>
        <p:nvPicPr>
          <p:cNvPr id="11" name="Picture 10" descr="Dumbledore-s-Army-dumbledore-27s-army-123519_1024_76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5789" y="2798593"/>
            <a:ext cx="5008211" cy="3756158"/>
          </a:xfrm>
          <a:prstGeom prst="rect">
            <a:avLst/>
          </a:prstGeom>
        </p:spPr>
      </p:pic>
      <p:pic>
        <p:nvPicPr>
          <p:cNvPr id="12" name="Picture 11" descr="Rebel allianc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5029" y="1520602"/>
            <a:ext cx="1174561" cy="1201015"/>
          </a:xfrm>
          <a:prstGeom prst="rect">
            <a:avLst/>
          </a:prstGeom>
        </p:spPr>
      </p:pic>
      <p:sp>
        <p:nvSpPr>
          <p:cNvPr id="13" name="TextBox 12"/>
          <p:cNvSpPr txBox="1"/>
          <p:nvPr/>
        </p:nvSpPr>
        <p:spPr>
          <a:xfrm>
            <a:off x="5387316" y="2205263"/>
            <a:ext cx="3698448" cy="369332"/>
          </a:xfrm>
          <a:prstGeom prst="rect">
            <a:avLst/>
          </a:prstGeom>
          <a:noFill/>
        </p:spPr>
        <p:txBody>
          <a:bodyPr wrap="none" rtlCol="0">
            <a:spAutoFit/>
          </a:bodyPr>
          <a:lstStyle/>
          <a:p>
            <a:r>
              <a:rPr lang="en-US" dirty="0" smtClean="0"/>
              <a:t>Don’t be a </a:t>
            </a:r>
            <a:r>
              <a:rPr lang="en-US" dirty="0" err="1" smtClean="0"/>
              <a:t>Umbridge</a:t>
            </a:r>
            <a:r>
              <a:rPr lang="en-US" dirty="0" smtClean="0"/>
              <a:t>, Snow, or Vader</a:t>
            </a:r>
            <a:endParaRPr lang="en-US" dirty="0"/>
          </a:p>
        </p:txBody>
      </p:sp>
    </p:spTree>
    <p:extLst>
      <p:ext uri="{BB962C8B-B14F-4D97-AF65-F5344CB8AC3E}">
        <p14:creationId xmlns:p14="http://schemas.microsoft.com/office/powerpoint/2010/main" val="211024057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From Problem to Process: </a:t>
            </a:r>
            <a:endParaRPr lang="en-US" dirty="0"/>
          </a:p>
        </p:txBody>
      </p:sp>
      <p:sp>
        <p:nvSpPr>
          <p:cNvPr id="4" name="Content Placeholder 3"/>
          <p:cNvSpPr>
            <a:spLocks noGrp="1"/>
          </p:cNvSpPr>
          <p:nvPr>
            <p:ph idx="1"/>
          </p:nvPr>
        </p:nvSpPr>
        <p:spPr>
          <a:xfrm>
            <a:off x="457200" y="1775191"/>
            <a:ext cx="8686800" cy="4902399"/>
          </a:xfrm>
        </p:spPr>
        <p:txBody>
          <a:bodyPr>
            <a:normAutofit fontScale="92500" lnSpcReduction="10000"/>
          </a:bodyPr>
          <a:lstStyle/>
          <a:p>
            <a:pPr marL="118872" indent="0" algn="ctr">
              <a:buNone/>
            </a:pPr>
            <a:r>
              <a:rPr lang="en-US" sz="4300" dirty="0" smtClean="0"/>
              <a:t>“The ground zero of resistance to learning is the fear of change. </a:t>
            </a:r>
            <a:endParaRPr lang="en-US" sz="4300" dirty="0"/>
          </a:p>
          <a:p>
            <a:pPr marL="118872" indent="0" algn="ctr">
              <a:buNone/>
            </a:pPr>
            <a:endParaRPr lang="en-US" sz="4300" dirty="0" smtClean="0"/>
          </a:p>
          <a:p>
            <a:pPr marL="118872" indent="0" algn="ctr">
              <a:buNone/>
            </a:pPr>
            <a:r>
              <a:rPr lang="en-US" sz="4300" dirty="0" smtClean="0"/>
              <a:t>And learning, by definition, involves change.”</a:t>
            </a:r>
          </a:p>
          <a:p>
            <a:pPr marL="118872" indent="0">
              <a:buNone/>
            </a:pPr>
            <a:endParaRPr lang="en-US" sz="4300" dirty="0"/>
          </a:p>
          <a:p>
            <a:pPr marL="118872" indent="0">
              <a:buNone/>
            </a:pPr>
            <a:endParaRPr lang="en-US" dirty="0" smtClean="0"/>
          </a:p>
          <a:p>
            <a:pPr marL="118872" indent="0">
              <a:buNone/>
            </a:pPr>
            <a:endParaRPr lang="en-US" dirty="0"/>
          </a:p>
          <a:p>
            <a:pPr marL="118872" indent="0">
              <a:buNone/>
            </a:pPr>
            <a:endParaRPr lang="en-US" dirty="0" smtClean="0"/>
          </a:p>
          <a:p>
            <a:pPr marL="118872" indent="0" algn="r">
              <a:buNone/>
            </a:pPr>
            <a:r>
              <a:rPr lang="en-US" sz="1600" dirty="0" smtClean="0"/>
              <a:t>Stephen Brookfield, </a:t>
            </a:r>
            <a:r>
              <a:rPr lang="en-US" sz="1600" i="1" dirty="0" smtClean="0"/>
              <a:t>The Skillful Teacher</a:t>
            </a:r>
            <a:endParaRPr lang="en-US" sz="1600" dirty="0"/>
          </a:p>
        </p:txBody>
      </p:sp>
    </p:spTree>
    <p:extLst>
      <p:ext uri="{BB962C8B-B14F-4D97-AF65-F5344CB8AC3E}">
        <p14:creationId xmlns:p14="http://schemas.microsoft.com/office/powerpoint/2010/main" val="39083393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Motivation and Transformation</a:t>
            </a:r>
            <a:endParaRPr lang="en-US" dirty="0"/>
          </a:p>
        </p:txBody>
      </p:sp>
      <p:sp>
        <p:nvSpPr>
          <p:cNvPr id="6" name="Text Placeholder 5"/>
          <p:cNvSpPr>
            <a:spLocks noGrp="1"/>
          </p:cNvSpPr>
          <p:nvPr>
            <p:ph type="body" idx="1"/>
          </p:nvPr>
        </p:nvSpPr>
        <p:spPr>
          <a:xfrm>
            <a:off x="0" y="1698987"/>
            <a:ext cx="4040188" cy="715355"/>
          </a:xfrm>
        </p:spPr>
        <p:txBody>
          <a:bodyPr>
            <a:normAutofit lnSpcReduction="10000"/>
          </a:bodyPr>
          <a:lstStyle/>
          <a:p>
            <a:endParaRPr lang="en-US" sz="4000" dirty="0" smtClean="0"/>
          </a:p>
          <a:p>
            <a:endParaRPr lang="en-US" sz="4000" dirty="0"/>
          </a:p>
          <a:p>
            <a:endParaRPr lang="en-US" sz="4000" dirty="0"/>
          </a:p>
        </p:txBody>
      </p:sp>
      <p:pic>
        <p:nvPicPr>
          <p:cNvPr id="7" name="Picture Placeholder 6" descr="diopter4.JPG"/>
          <p:cNvPicPr>
            <a:picLocks noGrp="1" noChangeAspect="1"/>
          </p:cNvPicPr>
          <p:nvPr>
            <p:ph sz="half" idx="2"/>
          </p:nvPr>
        </p:nvPicPr>
        <p:blipFill>
          <a:blip r:embed="rId2">
            <a:extLst>
              <a:ext uri="{28A0092B-C50C-407E-A947-70E740481C1C}">
                <a14:useLocalDpi xmlns:a14="http://schemas.microsoft.com/office/drawing/2010/main" val="0"/>
              </a:ext>
            </a:extLst>
          </a:blip>
          <a:srcRect l="15917" r="15917"/>
          <a:stretch>
            <a:fillRect/>
          </a:stretch>
        </p:blipFill>
        <p:spPr/>
      </p:pic>
      <p:sp>
        <p:nvSpPr>
          <p:cNvPr id="8" name="Text Placeholder 7"/>
          <p:cNvSpPr>
            <a:spLocks noGrp="1"/>
          </p:cNvSpPr>
          <p:nvPr>
            <p:ph type="body" sz="quarter" idx="3"/>
          </p:nvPr>
        </p:nvSpPr>
        <p:spPr/>
        <p:txBody>
          <a:bodyPr/>
          <a:lstStyle/>
          <a:p>
            <a:endParaRPr lang="en-US" dirty="0"/>
          </a:p>
        </p:txBody>
      </p:sp>
      <p:sp>
        <p:nvSpPr>
          <p:cNvPr id="9" name="Content Placeholder 8"/>
          <p:cNvSpPr>
            <a:spLocks noGrp="1"/>
          </p:cNvSpPr>
          <p:nvPr>
            <p:ph sz="quarter" idx="4"/>
          </p:nvPr>
        </p:nvSpPr>
        <p:spPr/>
        <p:txBody>
          <a:bodyPr>
            <a:normAutofit lnSpcReduction="10000"/>
          </a:bodyPr>
          <a:lstStyle/>
          <a:p>
            <a:r>
              <a:rPr lang="en-US" dirty="0"/>
              <a:t>Motivation</a:t>
            </a:r>
          </a:p>
          <a:p>
            <a:endParaRPr lang="en-US" dirty="0"/>
          </a:p>
          <a:p>
            <a:r>
              <a:rPr lang="en-US" dirty="0" smtClean="0"/>
              <a:t>Misbehavior </a:t>
            </a:r>
          </a:p>
          <a:p>
            <a:endParaRPr lang="en-US" dirty="0"/>
          </a:p>
          <a:p>
            <a:r>
              <a:rPr lang="en-US" dirty="0" smtClean="0"/>
              <a:t>Rebellion/disobedience </a:t>
            </a:r>
          </a:p>
          <a:p>
            <a:pPr marL="118872" indent="0">
              <a:buNone/>
            </a:pPr>
            <a:endParaRPr lang="en-US" dirty="0"/>
          </a:p>
          <a:p>
            <a:r>
              <a:rPr lang="en-US" dirty="0" smtClean="0"/>
              <a:t>Developmental</a:t>
            </a:r>
          </a:p>
          <a:p>
            <a:endParaRPr lang="en-US" dirty="0"/>
          </a:p>
          <a:p>
            <a:r>
              <a:rPr lang="en-US" dirty="0" smtClean="0"/>
              <a:t>Defense</a:t>
            </a:r>
          </a:p>
          <a:p>
            <a:endParaRPr lang="en-US" dirty="0"/>
          </a:p>
          <a:p>
            <a:r>
              <a:rPr lang="en-US" dirty="0" smtClean="0"/>
              <a:t>Transformation</a:t>
            </a:r>
          </a:p>
          <a:p>
            <a:endParaRPr lang="en-US" dirty="0"/>
          </a:p>
          <a:p>
            <a:endParaRPr lang="en-US" dirty="0"/>
          </a:p>
          <a:p>
            <a:pPr marL="118872" indent="0">
              <a:buNone/>
            </a:pPr>
            <a:endParaRPr lang="en-US" dirty="0"/>
          </a:p>
        </p:txBody>
      </p:sp>
    </p:spTree>
    <p:extLst>
      <p:ext uri="{BB962C8B-B14F-4D97-AF65-F5344CB8AC3E}">
        <p14:creationId xmlns:p14="http://schemas.microsoft.com/office/powerpoint/2010/main" val="248962619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9091" y="2052253"/>
            <a:ext cx="5178038" cy="2927961"/>
          </a:xfrm>
        </p:spPr>
        <p:txBody>
          <a:bodyPr>
            <a:normAutofit/>
          </a:bodyPr>
          <a:lstStyle/>
          <a:p>
            <a:pPr marL="0" indent="0">
              <a:buNone/>
            </a:pPr>
            <a:r>
              <a:rPr lang="en-US" dirty="0" smtClean="0"/>
              <a:t>“The level of </a:t>
            </a:r>
            <a:r>
              <a:rPr lang="en-US" b="1" dirty="0" smtClean="0">
                <a:solidFill>
                  <a:srgbClr val="008000"/>
                </a:solidFill>
              </a:rPr>
              <a:t>enthusiasm</a:t>
            </a:r>
            <a:r>
              <a:rPr lang="en-US" dirty="0" smtClean="0"/>
              <a:t> and the degree to which students invest </a:t>
            </a:r>
            <a:r>
              <a:rPr lang="en-US" b="1" dirty="0" smtClean="0">
                <a:solidFill>
                  <a:srgbClr val="008000"/>
                </a:solidFill>
              </a:rPr>
              <a:t>attention</a:t>
            </a:r>
            <a:r>
              <a:rPr lang="en-US" dirty="0" smtClean="0"/>
              <a:t> and </a:t>
            </a:r>
            <a:r>
              <a:rPr lang="en-US" b="1" dirty="0" smtClean="0">
                <a:solidFill>
                  <a:srgbClr val="008000"/>
                </a:solidFill>
              </a:rPr>
              <a:t>effort</a:t>
            </a:r>
            <a:r>
              <a:rPr lang="en-US" dirty="0" smtClean="0"/>
              <a:t> in learning.”</a:t>
            </a:r>
            <a:endParaRPr lang="en-US" dirty="0"/>
          </a:p>
        </p:txBody>
      </p:sp>
      <p:sp>
        <p:nvSpPr>
          <p:cNvPr id="6" name="TextBox 5"/>
          <p:cNvSpPr txBox="1"/>
          <p:nvPr/>
        </p:nvSpPr>
        <p:spPr>
          <a:xfrm>
            <a:off x="1893455" y="5764818"/>
            <a:ext cx="6944133" cy="338554"/>
          </a:xfrm>
          <a:prstGeom prst="rect">
            <a:avLst/>
          </a:prstGeom>
          <a:noFill/>
        </p:spPr>
        <p:txBody>
          <a:bodyPr wrap="square" rtlCol="0">
            <a:spAutoFit/>
          </a:bodyPr>
          <a:lstStyle/>
          <a:p>
            <a:r>
              <a:rPr lang="en-US" sz="1600" dirty="0" err="1" smtClean="0"/>
              <a:t>Brophy</a:t>
            </a:r>
            <a:r>
              <a:rPr lang="en-US" sz="1600" dirty="0" smtClean="0"/>
              <a:t>, J. E. (2004). </a:t>
            </a:r>
            <a:r>
              <a:rPr lang="en-US" sz="1600" i="1" dirty="0" smtClean="0"/>
              <a:t>Motivating students to learn</a:t>
            </a:r>
            <a:r>
              <a:rPr lang="en-US" sz="1600" dirty="0" smtClean="0"/>
              <a:t>. Mahwah, NJ: Erlbaum.</a:t>
            </a:r>
            <a:endParaRPr lang="en-US" sz="1600" dirty="0"/>
          </a:p>
        </p:txBody>
      </p:sp>
      <p:sp>
        <p:nvSpPr>
          <p:cNvPr id="4" name="Title 1"/>
          <p:cNvSpPr>
            <a:spLocks noGrp="1"/>
          </p:cNvSpPr>
          <p:nvPr>
            <p:ph type="title"/>
          </p:nvPr>
        </p:nvSpPr>
        <p:spPr>
          <a:xfrm>
            <a:off x="0" y="289345"/>
            <a:ext cx="9144000" cy="1143000"/>
          </a:xfrm>
        </p:spPr>
        <p:txBody>
          <a:bodyPr>
            <a:noAutofit/>
          </a:bodyPr>
          <a:lstStyle/>
          <a:p>
            <a:r>
              <a:rPr lang="en-US" sz="4800" b="1" dirty="0" smtClean="0">
                <a:solidFill>
                  <a:schemeClr val="accent1">
                    <a:lumMod val="60000"/>
                    <a:lumOff val="40000"/>
                  </a:schemeClr>
                </a:solidFill>
              </a:rPr>
              <a:t>What </a:t>
            </a:r>
            <a:r>
              <a:rPr lang="en-US" sz="4800" b="1" dirty="0">
                <a:solidFill>
                  <a:schemeClr val="accent1">
                    <a:lumMod val="60000"/>
                    <a:lumOff val="40000"/>
                  </a:schemeClr>
                </a:solidFill>
              </a:rPr>
              <a:t>I</a:t>
            </a:r>
            <a:r>
              <a:rPr lang="en-US" sz="4800" b="1" dirty="0" smtClean="0">
                <a:solidFill>
                  <a:schemeClr val="accent1">
                    <a:lumMod val="60000"/>
                    <a:lumOff val="40000"/>
                  </a:schemeClr>
                </a:solidFill>
              </a:rPr>
              <a:t>s Motivation?</a:t>
            </a:r>
            <a:endParaRPr lang="en-US" sz="4800" b="1" dirty="0">
              <a:solidFill>
                <a:schemeClr val="accent1">
                  <a:lumMod val="60000"/>
                  <a:lumOff val="40000"/>
                </a:schemeClr>
              </a:solidFill>
            </a:endParaRPr>
          </a:p>
        </p:txBody>
      </p:sp>
      <p:pic>
        <p:nvPicPr>
          <p:cNvPr id="7" name="Picture 6"/>
          <p:cNvPicPr>
            <a:picLocks noChangeAspect="1"/>
          </p:cNvPicPr>
          <p:nvPr/>
        </p:nvPicPr>
        <p:blipFill>
          <a:blip r:embed="rId2"/>
          <a:stretch>
            <a:fillRect/>
          </a:stretch>
        </p:blipFill>
        <p:spPr>
          <a:xfrm>
            <a:off x="241299" y="1867525"/>
            <a:ext cx="3068607" cy="2750513"/>
          </a:xfrm>
          <a:prstGeom prst="rect">
            <a:avLst/>
          </a:prstGeom>
        </p:spPr>
      </p:pic>
    </p:spTree>
    <p:extLst>
      <p:ext uri="{BB962C8B-B14F-4D97-AF65-F5344CB8AC3E}">
        <p14:creationId xmlns:p14="http://schemas.microsoft.com/office/powerpoint/2010/main" val="89227314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2980200" y="5943646"/>
            <a:ext cx="5939320" cy="738664"/>
          </a:xfrm>
          <a:prstGeom prst="rect">
            <a:avLst/>
          </a:prstGeom>
          <a:noFill/>
        </p:spPr>
        <p:txBody>
          <a:bodyPr wrap="square" rtlCol="0">
            <a:spAutoFit/>
          </a:bodyPr>
          <a:lstStyle/>
          <a:p>
            <a:r>
              <a:rPr lang="en-US" sz="1400" dirty="0" smtClean="0"/>
              <a:t>Ambrose, S.A., Bridges, M.W., </a:t>
            </a:r>
            <a:r>
              <a:rPr lang="en-US" sz="1400" dirty="0" err="1" smtClean="0"/>
              <a:t>DiPietro</a:t>
            </a:r>
            <a:r>
              <a:rPr lang="en-US" sz="1400" dirty="0" smtClean="0"/>
              <a:t>, M., Lovett, M.C., and Norman, M.K. (2010). </a:t>
            </a:r>
            <a:r>
              <a:rPr lang="en-US" sz="1400" i="1" dirty="0" smtClean="0"/>
              <a:t>How </a:t>
            </a:r>
            <a:r>
              <a:rPr lang="en-US" sz="1400" i="1" dirty="0"/>
              <a:t>l</a:t>
            </a:r>
            <a:r>
              <a:rPr lang="en-US" sz="1400" i="1" dirty="0" smtClean="0"/>
              <a:t>earning works: Seven research-based principles for smart teaching</a:t>
            </a:r>
            <a:r>
              <a:rPr lang="en-US" sz="1400" dirty="0" smtClean="0"/>
              <a:t>. San Francisco: Jossey-Bass.</a:t>
            </a:r>
            <a:endParaRPr lang="en-US" sz="1400" dirty="0"/>
          </a:p>
        </p:txBody>
      </p:sp>
      <p:grpSp>
        <p:nvGrpSpPr>
          <p:cNvPr id="3" name="Group 2"/>
          <p:cNvGrpSpPr/>
          <p:nvPr/>
        </p:nvGrpSpPr>
        <p:grpSpPr>
          <a:xfrm>
            <a:off x="236926" y="1445959"/>
            <a:ext cx="8907074" cy="4515085"/>
            <a:chOff x="300426" y="933077"/>
            <a:chExt cx="8907074" cy="4515085"/>
          </a:xfrm>
        </p:grpSpPr>
        <p:sp>
          <p:nvSpPr>
            <p:cNvPr id="2" name="Sun 1"/>
            <p:cNvSpPr/>
            <p:nvPr/>
          </p:nvSpPr>
          <p:spPr>
            <a:xfrm>
              <a:off x="6794500" y="2236874"/>
              <a:ext cx="2413000" cy="2044803"/>
            </a:xfrm>
            <a:prstGeom prst="sun">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300426" y="933077"/>
              <a:ext cx="6150150" cy="4515085"/>
            </a:xfrm>
            <a:prstGeom prst="ellipse">
              <a:avLst/>
            </a:prstGeom>
            <a:solidFill>
              <a:schemeClr val="accent6">
                <a:lumMod val="20000"/>
                <a:lumOff val="8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p:cNvSpPr/>
            <p:nvPr/>
          </p:nvSpPr>
          <p:spPr>
            <a:xfrm>
              <a:off x="771528" y="1626865"/>
              <a:ext cx="1297263" cy="1174292"/>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828345" y="3663819"/>
              <a:ext cx="1297263" cy="1174292"/>
            </a:xfrm>
            <a:prstGeom prst="ellipse">
              <a:avLst/>
            </a:prstGeom>
            <a:solidFill>
              <a:schemeClr val="accent3">
                <a:lumMod val="40000"/>
                <a:lumOff val="6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2801561" y="2639728"/>
              <a:ext cx="1297263" cy="1174292"/>
            </a:xfrm>
            <a:prstGeom prst="ellipse">
              <a:avLst/>
            </a:prstGeom>
            <a:solidFill>
              <a:srgbClr val="800000">
                <a:alpha val="15000"/>
              </a:srgbClr>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5152474" y="2639728"/>
              <a:ext cx="1297263" cy="1174292"/>
            </a:xfrm>
            <a:prstGeom prst="ellipse">
              <a:avLst/>
            </a:prstGeom>
            <a:solidFill>
              <a:schemeClr val="accent4">
                <a:lumMod val="20000"/>
                <a:lumOff val="8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689598" y="2006108"/>
              <a:ext cx="1517940" cy="369332"/>
            </a:xfrm>
            <a:prstGeom prst="rect">
              <a:avLst/>
            </a:prstGeom>
            <a:noFill/>
          </p:spPr>
          <p:txBody>
            <a:bodyPr wrap="square" rtlCol="0">
              <a:spAutoFit/>
            </a:bodyPr>
            <a:lstStyle/>
            <a:p>
              <a:pPr algn="ctr"/>
              <a:r>
                <a:rPr lang="en-US" b="1" dirty="0" smtClean="0">
                  <a:solidFill>
                    <a:srgbClr val="000090"/>
                  </a:solidFill>
                </a:rPr>
                <a:t>Expectancy</a:t>
              </a:r>
              <a:endParaRPr lang="en-US" b="1" dirty="0">
                <a:solidFill>
                  <a:srgbClr val="000090"/>
                </a:solidFill>
              </a:endParaRPr>
            </a:p>
          </p:txBody>
        </p:sp>
        <p:sp>
          <p:nvSpPr>
            <p:cNvPr id="10" name="TextBox 9"/>
            <p:cNvSpPr txBox="1"/>
            <p:nvPr/>
          </p:nvSpPr>
          <p:spPr>
            <a:xfrm>
              <a:off x="689598" y="4041747"/>
              <a:ext cx="1517940" cy="369332"/>
            </a:xfrm>
            <a:prstGeom prst="rect">
              <a:avLst/>
            </a:prstGeom>
            <a:noFill/>
          </p:spPr>
          <p:txBody>
            <a:bodyPr wrap="square" rtlCol="0">
              <a:spAutoFit/>
            </a:bodyPr>
            <a:lstStyle/>
            <a:p>
              <a:pPr algn="ctr"/>
              <a:r>
                <a:rPr lang="en-US" b="1" dirty="0" smtClean="0">
                  <a:solidFill>
                    <a:srgbClr val="008000"/>
                  </a:solidFill>
                </a:rPr>
                <a:t>Value</a:t>
              </a:r>
              <a:endParaRPr lang="en-US" b="1" dirty="0">
                <a:solidFill>
                  <a:srgbClr val="008000"/>
                </a:solidFill>
              </a:endParaRPr>
            </a:p>
          </p:txBody>
        </p:sp>
        <p:sp>
          <p:nvSpPr>
            <p:cNvPr id="11" name="TextBox 10"/>
            <p:cNvSpPr txBox="1"/>
            <p:nvPr/>
          </p:nvSpPr>
          <p:spPr>
            <a:xfrm>
              <a:off x="2694509" y="3007740"/>
              <a:ext cx="1517940" cy="369332"/>
            </a:xfrm>
            <a:prstGeom prst="rect">
              <a:avLst/>
            </a:prstGeom>
            <a:noFill/>
          </p:spPr>
          <p:txBody>
            <a:bodyPr wrap="square" rtlCol="0">
              <a:spAutoFit/>
            </a:bodyPr>
            <a:lstStyle/>
            <a:p>
              <a:pPr algn="ctr"/>
              <a:r>
                <a:rPr lang="en-US" b="1" dirty="0" smtClean="0">
                  <a:solidFill>
                    <a:srgbClr val="800000"/>
                  </a:solidFill>
                </a:rPr>
                <a:t>Motivation</a:t>
              </a:r>
              <a:endParaRPr lang="en-US" b="1" dirty="0">
                <a:solidFill>
                  <a:srgbClr val="800000"/>
                </a:solidFill>
              </a:endParaRPr>
            </a:p>
          </p:txBody>
        </p:sp>
        <p:sp>
          <p:nvSpPr>
            <p:cNvPr id="12" name="TextBox 11"/>
            <p:cNvSpPr txBox="1"/>
            <p:nvPr/>
          </p:nvSpPr>
          <p:spPr>
            <a:xfrm>
              <a:off x="5043230" y="2927850"/>
              <a:ext cx="1517940" cy="615553"/>
            </a:xfrm>
            <a:prstGeom prst="rect">
              <a:avLst/>
            </a:prstGeom>
            <a:noFill/>
          </p:spPr>
          <p:txBody>
            <a:bodyPr wrap="square" rtlCol="0">
              <a:spAutoFit/>
            </a:bodyPr>
            <a:lstStyle/>
            <a:p>
              <a:pPr algn="ctr"/>
              <a:r>
                <a:rPr lang="en-US" b="1" dirty="0" smtClean="0">
                  <a:solidFill>
                    <a:srgbClr val="660066"/>
                  </a:solidFill>
                </a:rPr>
                <a:t>Goal</a:t>
              </a:r>
              <a:r>
                <a:rPr lang="en-US" sz="1600" dirty="0" smtClean="0">
                  <a:solidFill>
                    <a:srgbClr val="660066"/>
                  </a:solidFill>
                </a:rPr>
                <a:t>-directed behavior</a:t>
              </a:r>
              <a:endParaRPr lang="en-US" sz="1600" dirty="0">
                <a:solidFill>
                  <a:srgbClr val="660066"/>
                </a:solidFill>
              </a:endParaRPr>
            </a:p>
          </p:txBody>
        </p:sp>
        <p:sp>
          <p:nvSpPr>
            <p:cNvPr id="13" name="TextBox 12"/>
            <p:cNvSpPr txBox="1"/>
            <p:nvPr/>
          </p:nvSpPr>
          <p:spPr>
            <a:xfrm>
              <a:off x="7251859" y="2922334"/>
              <a:ext cx="1517940" cy="584776"/>
            </a:xfrm>
            <a:prstGeom prst="rect">
              <a:avLst/>
            </a:prstGeom>
            <a:noFill/>
          </p:spPr>
          <p:txBody>
            <a:bodyPr wrap="square" rtlCol="0">
              <a:spAutoFit/>
            </a:bodyPr>
            <a:lstStyle/>
            <a:p>
              <a:pPr algn="ctr"/>
              <a:r>
                <a:rPr lang="en-US" sz="1600" b="1" dirty="0" smtClean="0"/>
                <a:t>Learning and Performance</a:t>
              </a:r>
              <a:endParaRPr lang="en-US" sz="1600" b="1" dirty="0"/>
            </a:p>
          </p:txBody>
        </p:sp>
        <p:sp>
          <p:nvSpPr>
            <p:cNvPr id="14" name="Right Arrow 13"/>
            <p:cNvSpPr/>
            <p:nvPr/>
          </p:nvSpPr>
          <p:spPr>
            <a:xfrm rot="2235748">
              <a:off x="1905181" y="2434829"/>
              <a:ext cx="1173405" cy="491564"/>
            </a:xfrm>
            <a:prstGeom prst="rightArrow">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Arrow 14"/>
            <p:cNvSpPr/>
            <p:nvPr/>
          </p:nvSpPr>
          <p:spPr>
            <a:xfrm rot="19596365">
              <a:off x="2033021" y="3533591"/>
              <a:ext cx="1079588" cy="491564"/>
            </a:xfrm>
            <a:prstGeom prst="rightArrow">
              <a:avLst>
                <a:gd name="adj1" fmla="val 52955"/>
                <a:gd name="adj2" fmla="val 50000"/>
              </a:avLst>
            </a:prstGeom>
            <a:solidFill>
              <a:schemeClr val="accent3">
                <a:lumMod val="20000"/>
                <a:lumOff val="8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Arrow 16"/>
            <p:cNvSpPr/>
            <p:nvPr/>
          </p:nvSpPr>
          <p:spPr>
            <a:xfrm>
              <a:off x="4062240" y="3007740"/>
              <a:ext cx="1117540" cy="499370"/>
            </a:xfrm>
            <a:prstGeom prst="rightArrow">
              <a:avLst/>
            </a:prstGeom>
            <a:solidFill>
              <a:schemeClr val="accent2">
                <a:lumMod val="20000"/>
                <a:lumOff val="80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ight Arrow 17"/>
            <p:cNvSpPr/>
            <p:nvPr/>
          </p:nvSpPr>
          <p:spPr>
            <a:xfrm>
              <a:off x="6450576" y="2983470"/>
              <a:ext cx="985375" cy="499370"/>
            </a:xfrm>
            <a:prstGeom prst="rightArrow">
              <a:avLst/>
            </a:prstGeom>
            <a:solidFill>
              <a:schemeClr val="accent4">
                <a:lumMod val="20000"/>
                <a:lumOff val="8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3855206" y="3082215"/>
              <a:ext cx="1324574" cy="307777"/>
            </a:xfrm>
            <a:prstGeom prst="rect">
              <a:avLst/>
            </a:prstGeom>
            <a:noFill/>
            <a:ln>
              <a:noFill/>
            </a:ln>
          </p:spPr>
          <p:txBody>
            <a:bodyPr wrap="square" rtlCol="0">
              <a:spAutoFit/>
            </a:bodyPr>
            <a:lstStyle/>
            <a:p>
              <a:pPr algn="ctr"/>
              <a:r>
                <a:rPr lang="en-US" sz="1400" dirty="0" smtClean="0"/>
                <a:t>LEADS TO</a:t>
              </a:r>
              <a:endParaRPr lang="en-US" sz="1400" dirty="0"/>
            </a:p>
          </p:txBody>
        </p:sp>
        <p:sp>
          <p:nvSpPr>
            <p:cNvPr id="20" name="TextBox 19"/>
            <p:cNvSpPr txBox="1"/>
            <p:nvPr/>
          </p:nvSpPr>
          <p:spPr>
            <a:xfrm>
              <a:off x="6233085" y="3077562"/>
              <a:ext cx="1279225" cy="307777"/>
            </a:xfrm>
            <a:prstGeom prst="rect">
              <a:avLst/>
            </a:prstGeom>
            <a:noFill/>
          </p:spPr>
          <p:txBody>
            <a:bodyPr wrap="square" rtlCol="0">
              <a:spAutoFit/>
            </a:bodyPr>
            <a:lstStyle/>
            <a:p>
              <a:pPr algn="ctr"/>
              <a:r>
                <a:rPr lang="en-US" sz="1400" dirty="0" smtClean="0"/>
                <a:t>SUPPORTS</a:t>
              </a:r>
              <a:endParaRPr lang="en-US" sz="1400" dirty="0"/>
            </a:p>
          </p:txBody>
        </p:sp>
        <p:sp>
          <p:nvSpPr>
            <p:cNvPr id="24" name="TextBox 23"/>
            <p:cNvSpPr txBox="1"/>
            <p:nvPr/>
          </p:nvSpPr>
          <p:spPr>
            <a:xfrm>
              <a:off x="2801561" y="1636776"/>
              <a:ext cx="1517940" cy="369332"/>
            </a:xfrm>
            <a:prstGeom prst="rect">
              <a:avLst/>
            </a:prstGeom>
            <a:noFill/>
          </p:spPr>
          <p:txBody>
            <a:bodyPr wrap="square" rtlCol="0">
              <a:spAutoFit/>
            </a:bodyPr>
            <a:lstStyle/>
            <a:p>
              <a:r>
                <a:rPr lang="en-US" b="1" dirty="0" smtClean="0">
                  <a:solidFill>
                    <a:schemeClr val="accent6">
                      <a:lumMod val="50000"/>
                    </a:schemeClr>
                  </a:solidFill>
                </a:rPr>
                <a:t>Environment</a:t>
              </a:r>
              <a:endParaRPr lang="en-US" b="1" dirty="0">
                <a:solidFill>
                  <a:schemeClr val="accent6">
                    <a:lumMod val="50000"/>
                  </a:schemeClr>
                </a:solidFill>
              </a:endParaRPr>
            </a:p>
          </p:txBody>
        </p:sp>
      </p:grpSp>
      <p:sp>
        <p:nvSpPr>
          <p:cNvPr id="25" name="TextBox 24"/>
          <p:cNvSpPr txBox="1"/>
          <p:nvPr/>
        </p:nvSpPr>
        <p:spPr>
          <a:xfrm>
            <a:off x="828345" y="225191"/>
            <a:ext cx="7822097" cy="707886"/>
          </a:xfrm>
          <a:prstGeom prst="rect">
            <a:avLst/>
          </a:prstGeom>
          <a:noFill/>
        </p:spPr>
        <p:txBody>
          <a:bodyPr wrap="square" rtlCol="0">
            <a:spAutoFit/>
          </a:bodyPr>
          <a:lstStyle/>
          <a:p>
            <a:pPr algn="ctr"/>
            <a:r>
              <a:rPr lang="en-US" sz="4000" b="1" dirty="0" smtClean="0">
                <a:solidFill>
                  <a:srgbClr val="FFD25D"/>
                </a:solidFill>
              </a:rPr>
              <a:t>What is the Process of Motivation? </a:t>
            </a:r>
            <a:endParaRPr lang="en-US" sz="4000" b="1" dirty="0">
              <a:solidFill>
                <a:srgbClr val="FFD25D"/>
              </a:solidFill>
            </a:endParaRPr>
          </a:p>
        </p:txBody>
      </p:sp>
    </p:spTree>
    <p:extLst>
      <p:ext uri="{BB962C8B-B14F-4D97-AF65-F5344CB8AC3E}">
        <p14:creationId xmlns:p14="http://schemas.microsoft.com/office/powerpoint/2010/main" val="214121934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911" y="1344287"/>
            <a:ext cx="8622821" cy="5025402"/>
          </a:xfrm>
          <a:prstGeom prst="rect">
            <a:avLst/>
          </a:prstGeom>
        </p:spPr>
      </p:pic>
      <p:sp>
        <p:nvSpPr>
          <p:cNvPr id="7" name="TextBox 6"/>
          <p:cNvSpPr txBox="1"/>
          <p:nvPr/>
        </p:nvSpPr>
        <p:spPr>
          <a:xfrm>
            <a:off x="554182" y="282381"/>
            <a:ext cx="8058728" cy="1200329"/>
          </a:xfrm>
          <a:prstGeom prst="rect">
            <a:avLst/>
          </a:prstGeom>
          <a:noFill/>
        </p:spPr>
        <p:txBody>
          <a:bodyPr wrap="square" rtlCol="0">
            <a:spAutoFit/>
          </a:bodyPr>
          <a:lstStyle/>
          <a:p>
            <a:pPr algn="ctr"/>
            <a:r>
              <a:rPr lang="en-US" sz="3600" b="1" dirty="0" smtClean="0">
                <a:solidFill>
                  <a:srgbClr val="FFD25D"/>
                </a:solidFill>
              </a:rPr>
              <a:t>How Do these Factors Interact in terms of </a:t>
            </a:r>
            <a:r>
              <a:rPr lang="en-US" sz="3600" b="1" i="1" dirty="0" smtClean="0">
                <a:solidFill>
                  <a:srgbClr val="FFD25D"/>
                </a:solidFill>
              </a:rPr>
              <a:t>Student Behaviors</a:t>
            </a:r>
            <a:r>
              <a:rPr lang="en-US" sz="3600" b="1" dirty="0" smtClean="0">
                <a:solidFill>
                  <a:srgbClr val="FFD25D"/>
                </a:solidFill>
              </a:rPr>
              <a:t>?</a:t>
            </a:r>
            <a:endParaRPr lang="en-US" sz="3600" b="1" dirty="0">
              <a:solidFill>
                <a:srgbClr val="FFD25D"/>
              </a:solidFill>
            </a:endParaRPr>
          </a:p>
        </p:txBody>
      </p:sp>
      <p:sp>
        <p:nvSpPr>
          <p:cNvPr id="8" name="TextBox 7"/>
          <p:cNvSpPr txBox="1"/>
          <p:nvPr/>
        </p:nvSpPr>
        <p:spPr>
          <a:xfrm>
            <a:off x="2968770" y="6161524"/>
            <a:ext cx="5939320" cy="738664"/>
          </a:xfrm>
          <a:prstGeom prst="rect">
            <a:avLst/>
          </a:prstGeom>
          <a:noFill/>
        </p:spPr>
        <p:txBody>
          <a:bodyPr wrap="square" rtlCol="0">
            <a:spAutoFit/>
          </a:bodyPr>
          <a:lstStyle/>
          <a:p>
            <a:r>
              <a:rPr lang="en-US" sz="1400" dirty="0" smtClean="0"/>
              <a:t>Ambrose, S.A., Bridges, M.W., </a:t>
            </a:r>
            <a:r>
              <a:rPr lang="en-US" sz="1400" dirty="0" err="1" smtClean="0"/>
              <a:t>DiPietro</a:t>
            </a:r>
            <a:r>
              <a:rPr lang="en-US" sz="1400" dirty="0" smtClean="0"/>
              <a:t>, M., Lovett, M.C., and Norman, M.K. (2010). </a:t>
            </a:r>
            <a:r>
              <a:rPr lang="en-US" sz="1400" i="1" dirty="0" smtClean="0"/>
              <a:t>How </a:t>
            </a:r>
            <a:r>
              <a:rPr lang="en-US" sz="1400" i="1" dirty="0"/>
              <a:t>l</a:t>
            </a:r>
            <a:r>
              <a:rPr lang="en-US" sz="1400" i="1" dirty="0" smtClean="0"/>
              <a:t>earning works: Seven research-based principles for smart teaching</a:t>
            </a:r>
            <a:r>
              <a:rPr lang="en-US" sz="1400" dirty="0" smtClean="0"/>
              <a:t>. San Francisco: Jossey-Bass.</a:t>
            </a:r>
            <a:endParaRPr lang="en-US" sz="1400" dirty="0"/>
          </a:p>
        </p:txBody>
      </p:sp>
    </p:spTree>
    <p:extLst>
      <p:ext uri="{BB962C8B-B14F-4D97-AF65-F5344CB8AC3E}">
        <p14:creationId xmlns:p14="http://schemas.microsoft.com/office/powerpoint/2010/main" val="117692145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Transformative Learning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2297378"/>
              </p:ext>
            </p:extLst>
          </p:nvPr>
        </p:nvGraphicFramePr>
        <p:xfrm>
          <a:off x="-443469" y="1007789"/>
          <a:ext cx="10260229" cy="5850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539227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orient="vert"/>
          </p:nvPr>
        </p:nvSpPr>
        <p:spPr>
          <a:xfrm>
            <a:off x="6477000" y="274640"/>
            <a:ext cx="2209800" cy="5851525"/>
          </a:xfrm>
        </p:spPr>
        <p:txBody>
          <a:bodyPr/>
          <a:lstStyle/>
          <a:p>
            <a:r>
              <a:rPr lang="en-US" dirty="0"/>
              <a:t>E</a:t>
            </a:r>
            <a:r>
              <a:rPr lang="en-US" dirty="0" smtClean="0"/>
              <a:t>xample</a:t>
            </a:r>
            <a:endParaRPr lang="en-US" dirty="0"/>
          </a:p>
        </p:txBody>
      </p:sp>
      <p:sp>
        <p:nvSpPr>
          <p:cNvPr id="5" name="Vertical Text Placeholder 4"/>
          <p:cNvSpPr>
            <a:spLocks noGrp="1"/>
          </p:cNvSpPr>
          <p:nvPr>
            <p:ph type="body" orient="vert" idx="1"/>
          </p:nvPr>
        </p:nvSpPr>
        <p:spPr/>
        <p:txBody>
          <a:bodyPr/>
          <a:lstStyle/>
          <a:p>
            <a:endParaRPr lang="en-US"/>
          </a:p>
        </p:txBody>
      </p:sp>
      <p:pic>
        <p:nvPicPr>
          <p:cNvPr id="4" name="Picture 3" descr="IMG_0518 (1).JPG"/>
          <p:cNvPicPr>
            <a:picLocks noChangeAspect="1"/>
          </p:cNvPicPr>
          <p:nvPr/>
        </p:nvPicPr>
        <p:blipFill rotWithShape="1">
          <a:blip r:embed="rId2">
            <a:extLst>
              <a:ext uri="{28A0092B-C50C-407E-A947-70E740481C1C}">
                <a14:useLocalDpi xmlns:a14="http://schemas.microsoft.com/office/drawing/2010/main" val="0"/>
              </a:ext>
            </a:extLst>
          </a:blip>
          <a:srcRect r="19774"/>
          <a:stretch/>
        </p:blipFill>
        <p:spPr>
          <a:xfrm rot="5400000">
            <a:off x="-208683" y="-345377"/>
            <a:ext cx="7335860" cy="7070894"/>
          </a:xfrm>
          <a:prstGeom prst="rect">
            <a:avLst/>
          </a:prstGeom>
        </p:spPr>
      </p:pic>
    </p:spTree>
    <p:extLst>
      <p:ext uri="{BB962C8B-B14F-4D97-AF65-F5344CB8AC3E}">
        <p14:creationId xmlns:p14="http://schemas.microsoft.com/office/powerpoint/2010/main" val="394356983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4800" dirty="0" smtClean="0"/>
              <a:t>“A college– at least insofar as it offers real benefits– is less a collection of </a:t>
            </a:r>
            <a:r>
              <a:rPr lang="en-US" sz="4800" i="1" dirty="0" smtClean="0"/>
              <a:t>programs </a:t>
            </a:r>
            <a:r>
              <a:rPr lang="en-US" sz="4800" dirty="0" smtClean="0"/>
              <a:t>than a gathering of </a:t>
            </a:r>
            <a:r>
              <a:rPr lang="en-US" sz="4800" i="1" dirty="0" smtClean="0"/>
              <a:t>people</a:t>
            </a:r>
            <a:r>
              <a:rPr lang="en-US" sz="4800" dirty="0" smtClean="0"/>
              <a:t>” </a:t>
            </a:r>
          </a:p>
          <a:p>
            <a:pPr marL="0" indent="0" algn="ctr">
              <a:buNone/>
            </a:pPr>
            <a:endParaRPr lang="en-US" sz="4800" dirty="0"/>
          </a:p>
          <a:p>
            <a:pPr marL="0" indent="0" algn="r">
              <a:buNone/>
            </a:pPr>
            <a:r>
              <a:rPr lang="en-US" sz="2400" i="1" dirty="0" smtClean="0"/>
              <a:t>How College Works</a:t>
            </a:r>
            <a:r>
              <a:rPr lang="en-US" sz="2400" dirty="0" smtClean="0"/>
              <a:t> (2014) </a:t>
            </a:r>
          </a:p>
          <a:p>
            <a:pPr marL="0" indent="0" algn="r">
              <a:buNone/>
            </a:pPr>
            <a:r>
              <a:rPr lang="en-US" sz="2400" dirty="0" err="1" smtClean="0"/>
              <a:t>Cambliss</a:t>
            </a:r>
            <a:r>
              <a:rPr lang="en-US" sz="2400" dirty="0" smtClean="0"/>
              <a:t> &amp; </a:t>
            </a:r>
            <a:r>
              <a:rPr lang="en-US" sz="2400" dirty="0" err="1" smtClean="0"/>
              <a:t>Takacs</a:t>
            </a:r>
            <a:endParaRPr lang="en-US" sz="2400" i="1" dirty="0"/>
          </a:p>
        </p:txBody>
      </p:sp>
    </p:spTree>
    <p:extLst>
      <p:ext uri="{BB962C8B-B14F-4D97-AF65-F5344CB8AC3E}">
        <p14:creationId xmlns:p14="http://schemas.microsoft.com/office/powerpoint/2010/main" val="337844687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Who/what is being resisted? </a:t>
            </a:r>
            <a:endParaRPr lang="en-US" dirty="0"/>
          </a:p>
        </p:txBody>
      </p:sp>
      <p:sp>
        <p:nvSpPr>
          <p:cNvPr id="3" name="Content Placeholder 2"/>
          <p:cNvSpPr>
            <a:spLocks noGrp="1"/>
          </p:cNvSpPr>
          <p:nvPr>
            <p:ph idx="1"/>
          </p:nvPr>
        </p:nvSpPr>
        <p:spPr/>
        <p:txBody>
          <a:bodyPr/>
          <a:lstStyle/>
          <a:p>
            <a:pPr marL="118872" indent="0">
              <a:buNone/>
            </a:pPr>
            <a:endParaRPr lang="en-US" dirty="0"/>
          </a:p>
        </p:txBody>
      </p:sp>
      <p:sp>
        <p:nvSpPr>
          <p:cNvPr id="4" name="Rectangle 3"/>
          <p:cNvSpPr/>
          <p:nvPr/>
        </p:nvSpPr>
        <p:spPr>
          <a:xfrm>
            <a:off x="0" y="1408176"/>
            <a:ext cx="9144000" cy="544982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0" y="1408176"/>
            <a:ext cx="4595937" cy="2965626"/>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Rectangle 5"/>
          <p:cNvSpPr/>
          <p:nvPr/>
        </p:nvSpPr>
        <p:spPr>
          <a:xfrm>
            <a:off x="4595937" y="1408176"/>
            <a:ext cx="4595937" cy="2965626"/>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Rectangle 6"/>
          <p:cNvSpPr/>
          <p:nvPr/>
        </p:nvSpPr>
        <p:spPr>
          <a:xfrm>
            <a:off x="0" y="4373802"/>
            <a:ext cx="4595937" cy="2484198"/>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8" name="TextBox 7"/>
          <p:cNvSpPr txBox="1"/>
          <p:nvPr/>
        </p:nvSpPr>
        <p:spPr>
          <a:xfrm>
            <a:off x="5422400" y="1775191"/>
            <a:ext cx="2621594" cy="923330"/>
          </a:xfrm>
          <a:prstGeom prst="rect">
            <a:avLst/>
          </a:prstGeom>
          <a:noFill/>
        </p:spPr>
        <p:txBody>
          <a:bodyPr wrap="none" rtlCol="0">
            <a:spAutoFit/>
          </a:bodyPr>
          <a:lstStyle/>
          <a:p>
            <a:r>
              <a:rPr lang="en-US" sz="5400" b="1" dirty="0" smtClean="0"/>
              <a:t>Content</a:t>
            </a:r>
            <a:r>
              <a:rPr lang="en-US" b="1" dirty="0" smtClean="0"/>
              <a:t> </a:t>
            </a:r>
            <a:endParaRPr lang="en-US" b="1" dirty="0"/>
          </a:p>
        </p:txBody>
      </p:sp>
      <p:sp>
        <p:nvSpPr>
          <p:cNvPr id="10" name="TextBox 9"/>
          <p:cNvSpPr txBox="1"/>
          <p:nvPr/>
        </p:nvSpPr>
        <p:spPr>
          <a:xfrm>
            <a:off x="676497" y="1793424"/>
            <a:ext cx="3129132" cy="923330"/>
          </a:xfrm>
          <a:prstGeom prst="rect">
            <a:avLst/>
          </a:prstGeom>
          <a:noFill/>
        </p:spPr>
        <p:txBody>
          <a:bodyPr wrap="none" rtlCol="0">
            <a:spAutoFit/>
          </a:bodyPr>
          <a:lstStyle/>
          <a:p>
            <a:r>
              <a:rPr lang="en-US" sz="5400" b="1" dirty="0" smtClean="0"/>
              <a:t>Instructor </a:t>
            </a:r>
            <a:r>
              <a:rPr lang="en-US" b="1" dirty="0" smtClean="0"/>
              <a:t> </a:t>
            </a:r>
            <a:endParaRPr lang="en-US" b="1" dirty="0"/>
          </a:p>
        </p:txBody>
      </p:sp>
      <p:sp>
        <p:nvSpPr>
          <p:cNvPr id="11" name="TextBox 10"/>
          <p:cNvSpPr txBox="1"/>
          <p:nvPr/>
        </p:nvSpPr>
        <p:spPr>
          <a:xfrm>
            <a:off x="918390" y="5071891"/>
            <a:ext cx="2825150" cy="923330"/>
          </a:xfrm>
          <a:prstGeom prst="rect">
            <a:avLst/>
          </a:prstGeom>
          <a:noFill/>
        </p:spPr>
        <p:txBody>
          <a:bodyPr wrap="none" rtlCol="0">
            <a:spAutoFit/>
          </a:bodyPr>
          <a:lstStyle/>
          <a:p>
            <a:r>
              <a:rPr lang="en-US" sz="5400" b="1" dirty="0" smtClean="0"/>
              <a:t>Methods</a:t>
            </a:r>
            <a:r>
              <a:rPr lang="en-US" b="1" dirty="0" smtClean="0"/>
              <a:t> </a:t>
            </a:r>
            <a:endParaRPr lang="en-US" b="1" dirty="0"/>
          </a:p>
        </p:txBody>
      </p:sp>
      <p:sp>
        <p:nvSpPr>
          <p:cNvPr id="12" name="TextBox 11"/>
          <p:cNvSpPr txBox="1"/>
          <p:nvPr/>
        </p:nvSpPr>
        <p:spPr>
          <a:xfrm>
            <a:off x="5422400" y="5071891"/>
            <a:ext cx="1815822" cy="923330"/>
          </a:xfrm>
          <a:prstGeom prst="rect">
            <a:avLst/>
          </a:prstGeom>
          <a:noFill/>
        </p:spPr>
        <p:txBody>
          <a:bodyPr wrap="none" rtlCol="0">
            <a:spAutoFit/>
          </a:bodyPr>
          <a:lstStyle/>
          <a:p>
            <a:r>
              <a:rPr lang="en-US" sz="5400" b="1" dirty="0" smtClean="0"/>
              <a:t>Peers</a:t>
            </a:r>
            <a:r>
              <a:rPr lang="en-US" b="1" dirty="0" smtClean="0"/>
              <a:t> </a:t>
            </a:r>
            <a:endParaRPr lang="en-US" b="1" dirty="0"/>
          </a:p>
        </p:txBody>
      </p:sp>
    </p:spTree>
    <p:extLst>
      <p:ext uri="{BB962C8B-B14F-4D97-AF65-F5344CB8AC3E}">
        <p14:creationId xmlns:p14="http://schemas.microsoft.com/office/powerpoint/2010/main" val="350204966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Sources</a:t>
            </a:r>
            <a:endParaRPr lang="en-US" dirty="0"/>
          </a:p>
        </p:txBody>
      </p:sp>
      <p:sp>
        <p:nvSpPr>
          <p:cNvPr id="7" name="Content Placeholder 6"/>
          <p:cNvSpPr>
            <a:spLocks noGrp="1"/>
          </p:cNvSpPr>
          <p:nvPr>
            <p:ph sz="half" idx="1"/>
          </p:nvPr>
        </p:nvSpPr>
        <p:spPr/>
        <p:txBody>
          <a:bodyPr/>
          <a:lstStyle/>
          <a:p>
            <a:r>
              <a:rPr lang="en-US" dirty="0" smtClean="0"/>
              <a:t>Poor self-image as learner</a:t>
            </a:r>
          </a:p>
          <a:p>
            <a:endParaRPr lang="en-US" dirty="0"/>
          </a:p>
          <a:p>
            <a:r>
              <a:rPr lang="en-US" dirty="0" smtClean="0"/>
              <a:t>Fear of the unknown</a:t>
            </a:r>
          </a:p>
          <a:p>
            <a:endParaRPr lang="en-US" dirty="0"/>
          </a:p>
          <a:p>
            <a:r>
              <a:rPr lang="en-US" dirty="0" smtClean="0"/>
              <a:t>Normal ebb and flow</a:t>
            </a:r>
          </a:p>
          <a:p>
            <a:endParaRPr lang="en-US" dirty="0"/>
          </a:p>
          <a:p>
            <a:r>
              <a:rPr lang="en-US" dirty="0" smtClean="0"/>
              <a:t>Disjunction of learning and teaching modes</a:t>
            </a:r>
            <a:endParaRPr lang="en-US" dirty="0"/>
          </a:p>
        </p:txBody>
      </p:sp>
      <p:sp>
        <p:nvSpPr>
          <p:cNvPr id="8" name="Content Placeholder 7"/>
          <p:cNvSpPr>
            <a:spLocks noGrp="1"/>
          </p:cNvSpPr>
          <p:nvPr>
            <p:ph sz="half" idx="2"/>
          </p:nvPr>
        </p:nvSpPr>
        <p:spPr/>
        <p:txBody>
          <a:bodyPr/>
          <a:lstStyle/>
          <a:p>
            <a:r>
              <a:rPr lang="en-US" dirty="0" smtClean="0"/>
              <a:t>“I’m not smart enough.” </a:t>
            </a:r>
          </a:p>
          <a:p>
            <a:endParaRPr lang="en-US" dirty="0"/>
          </a:p>
          <a:p>
            <a:r>
              <a:rPr lang="en-US" dirty="0" smtClean="0"/>
              <a:t>“Who will I become?” </a:t>
            </a:r>
          </a:p>
          <a:p>
            <a:endParaRPr lang="en-US" dirty="0"/>
          </a:p>
          <a:p>
            <a:r>
              <a:rPr lang="en-US" dirty="0" smtClean="0"/>
              <a:t>“I’m exhausted.” </a:t>
            </a:r>
          </a:p>
          <a:p>
            <a:endParaRPr lang="en-US" dirty="0"/>
          </a:p>
          <a:p>
            <a:r>
              <a:rPr lang="en-US" dirty="0" smtClean="0"/>
              <a:t>“I’m really not interested in what my ‘partner’ has to ‘share’”</a:t>
            </a:r>
            <a:endParaRPr lang="en-US" dirty="0"/>
          </a:p>
        </p:txBody>
      </p:sp>
    </p:spTree>
    <p:extLst>
      <p:ext uri="{BB962C8B-B14F-4D97-AF65-F5344CB8AC3E}">
        <p14:creationId xmlns:p14="http://schemas.microsoft.com/office/powerpoint/2010/main" val="5661533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 calcmode="lin" valueType="num">
                                      <p:cBhvr additive="base">
                                        <p:cTn id="25"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sources? </a:t>
            </a:r>
            <a:endParaRPr lang="en-US" dirty="0"/>
          </a:p>
        </p:txBody>
      </p:sp>
      <p:sp>
        <p:nvSpPr>
          <p:cNvPr id="3" name="Content Placeholder 2"/>
          <p:cNvSpPr>
            <a:spLocks noGrp="1"/>
          </p:cNvSpPr>
          <p:nvPr>
            <p:ph sz="half" idx="1"/>
          </p:nvPr>
        </p:nvSpPr>
        <p:spPr/>
        <p:txBody>
          <a:bodyPr/>
          <a:lstStyle/>
          <a:p>
            <a:r>
              <a:rPr lang="en-US" dirty="0" smtClean="0"/>
              <a:t>Relevance</a:t>
            </a:r>
          </a:p>
          <a:p>
            <a:endParaRPr lang="en-US" dirty="0"/>
          </a:p>
          <a:p>
            <a:endParaRPr lang="en-US" dirty="0" smtClean="0"/>
          </a:p>
          <a:p>
            <a:endParaRPr lang="en-US" dirty="0"/>
          </a:p>
          <a:p>
            <a:r>
              <a:rPr lang="en-US" dirty="0" smtClean="0"/>
              <a:t>Inappropriate challenge</a:t>
            </a:r>
          </a:p>
          <a:p>
            <a:endParaRPr lang="en-US" dirty="0"/>
          </a:p>
          <a:p>
            <a:endParaRPr lang="en-US" dirty="0" smtClean="0"/>
          </a:p>
          <a:p>
            <a:r>
              <a:rPr lang="en-US" dirty="0" smtClean="0"/>
              <a:t>Threatened identity</a:t>
            </a:r>
            <a:endParaRPr lang="en-US" dirty="0"/>
          </a:p>
        </p:txBody>
      </p:sp>
      <p:sp>
        <p:nvSpPr>
          <p:cNvPr id="4" name="Content Placeholder 3"/>
          <p:cNvSpPr>
            <a:spLocks noGrp="1"/>
          </p:cNvSpPr>
          <p:nvPr>
            <p:ph sz="half" idx="2"/>
          </p:nvPr>
        </p:nvSpPr>
        <p:spPr/>
        <p:txBody>
          <a:bodyPr/>
          <a:lstStyle/>
          <a:p>
            <a:r>
              <a:rPr lang="en-US" dirty="0" smtClean="0"/>
              <a:t>“I’ll never need to do derivatives again, so why now?”  </a:t>
            </a:r>
          </a:p>
          <a:p>
            <a:endParaRPr lang="en-US" dirty="0"/>
          </a:p>
          <a:p>
            <a:r>
              <a:rPr lang="en-US" dirty="0" smtClean="0"/>
              <a:t>“So easy… so boring.” </a:t>
            </a:r>
          </a:p>
          <a:p>
            <a:r>
              <a:rPr lang="en-US" dirty="0" smtClean="0"/>
              <a:t>“Wait… how do you write a dissertation?” </a:t>
            </a:r>
          </a:p>
          <a:p>
            <a:endParaRPr lang="en-US" dirty="0"/>
          </a:p>
          <a:p>
            <a:r>
              <a:rPr lang="en-US" dirty="0" smtClean="0"/>
              <a:t>“Who am I? Where am I?” </a:t>
            </a:r>
          </a:p>
        </p:txBody>
      </p:sp>
    </p:spTree>
    <p:extLst>
      <p:ext uri="{BB962C8B-B14F-4D97-AF65-F5344CB8AC3E}">
        <p14:creationId xmlns:p14="http://schemas.microsoft.com/office/powerpoint/2010/main" val="40789574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Scale>
                                      <p:cBhvr>
                                        <p:cTn id="7" dur="1000" decel="50000" fill="hold">
                                          <p:stCondLst>
                                            <p:cond delay="0"/>
                                          </p:stCondLst>
                                        </p:cTn>
                                        <p:tgtEl>
                                          <p:spTgt spid="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xEl>
                                              <p:pRg st="0" end="0"/>
                                            </p:txEl>
                                          </p:spTgt>
                                        </p:tgtEl>
                                        <p:attrNameLst>
                                          <p:attrName>ppt_x</p:attrName>
                                          <p:attrName>ppt_y</p:attrName>
                                        </p:attrNameLst>
                                      </p:cBhvr>
                                    </p:animMotion>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Scale>
                                      <p:cBhvr>
                                        <p:cTn id="14" dur="1000" decel="50000" fill="hold">
                                          <p:stCondLst>
                                            <p:cond delay="0"/>
                                          </p:stCondLst>
                                        </p:cTn>
                                        <p:tgtEl>
                                          <p:spTgt spid="4">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4">
                                            <p:txEl>
                                              <p:pRg st="2" end="2"/>
                                            </p:txEl>
                                          </p:spTgt>
                                        </p:tgtEl>
                                        <p:attrNameLst>
                                          <p:attrName>ppt_x</p:attrName>
                                          <p:attrName>ppt_y</p:attrName>
                                        </p:attrNameLst>
                                      </p:cBhvr>
                                    </p:animMotion>
                                    <p:animEffect transition="in" filter="fade">
                                      <p:cBhvr>
                                        <p:cTn id="16" dur="1000"/>
                                        <p:tgtEl>
                                          <p:spTgt spid="4">
                                            <p:txEl>
                                              <p:pRg st="2" end="2"/>
                                            </p:txEl>
                                          </p:spTgt>
                                        </p:tgtEl>
                                      </p:cBhvr>
                                    </p:animEffect>
                                  </p:childTnLst>
                                </p:cTn>
                              </p:par>
                              <p:par>
                                <p:cTn id="17" presetID="52"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Scale>
                                      <p:cBhvr>
                                        <p:cTn id="19" dur="1000" decel="50000" fill="hold">
                                          <p:stCondLst>
                                            <p:cond delay="0"/>
                                          </p:stCondLst>
                                        </p:cTn>
                                        <p:tgtEl>
                                          <p:spTgt spid="4">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4">
                                            <p:txEl>
                                              <p:pRg st="3" end="3"/>
                                            </p:txEl>
                                          </p:spTgt>
                                        </p:tgtEl>
                                        <p:attrNameLst>
                                          <p:attrName>ppt_x</p:attrName>
                                          <p:attrName>ppt_y</p:attrName>
                                        </p:attrNameLst>
                                      </p:cBhvr>
                                    </p:animMotion>
                                    <p:animEffect transition="in" filter="fade">
                                      <p:cBhvr>
                                        <p:cTn id="21" dur="1000"/>
                                        <p:tgtEl>
                                          <p:spTgt spid="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2" presetClass="entr" presetSubtype="0" fill="hold" nodeType="click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Scale>
                                      <p:cBhvr>
                                        <p:cTn id="26" dur="1000" decel="50000" fill="hold">
                                          <p:stCondLst>
                                            <p:cond delay="0"/>
                                          </p:stCondLst>
                                        </p:cTn>
                                        <p:tgtEl>
                                          <p:spTgt spid="4">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4">
                                            <p:txEl>
                                              <p:pRg st="5" end="5"/>
                                            </p:txEl>
                                          </p:spTgt>
                                        </p:tgtEl>
                                        <p:attrNameLst>
                                          <p:attrName>ppt_x</p:attrName>
                                          <p:attrName>ppt_y</p:attrName>
                                        </p:attrNameLst>
                                      </p:cBhvr>
                                    </p:animMotion>
                                    <p:animEffect transition="in" filter="fade">
                                      <p:cBhvr>
                                        <p:cTn id="28"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Mitigating Resistance</a:t>
            </a:r>
            <a:endParaRPr lang="en-US" dirty="0"/>
          </a:p>
        </p:txBody>
      </p:sp>
      <p:sp>
        <p:nvSpPr>
          <p:cNvPr id="3" name="Content Placeholder 2"/>
          <p:cNvSpPr>
            <a:spLocks noGrp="1"/>
          </p:cNvSpPr>
          <p:nvPr>
            <p:ph idx="1"/>
          </p:nvPr>
        </p:nvSpPr>
        <p:spPr/>
        <p:txBody>
          <a:bodyPr/>
          <a:lstStyle/>
          <a:p>
            <a:r>
              <a:rPr lang="en-US" dirty="0" smtClean="0"/>
              <a:t>Be explicit about your teaching choices</a:t>
            </a:r>
          </a:p>
          <a:p>
            <a:endParaRPr lang="en-US" dirty="0"/>
          </a:p>
          <a:p>
            <a:pPr lvl="0"/>
            <a:r>
              <a:rPr lang="en-US" dirty="0"/>
              <a:t>Set and maintain high, meaningful </a:t>
            </a:r>
            <a:r>
              <a:rPr lang="en-US" dirty="0" smtClean="0"/>
              <a:t>standards</a:t>
            </a:r>
          </a:p>
          <a:p>
            <a:pPr lvl="0"/>
            <a:endParaRPr lang="en-US" dirty="0"/>
          </a:p>
          <a:p>
            <a:pPr lvl="0"/>
            <a:r>
              <a:rPr lang="en-US" dirty="0" smtClean="0"/>
              <a:t>Model </a:t>
            </a:r>
            <a:r>
              <a:rPr lang="en-US" dirty="0"/>
              <a:t>passion, thoughtfulness, and respect </a:t>
            </a:r>
            <a:endParaRPr lang="en-US" dirty="0" smtClean="0"/>
          </a:p>
          <a:p>
            <a:pPr lvl="0"/>
            <a:endParaRPr lang="en-US" dirty="0"/>
          </a:p>
          <a:p>
            <a:pPr lvl="0"/>
            <a:r>
              <a:rPr lang="en-US" dirty="0" smtClean="0"/>
              <a:t>Normalize </a:t>
            </a:r>
            <a:r>
              <a:rPr lang="en-US" dirty="0"/>
              <a:t>discomfort and resistance </a:t>
            </a:r>
            <a:endParaRPr lang="en-US" dirty="0" smtClean="0"/>
          </a:p>
          <a:p>
            <a:pPr lvl="0"/>
            <a:endParaRPr lang="en-US" dirty="0" smtClean="0"/>
          </a:p>
          <a:p>
            <a:r>
              <a:rPr lang="en-US" dirty="0" smtClean="0"/>
              <a:t>Know yourself and your students</a:t>
            </a:r>
            <a:endParaRPr lang="en-US" dirty="0"/>
          </a:p>
        </p:txBody>
      </p:sp>
      <p:sp>
        <p:nvSpPr>
          <p:cNvPr id="4" name="TextBox 3"/>
          <p:cNvSpPr txBox="1"/>
          <p:nvPr/>
        </p:nvSpPr>
        <p:spPr>
          <a:xfrm>
            <a:off x="3554046" y="6211669"/>
            <a:ext cx="5385384" cy="646331"/>
          </a:xfrm>
          <a:prstGeom prst="rect">
            <a:avLst/>
          </a:prstGeom>
          <a:noFill/>
        </p:spPr>
        <p:txBody>
          <a:bodyPr wrap="none" rtlCol="0">
            <a:spAutoFit/>
          </a:bodyPr>
          <a:lstStyle/>
          <a:p>
            <a:r>
              <a:rPr lang="en-US" dirty="0" smtClean="0"/>
              <a:t>Adapted from </a:t>
            </a:r>
            <a:r>
              <a:rPr lang="en-US" dirty="0" err="1" smtClean="0"/>
              <a:t>Siedel</a:t>
            </a:r>
            <a:r>
              <a:rPr lang="en-US" dirty="0"/>
              <a:t> </a:t>
            </a:r>
            <a:r>
              <a:rPr lang="en-US" dirty="0" smtClean="0"/>
              <a:t>&amp; Tanner (2013), Brookfield (2015)</a:t>
            </a:r>
          </a:p>
          <a:p>
            <a:r>
              <a:rPr lang="en-US" dirty="0" smtClean="0"/>
              <a:t>, </a:t>
            </a:r>
            <a:r>
              <a:rPr lang="en-US" dirty="0" err="1" smtClean="0"/>
              <a:t>Beeman</a:t>
            </a:r>
            <a:r>
              <a:rPr lang="en-US" dirty="0" smtClean="0"/>
              <a:t> (2015), Titus (2000)</a:t>
            </a:r>
            <a:endParaRPr lang="en-US" dirty="0"/>
          </a:p>
        </p:txBody>
      </p:sp>
    </p:spTree>
    <p:extLst>
      <p:ext uri="{BB962C8B-B14F-4D97-AF65-F5344CB8AC3E}">
        <p14:creationId xmlns:p14="http://schemas.microsoft.com/office/powerpoint/2010/main" val="351106425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Adapting to Resistance: SEAC</a:t>
            </a:r>
            <a:endParaRPr lang="en-US" dirty="0"/>
          </a:p>
        </p:txBody>
      </p:sp>
      <p:sp>
        <p:nvSpPr>
          <p:cNvPr id="3" name="Content Placeholder 2"/>
          <p:cNvSpPr>
            <a:spLocks noGrp="1"/>
          </p:cNvSpPr>
          <p:nvPr>
            <p:ph sz="half" idx="1"/>
          </p:nvPr>
        </p:nvSpPr>
        <p:spPr/>
        <p:txBody>
          <a:bodyPr>
            <a:normAutofit/>
          </a:bodyPr>
          <a:lstStyle/>
          <a:p>
            <a:r>
              <a:rPr lang="en-US" dirty="0" smtClean="0"/>
              <a:t>Sort Out</a:t>
            </a:r>
          </a:p>
          <a:p>
            <a:endParaRPr lang="en-US" dirty="0"/>
          </a:p>
          <a:p>
            <a:r>
              <a:rPr lang="en-US" dirty="0" smtClean="0"/>
              <a:t>Engage</a:t>
            </a:r>
          </a:p>
          <a:p>
            <a:endParaRPr lang="en-US" dirty="0"/>
          </a:p>
          <a:p>
            <a:r>
              <a:rPr lang="en-US" dirty="0" smtClean="0"/>
              <a:t>Adjust/Affirm</a:t>
            </a:r>
          </a:p>
          <a:p>
            <a:endParaRPr lang="en-US" dirty="0" smtClean="0"/>
          </a:p>
          <a:p>
            <a:endParaRPr lang="en-US" dirty="0"/>
          </a:p>
          <a:p>
            <a:r>
              <a:rPr lang="en-US" dirty="0" smtClean="0"/>
              <a:t>Continue</a:t>
            </a:r>
          </a:p>
          <a:p>
            <a:pPr marL="118872" indent="0">
              <a:buNone/>
            </a:pPr>
            <a:endParaRPr lang="en-US" dirty="0"/>
          </a:p>
        </p:txBody>
      </p:sp>
      <p:sp>
        <p:nvSpPr>
          <p:cNvPr id="4" name="Content Placeholder 3"/>
          <p:cNvSpPr>
            <a:spLocks noGrp="1"/>
          </p:cNvSpPr>
          <p:nvPr>
            <p:ph sz="half" idx="2"/>
          </p:nvPr>
        </p:nvSpPr>
        <p:spPr/>
        <p:txBody>
          <a:bodyPr>
            <a:normAutofit/>
          </a:bodyPr>
          <a:lstStyle/>
          <a:p>
            <a:r>
              <a:rPr lang="en-US" dirty="0" smtClean="0"/>
              <a:t>Assess cause(s) of SR</a:t>
            </a:r>
          </a:p>
          <a:p>
            <a:endParaRPr lang="en-US" dirty="0"/>
          </a:p>
          <a:p>
            <a:r>
              <a:rPr lang="en-US" dirty="0" smtClean="0"/>
              <a:t>Acknowledge, respond</a:t>
            </a:r>
          </a:p>
          <a:p>
            <a:endParaRPr lang="en-US" dirty="0"/>
          </a:p>
          <a:p>
            <a:r>
              <a:rPr lang="en-US" dirty="0" smtClean="0"/>
              <a:t>Change or justify the course of learning</a:t>
            </a:r>
          </a:p>
          <a:p>
            <a:endParaRPr lang="en-US" dirty="0"/>
          </a:p>
          <a:p>
            <a:r>
              <a:rPr lang="en-US" dirty="0" smtClean="0"/>
              <a:t>Resume learning Reevaluate SR/changes</a:t>
            </a:r>
          </a:p>
          <a:p>
            <a:pPr marL="118872" indent="0">
              <a:buNone/>
            </a:pPr>
            <a:endParaRPr lang="en-US" dirty="0"/>
          </a:p>
        </p:txBody>
      </p:sp>
    </p:spTree>
    <p:extLst>
      <p:ext uri="{BB962C8B-B14F-4D97-AF65-F5344CB8AC3E}">
        <p14:creationId xmlns:p14="http://schemas.microsoft.com/office/powerpoint/2010/main" val="7937518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lgn="ctr">
              <a:buNone/>
            </a:pPr>
            <a:r>
              <a:rPr lang="en-US" sz="4800" dirty="0" smtClean="0"/>
              <a:t>“</a:t>
            </a:r>
            <a:r>
              <a:rPr lang="en-US" sz="5200" dirty="0">
                <a:latin typeface="Cambria"/>
                <a:cs typeface="Cambria"/>
              </a:rPr>
              <a:t>Just as the holistic movement in medicine calls for doctors to treat patients, not symptoms, student-centered teaching requires us to teach students, not content</a:t>
            </a:r>
            <a:r>
              <a:rPr lang="en-US" sz="5200" dirty="0" smtClean="0">
                <a:latin typeface="Cambria"/>
                <a:cs typeface="Cambria"/>
              </a:rPr>
              <a:t>.</a:t>
            </a:r>
            <a:r>
              <a:rPr lang="en-US" sz="4800" dirty="0" smtClean="0"/>
              <a:t>” </a:t>
            </a:r>
          </a:p>
          <a:p>
            <a:pPr marL="0" indent="0" algn="ctr">
              <a:buNone/>
            </a:pPr>
            <a:endParaRPr lang="en-US" sz="4800" dirty="0"/>
          </a:p>
          <a:p>
            <a:pPr marL="0" indent="0" algn="r">
              <a:buNone/>
            </a:pPr>
            <a:r>
              <a:rPr lang="en-US" sz="2400" i="1" dirty="0" smtClean="0"/>
              <a:t>Susan Ambrose, 2007</a:t>
            </a:r>
            <a:endParaRPr lang="en-US" sz="2400" i="1" dirty="0"/>
          </a:p>
        </p:txBody>
      </p:sp>
    </p:spTree>
    <p:extLst>
      <p:ext uri="{BB962C8B-B14F-4D97-AF65-F5344CB8AC3E}">
        <p14:creationId xmlns:p14="http://schemas.microsoft.com/office/powerpoint/2010/main" val="348832432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“Belonging” </a:t>
            </a:r>
            <a:endParaRPr lang="en-US" dirty="0"/>
          </a:p>
        </p:txBody>
      </p:sp>
      <p:cxnSp>
        <p:nvCxnSpPr>
          <p:cNvPr id="7" name="Straight Arrow Connector 6"/>
          <p:cNvCxnSpPr/>
          <p:nvPr/>
        </p:nvCxnSpPr>
        <p:spPr>
          <a:xfrm>
            <a:off x="-211644" y="4214386"/>
            <a:ext cx="935564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Right Arrow 9"/>
          <p:cNvSpPr/>
          <p:nvPr/>
        </p:nvSpPr>
        <p:spPr>
          <a:xfrm>
            <a:off x="0" y="3887241"/>
            <a:ext cx="9350834" cy="65428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187834" y="3954594"/>
            <a:ext cx="538731" cy="58693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1031364" y="3954594"/>
            <a:ext cx="538731" cy="58693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2243511" y="3965926"/>
            <a:ext cx="538731" cy="58693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3300209" y="3927438"/>
            <a:ext cx="538731" cy="58693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6447030" y="3953042"/>
            <a:ext cx="538731" cy="58693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7727024" y="3965926"/>
            <a:ext cx="538731" cy="586935"/>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accent3">
                  <a:lumMod val="75000"/>
                </a:schemeClr>
              </a:solidFill>
            </a:endParaRPr>
          </a:p>
        </p:txBody>
      </p:sp>
      <p:sp>
        <p:nvSpPr>
          <p:cNvPr id="17" name="Oval 16"/>
          <p:cNvSpPr/>
          <p:nvPr/>
        </p:nvSpPr>
        <p:spPr>
          <a:xfrm>
            <a:off x="4974124" y="3920918"/>
            <a:ext cx="538731" cy="58693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rot="19705317">
            <a:off x="-160861" y="2390693"/>
            <a:ext cx="4452261" cy="830997"/>
          </a:xfrm>
          <a:prstGeom prst="rect">
            <a:avLst/>
          </a:prstGeom>
          <a:noFill/>
        </p:spPr>
        <p:txBody>
          <a:bodyPr wrap="none" rtlCol="0">
            <a:spAutoFit/>
          </a:bodyPr>
          <a:lstStyle/>
          <a:p>
            <a:r>
              <a:rPr lang="en-US" sz="2400" dirty="0" smtClean="0"/>
              <a:t>Greg Walton: Success in college is </a:t>
            </a:r>
          </a:p>
          <a:p>
            <a:r>
              <a:rPr lang="en-US" sz="2400" dirty="0" smtClean="0"/>
              <a:t>tied to “belonging” </a:t>
            </a:r>
            <a:endParaRPr lang="en-US" sz="2400" dirty="0"/>
          </a:p>
        </p:txBody>
      </p:sp>
      <p:sp>
        <p:nvSpPr>
          <p:cNvPr id="19" name="TextBox 18"/>
          <p:cNvSpPr txBox="1"/>
          <p:nvPr/>
        </p:nvSpPr>
        <p:spPr>
          <a:xfrm rot="19705317">
            <a:off x="2464200" y="2178400"/>
            <a:ext cx="3745887" cy="1200328"/>
          </a:xfrm>
          <a:prstGeom prst="rect">
            <a:avLst/>
          </a:prstGeom>
          <a:noFill/>
        </p:spPr>
        <p:txBody>
          <a:bodyPr wrap="none" rtlCol="0">
            <a:spAutoFit/>
          </a:bodyPr>
          <a:lstStyle/>
          <a:p>
            <a:r>
              <a:rPr lang="en-US" sz="2400" dirty="0" smtClean="0"/>
              <a:t>We can design courses to be </a:t>
            </a:r>
          </a:p>
          <a:p>
            <a:r>
              <a:rPr lang="en-US" sz="2400" dirty="0" smtClean="0"/>
              <a:t>inclusive</a:t>
            </a:r>
          </a:p>
          <a:p>
            <a:r>
              <a:rPr lang="en-US" sz="2400" dirty="0"/>
              <a:t> </a:t>
            </a:r>
          </a:p>
        </p:txBody>
      </p:sp>
      <p:sp>
        <p:nvSpPr>
          <p:cNvPr id="20" name="TextBox 19"/>
          <p:cNvSpPr txBox="1"/>
          <p:nvPr/>
        </p:nvSpPr>
        <p:spPr>
          <a:xfrm rot="1425216">
            <a:off x="325570" y="5418656"/>
            <a:ext cx="5302804" cy="461665"/>
          </a:xfrm>
          <a:prstGeom prst="rect">
            <a:avLst/>
          </a:prstGeom>
          <a:noFill/>
        </p:spPr>
        <p:txBody>
          <a:bodyPr wrap="none" rtlCol="0">
            <a:spAutoFit/>
          </a:bodyPr>
          <a:lstStyle/>
          <a:p>
            <a:r>
              <a:rPr lang="en-US" sz="2400" dirty="0" smtClean="0"/>
              <a:t>Students carry negative self-perceptions</a:t>
            </a:r>
            <a:endParaRPr lang="en-US" sz="2400" dirty="0"/>
          </a:p>
        </p:txBody>
      </p:sp>
      <p:sp>
        <p:nvSpPr>
          <p:cNvPr id="21" name="TextBox 20"/>
          <p:cNvSpPr txBox="1"/>
          <p:nvPr/>
        </p:nvSpPr>
        <p:spPr>
          <a:xfrm rot="1357252">
            <a:off x="3711589" y="5003812"/>
            <a:ext cx="3719588" cy="830997"/>
          </a:xfrm>
          <a:prstGeom prst="rect">
            <a:avLst/>
          </a:prstGeom>
          <a:noFill/>
        </p:spPr>
        <p:txBody>
          <a:bodyPr wrap="none" rtlCol="0">
            <a:spAutoFit/>
          </a:bodyPr>
          <a:lstStyle/>
          <a:p>
            <a:r>
              <a:rPr lang="en-US" sz="2400" dirty="0" smtClean="0"/>
              <a:t>Race, gender, of faculty </a:t>
            </a:r>
          </a:p>
          <a:p>
            <a:r>
              <a:rPr lang="en-US" sz="2400" dirty="0" smtClean="0"/>
              <a:t>influence student responses</a:t>
            </a:r>
            <a:endParaRPr lang="en-US" sz="2400" dirty="0"/>
          </a:p>
        </p:txBody>
      </p:sp>
      <p:sp>
        <p:nvSpPr>
          <p:cNvPr id="22" name="TextBox 21"/>
          <p:cNvSpPr txBox="1"/>
          <p:nvPr/>
        </p:nvSpPr>
        <p:spPr>
          <a:xfrm rot="19705317">
            <a:off x="4794038" y="2344455"/>
            <a:ext cx="3254016" cy="830997"/>
          </a:xfrm>
          <a:prstGeom prst="rect">
            <a:avLst/>
          </a:prstGeom>
          <a:noFill/>
        </p:spPr>
        <p:txBody>
          <a:bodyPr wrap="none" rtlCol="0">
            <a:spAutoFit/>
          </a:bodyPr>
          <a:lstStyle/>
          <a:p>
            <a:r>
              <a:rPr lang="en-US" sz="2400" dirty="0" smtClean="0"/>
              <a:t>Learning starts with </a:t>
            </a:r>
          </a:p>
          <a:p>
            <a:r>
              <a:rPr lang="en-US" sz="2400" dirty="0" smtClean="0"/>
              <a:t>“disorienting dilemmas” </a:t>
            </a:r>
            <a:endParaRPr lang="en-US" sz="2400" dirty="0"/>
          </a:p>
        </p:txBody>
      </p:sp>
      <p:sp>
        <p:nvSpPr>
          <p:cNvPr id="23" name="TextBox 22"/>
          <p:cNvSpPr txBox="1"/>
          <p:nvPr/>
        </p:nvSpPr>
        <p:spPr>
          <a:xfrm>
            <a:off x="7255127" y="4517291"/>
            <a:ext cx="2021256" cy="2308324"/>
          </a:xfrm>
          <a:prstGeom prst="rect">
            <a:avLst/>
          </a:prstGeom>
          <a:noFill/>
        </p:spPr>
        <p:txBody>
          <a:bodyPr wrap="none" rtlCol="0">
            <a:spAutoFit/>
          </a:bodyPr>
          <a:lstStyle/>
          <a:p>
            <a:r>
              <a:rPr lang="en-US" sz="2400" b="1" dirty="0" smtClean="0"/>
              <a:t>Tools: </a:t>
            </a:r>
          </a:p>
          <a:p>
            <a:r>
              <a:rPr lang="en-US" sz="2400" dirty="0" smtClean="0"/>
              <a:t>UO Blogs, </a:t>
            </a:r>
          </a:p>
          <a:p>
            <a:r>
              <a:rPr lang="en-US" sz="2400" dirty="0" smtClean="0"/>
              <a:t>Wise criticism,</a:t>
            </a:r>
          </a:p>
          <a:p>
            <a:r>
              <a:rPr lang="en-US" sz="2400" dirty="0" err="1" smtClean="0"/>
              <a:t>Groupwork</a:t>
            </a:r>
            <a:r>
              <a:rPr lang="en-US" sz="2400" dirty="0" smtClean="0"/>
              <a:t>,</a:t>
            </a:r>
          </a:p>
          <a:p>
            <a:r>
              <a:rPr lang="en-US" sz="2400" dirty="0" smtClean="0"/>
              <a:t>Discussion</a:t>
            </a:r>
          </a:p>
          <a:p>
            <a:endParaRPr lang="en-US" sz="2400" dirty="0" smtClean="0"/>
          </a:p>
        </p:txBody>
      </p:sp>
      <p:sp>
        <p:nvSpPr>
          <p:cNvPr id="25" name="TextBox 24"/>
          <p:cNvSpPr txBox="1"/>
          <p:nvPr/>
        </p:nvSpPr>
        <p:spPr>
          <a:xfrm rot="19705317">
            <a:off x="7757781" y="3231242"/>
            <a:ext cx="872756" cy="461665"/>
          </a:xfrm>
          <a:prstGeom prst="rect">
            <a:avLst/>
          </a:prstGeom>
          <a:noFill/>
        </p:spPr>
        <p:txBody>
          <a:bodyPr wrap="square" rtlCol="0">
            <a:spAutoFit/>
          </a:bodyPr>
          <a:lstStyle/>
          <a:p>
            <a:r>
              <a:rPr lang="en-US" sz="2400" dirty="0" smtClean="0"/>
              <a:t>SR? </a:t>
            </a:r>
            <a:endParaRPr lang="en-US" sz="2400" dirty="0"/>
          </a:p>
        </p:txBody>
      </p:sp>
    </p:spTree>
    <p:extLst>
      <p:ext uri="{BB962C8B-B14F-4D97-AF65-F5344CB8AC3E}">
        <p14:creationId xmlns:p14="http://schemas.microsoft.com/office/powerpoint/2010/main" val="13049195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1"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80">
                                          <p:stCondLst>
                                            <p:cond delay="0"/>
                                          </p:stCondLst>
                                        </p:cTn>
                                        <p:tgtEl>
                                          <p:spTgt spid="16"/>
                                        </p:tgtEl>
                                      </p:cBhvr>
                                    </p:animEffect>
                                    <p:anim calcmode="lin" valueType="num">
                                      <p:cBhvr>
                                        <p:cTn id="26"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1" dur="26">
                                          <p:stCondLst>
                                            <p:cond delay="650"/>
                                          </p:stCondLst>
                                        </p:cTn>
                                        <p:tgtEl>
                                          <p:spTgt spid="16"/>
                                        </p:tgtEl>
                                      </p:cBhvr>
                                      <p:to x="100000" y="60000"/>
                                    </p:animScale>
                                    <p:animScale>
                                      <p:cBhvr>
                                        <p:cTn id="32" dur="166" decel="50000">
                                          <p:stCondLst>
                                            <p:cond delay="676"/>
                                          </p:stCondLst>
                                        </p:cTn>
                                        <p:tgtEl>
                                          <p:spTgt spid="16"/>
                                        </p:tgtEl>
                                      </p:cBhvr>
                                      <p:to x="100000" y="100000"/>
                                    </p:animScale>
                                    <p:animScale>
                                      <p:cBhvr>
                                        <p:cTn id="33" dur="26">
                                          <p:stCondLst>
                                            <p:cond delay="1312"/>
                                          </p:stCondLst>
                                        </p:cTn>
                                        <p:tgtEl>
                                          <p:spTgt spid="16"/>
                                        </p:tgtEl>
                                      </p:cBhvr>
                                      <p:to x="100000" y="80000"/>
                                    </p:animScale>
                                    <p:animScale>
                                      <p:cBhvr>
                                        <p:cTn id="34" dur="166" decel="50000">
                                          <p:stCondLst>
                                            <p:cond delay="1338"/>
                                          </p:stCondLst>
                                        </p:cTn>
                                        <p:tgtEl>
                                          <p:spTgt spid="16"/>
                                        </p:tgtEl>
                                      </p:cBhvr>
                                      <p:to x="100000" y="100000"/>
                                    </p:animScale>
                                    <p:animScale>
                                      <p:cBhvr>
                                        <p:cTn id="35" dur="26">
                                          <p:stCondLst>
                                            <p:cond delay="1642"/>
                                          </p:stCondLst>
                                        </p:cTn>
                                        <p:tgtEl>
                                          <p:spTgt spid="16"/>
                                        </p:tgtEl>
                                      </p:cBhvr>
                                      <p:to x="100000" y="90000"/>
                                    </p:animScale>
                                    <p:animScale>
                                      <p:cBhvr>
                                        <p:cTn id="36" dur="166" decel="50000">
                                          <p:stCondLst>
                                            <p:cond delay="1668"/>
                                          </p:stCondLst>
                                        </p:cTn>
                                        <p:tgtEl>
                                          <p:spTgt spid="16"/>
                                        </p:tgtEl>
                                      </p:cBhvr>
                                      <p:to x="100000" y="100000"/>
                                    </p:animScale>
                                    <p:animScale>
                                      <p:cBhvr>
                                        <p:cTn id="37" dur="26">
                                          <p:stCondLst>
                                            <p:cond delay="1808"/>
                                          </p:stCondLst>
                                        </p:cTn>
                                        <p:tgtEl>
                                          <p:spTgt spid="16"/>
                                        </p:tgtEl>
                                      </p:cBhvr>
                                      <p:to x="100000" y="95000"/>
                                    </p:animScale>
                                    <p:animScale>
                                      <p:cBhvr>
                                        <p:cTn id="38" dur="166" decel="50000">
                                          <p:stCondLst>
                                            <p:cond delay="1834"/>
                                          </p:stCondLst>
                                        </p:cTn>
                                        <p:tgtEl>
                                          <p:spTgt spid="16"/>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down)">
                                      <p:cBhvr>
                                        <p:cTn id="41" dur="580">
                                          <p:stCondLst>
                                            <p:cond delay="0"/>
                                          </p:stCondLst>
                                        </p:cTn>
                                        <p:tgtEl>
                                          <p:spTgt spid="25"/>
                                        </p:tgtEl>
                                      </p:cBhvr>
                                    </p:animEffect>
                                    <p:anim calcmode="lin" valueType="num">
                                      <p:cBhvr>
                                        <p:cTn id="42"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47" dur="26">
                                          <p:stCondLst>
                                            <p:cond delay="650"/>
                                          </p:stCondLst>
                                        </p:cTn>
                                        <p:tgtEl>
                                          <p:spTgt spid="25"/>
                                        </p:tgtEl>
                                      </p:cBhvr>
                                      <p:to x="100000" y="60000"/>
                                    </p:animScale>
                                    <p:animScale>
                                      <p:cBhvr>
                                        <p:cTn id="48" dur="166" decel="50000">
                                          <p:stCondLst>
                                            <p:cond delay="676"/>
                                          </p:stCondLst>
                                        </p:cTn>
                                        <p:tgtEl>
                                          <p:spTgt spid="25"/>
                                        </p:tgtEl>
                                      </p:cBhvr>
                                      <p:to x="100000" y="100000"/>
                                    </p:animScale>
                                    <p:animScale>
                                      <p:cBhvr>
                                        <p:cTn id="49" dur="26">
                                          <p:stCondLst>
                                            <p:cond delay="1312"/>
                                          </p:stCondLst>
                                        </p:cTn>
                                        <p:tgtEl>
                                          <p:spTgt spid="25"/>
                                        </p:tgtEl>
                                      </p:cBhvr>
                                      <p:to x="100000" y="80000"/>
                                    </p:animScale>
                                    <p:animScale>
                                      <p:cBhvr>
                                        <p:cTn id="50" dur="166" decel="50000">
                                          <p:stCondLst>
                                            <p:cond delay="1338"/>
                                          </p:stCondLst>
                                        </p:cTn>
                                        <p:tgtEl>
                                          <p:spTgt spid="25"/>
                                        </p:tgtEl>
                                      </p:cBhvr>
                                      <p:to x="100000" y="100000"/>
                                    </p:animScale>
                                    <p:animScale>
                                      <p:cBhvr>
                                        <p:cTn id="51" dur="26">
                                          <p:stCondLst>
                                            <p:cond delay="1642"/>
                                          </p:stCondLst>
                                        </p:cTn>
                                        <p:tgtEl>
                                          <p:spTgt spid="25"/>
                                        </p:tgtEl>
                                      </p:cBhvr>
                                      <p:to x="100000" y="90000"/>
                                    </p:animScale>
                                    <p:animScale>
                                      <p:cBhvr>
                                        <p:cTn id="52" dur="166" decel="50000">
                                          <p:stCondLst>
                                            <p:cond delay="1668"/>
                                          </p:stCondLst>
                                        </p:cTn>
                                        <p:tgtEl>
                                          <p:spTgt spid="25"/>
                                        </p:tgtEl>
                                      </p:cBhvr>
                                      <p:to x="100000" y="100000"/>
                                    </p:animScale>
                                    <p:animScale>
                                      <p:cBhvr>
                                        <p:cTn id="53" dur="26">
                                          <p:stCondLst>
                                            <p:cond delay="1808"/>
                                          </p:stCondLst>
                                        </p:cTn>
                                        <p:tgtEl>
                                          <p:spTgt spid="25"/>
                                        </p:tgtEl>
                                      </p:cBhvr>
                                      <p:to x="100000" y="95000"/>
                                    </p:animScale>
                                    <p:animScale>
                                      <p:cBhvr>
                                        <p:cTn id="54" dur="166" decel="50000">
                                          <p:stCondLst>
                                            <p:cond delay="1834"/>
                                          </p:stCondLst>
                                        </p:cTn>
                                        <p:tgtEl>
                                          <p:spTgt spid="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resistance?</a:t>
            </a:r>
            <a:endParaRPr lang="en-US" dirty="0"/>
          </a:p>
        </p:txBody>
      </p:sp>
      <p:sp>
        <p:nvSpPr>
          <p:cNvPr id="3" name="Content Placeholder 2"/>
          <p:cNvSpPr>
            <a:spLocks noGrp="1"/>
          </p:cNvSpPr>
          <p:nvPr>
            <p:ph idx="1"/>
          </p:nvPr>
        </p:nvSpPr>
        <p:spPr/>
        <p:txBody>
          <a:bodyPr/>
          <a:lstStyle/>
          <a:p>
            <a:r>
              <a:rPr lang="en-US" dirty="0" smtClean="0"/>
              <a:t>What behaviors constitute resistance? </a:t>
            </a:r>
          </a:p>
          <a:p>
            <a:endParaRPr lang="en-US" dirty="0"/>
          </a:p>
          <a:p>
            <a:r>
              <a:rPr lang="en-US" dirty="0" smtClean="0"/>
              <a:t>How do we study it? </a:t>
            </a:r>
          </a:p>
          <a:p>
            <a:endParaRPr lang="en-US" dirty="0"/>
          </a:p>
          <a:p>
            <a:r>
              <a:rPr lang="en-US" dirty="0" smtClean="0"/>
              <a:t>Where does resistance come from</a:t>
            </a:r>
            <a:r>
              <a:rPr lang="en-US" dirty="0"/>
              <a:t>? </a:t>
            </a:r>
            <a:endParaRPr lang="en-US" dirty="0" smtClean="0"/>
          </a:p>
          <a:p>
            <a:endParaRPr lang="en-US" dirty="0"/>
          </a:p>
          <a:p>
            <a:r>
              <a:rPr lang="en-US" dirty="0" smtClean="0"/>
              <a:t>Why do we care about it? </a:t>
            </a:r>
            <a:endParaRPr lang="en-US" dirty="0"/>
          </a:p>
        </p:txBody>
      </p:sp>
      <p:pic>
        <p:nvPicPr>
          <p:cNvPr id="4" name="Picture 3" descr="Symbol-of-resist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7938" y="0"/>
            <a:ext cx="2506062" cy="1408176"/>
          </a:xfrm>
          <a:prstGeom prst="rect">
            <a:avLst/>
          </a:prstGeom>
        </p:spPr>
      </p:pic>
    </p:spTree>
    <p:extLst>
      <p:ext uri="{BB962C8B-B14F-4D97-AF65-F5344CB8AC3E}">
        <p14:creationId xmlns:p14="http://schemas.microsoft.com/office/powerpoint/2010/main" val="333368306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lens(</a:t>
            </a:r>
            <a:r>
              <a:rPr lang="en-US" dirty="0" err="1" smtClean="0"/>
              <a:t>es</a:t>
            </a:r>
            <a:r>
              <a:rPr lang="en-US" dirty="0" smtClean="0"/>
              <a:t>) to use? </a:t>
            </a:r>
            <a:endParaRPr lang="en-US" dirty="0"/>
          </a:p>
        </p:txBody>
      </p:sp>
      <p:sp>
        <p:nvSpPr>
          <p:cNvPr id="6" name="Text Placeholder 5"/>
          <p:cNvSpPr>
            <a:spLocks noGrp="1"/>
          </p:cNvSpPr>
          <p:nvPr>
            <p:ph type="body" idx="1"/>
          </p:nvPr>
        </p:nvSpPr>
        <p:spPr>
          <a:xfrm>
            <a:off x="0" y="1698987"/>
            <a:ext cx="4040188" cy="715355"/>
          </a:xfrm>
        </p:spPr>
        <p:txBody>
          <a:bodyPr>
            <a:normAutofit lnSpcReduction="10000"/>
          </a:bodyPr>
          <a:lstStyle/>
          <a:p>
            <a:endParaRPr lang="en-US" sz="4000" dirty="0" smtClean="0"/>
          </a:p>
          <a:p>
            <a:endParaRPr lang="en-US" sz="4000" dirty="0"/>
          </a:p>
          <a:p>
            <a:endParaRPr lang="en-US" sz="4000" dirty="0"/>
          </a:p>
        </p:txBody>
      </p:sp>
      <p:pic>
        <p:nvPicPr>
          <p:cNvPr id="7" name="Picture Placeholder 6" descr="diopter4.JPG"/>
          <p:cNvPicPr>
            <a:picLocks noGrp="1" noChangeAspect="1"/>
          </p:cNvPicPr>
          <p:nvPr>
            <p:ph sz="half" idx="2"/>
          </p:nvPr>
        </p:nvPicPr>
        <p:blipFill>
          <a:blip r:embed="rId2">
            <a:extLst>
              <a:ext uri="{28A0092B-C50C-407E-A947-70E740481C1C}">
                <a14:useLocalDpi xmlns:a14="http://schemas.microsoft.com/office/drawing/2010/main" val="0"/>
              </a:ext>
            </a:extLst>
          </a:blip>
          <a:srcRect l="15917" r="15917"/>
          <a:stretch>
            <a:fillRect/>
          </a:stretch>
        </p:blipFill>
        <p:spPr/>
      </p:pic>
      <p:sp>
        <p:nvSpPr>
          <p:cNvPr id="8" name="Text Placeholder 7"/>
          <p:cNvSpPr>
            <a:spLocks noGrp="1"/>
          </p:cNvSpPr>
          <p:nvPr>
            <p:ph type="body" sz="quarter" idx="3"/>
          </p:nvPr>
        </p:nvSpPr>
        <p:spPr/>
        <p:txBody>
          <a:bodyPr/>
          <a:lstStyle/>
          <a:p>
            <a:endParaRPr lang="en-US" dirty="0"/>
          </a:p>
        </p:txBody>
      </p:sp>
      <p:sp>
        <p:nvSpPr>
          <p:cNvPr id="9" name="Content Placeholder 8"/>
          <p:cNvSpPr>
            <a:spLocks noGrp="1"/>
          </p:cNvSpPr>
          <p:nvPr>
            <p:ph sz="quarter" idx="4"/>
          </p:nvPr>
        </p:nvSpPr>
        <p:spPr/>
        <p:txBody>
          <a:bodyPr>
            <a:normAutofit lnSpcReduction="10000"/>
          </a:bodyPr>
          <a:lstStyle/>
          <a:p>
            <a:r>
              <a:rPr lang="en-US" dirty="0"/>
              <a:t>Motivation</a:t>
            </a:r>
          </a:p>
          <a:p>
            <a:endParaRPr lang="en-US" dirty="0"/>
          </a:p>
          <a:p>
            <a:r>
              <a:rPr lang="en-US" dirty="0" smtClean="0"/>
              <a:t>Misbehavior </a:t>
            </a:r>
          </a:p>
          <a:p>
            <a:endParaRPr lang="en-US" dirty="0"/>
          </a:p>
          <a:p>
            <a:r>
              <a:rPr lang="en-US" dirty="0" smtClean="0"/>
              <a:t>Rebellion</a:t>
            </a:r>
          </a:p>
          <a:p>
            <a:pPr marL="118872" indent="0">
              <a:buNone/>
            </a:pPr>
            <a:endParaRPr lang="en-US" dirty="0"/>
          </a:p>
          <a:p>
            <a:r>
              <a:rPr lang="en-US" dirty="0" smtClean="0"/>
              <a:t>Development</a:t>
            </a:r>
          </a:p>
          <a:p>
            <a:endParaRPr lang="en-US" dirty="0"/>
          </a:p>
          <a:p>
            <a:r>
              <a:rPr lang="en-US" dirty="0" smtClean="0"/>
              <a:t>Defense</a:t>
            </a:r>
          </a:p>
          <a:p>
            <a:endParaRPr lang="en-US" dirty="0"/>
          </a:p>
          <a:p>
            <a:r>
              <a:rPr lang="en-US" dirty="0" smtClean="0"/>
              <a:t>Transformation</a:t>
            </a:r>
          </a:p>
          <a:p>
            <a:endParaRPr lang="en-US" dirty="0"/>
          </a:p>
          <a:p>
            <a:endParaRPr lang="en-US" dirty="0"/>
          </a:p>
          <a:p>
            <a:pPr marL="118872" indent="0">
              <a:buNone/>
            </a:pPr>
            <a:endParaRPr lang="en-US" dirty="0"/>
          </a:p>
        </p:txBody>
      </p:sp>
    </p:spTree>
    <p:extLst>
      <p:ext uri="{BB962C8B-B14F-4D97-AF65-F5344CB8AC3E}">
        <p14:creationId xmlns:p14="http://schemas.microsoft.com/office/powerpoint/2010/main" val="53686478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2679952327"/>
              </p:ext>
            </p:extLst>
          </p:nvPr>
        </p:nvGraphicFramePr>
        <p:xfrm>
          <a:off x="0" y="192437"/>
          <a:ext cx="9023747" cy="6357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924503" y="4580016"/>
            <a:ext cx="1960593" cy="646331"/>
          </a:xfrm>
          <a:prstGeom prst="rect">
            <a:avLst/>
          </a:prstGeom>
          <a:noFill/>
        </p:spPr>
        <p:txBody>
          <a:bodyPr wrap="square" rtlCol="0">
            <a:spAutoFit/>
          </a:bodyPr>
          <a:lstStyle/>
          <a:p>
            <a:r>
              <a:rPr lang="en-US" sz="3600" dirty="0" smtClean="0"/>
              <a:t>Rebellion</a:t>
            </a:r>
            <a:r>
              <a:rPr lang="en-US" dirty="0" smtClean="0"/>
              <a:t> </a:t>
            </a:r>
            <a:endParaRPr lang="en-US" dirty="0"/>
          </a:p>
        </p:txBody>
      </p:sp>
      <p:sp>
        <p:nvSpPr>
          <p:cNvPr id="10" name="TextBox 9"/>
          <p:cNvSpPr txBox="1"/>
          <p:nvPr/>
        </p:nvSpPr>
        <p:spPr>
          <a:xfrm>
            <a:off x="3461749" y="1942069"/>
            <a:ext cx="2387333" cy="646331"/>
          </a:xfrm>
          <a:prstGeom prst="rect">
            <a:avLst/>
          </a:prstGeom>
          <a:noFill/>
        </p:spPr>
        <p:txBody>
          <a:bodyPr wrap="square" rtlCol="0">
            <a:spAutoFit/>
          </a:bodyPr>
          <a:lstStyle/>
          <a:p>
            <a:r>
              <a:rPr lang="en-US" sz="3600" dirty="0" smtClean="0"/>
              <a:t>Motivation</a:t>
            </a:r>
            <a:endParaRPr lang="en-US" dirty="0"/>
          </a:p>
        </p:txBody>
      </p:sp>
      <p:sp>
        <p:nvSpPr>
          <p:cNvPr id="11" name="TextBox 10"/>
          <p:cNvSpPr txBox="1"/>
          <p:nvPr/>
        </p:nvSpPr>
        <p:spPr>
          <a:xfrm>
            <a:off x="5252629" y="4903182"/>
            <a:ext cx="3520993" cy="646331"/>
          </a:xfrm>
          <a:prstGeom prst="rect">
            <a:avLst/>
          </a:prstGeom>
          <a:noFill/>
        </p:spPr>
        <p:txBody>
          <a:bodyPr wrap="square" rtlCol="0">
            <a:spAutoFit/>
          </a:bodyPr>
          <a:lstStyle/>
          <a:p>
            <a:r>
              <a:rPr lang="en-US" sz="3600" dirty="0" smtClean="0"/>
              <a:t>Developmental </a:t>
            </a:r>
            <a:r>
              <a:rPr lang="en-US" dirty="0" smtClean="0"/>
              <a:t> </a:t>
            </a:r>
            <a:endParaRPr lang="en-US" dirty="0"/>
          </a:p>
        </p:txBody>
      </p:sp>
      <p:sp>
        <p:nvSpPr>
          <p:cNvPr id="12" name="TextBox 11"/>
          <p:cNvSpPr txBox="1"/>
          <p:nvPr/>
        </p:nvSpPr>
        <p:spPr>
          <a:xfrm>
            <a:off x="230885" y="1005528"/>
            <a:ext cx="2654211" cy="646331"/>
          </a:xfrm>
          <a:prstGeom prst="rect">
            <a:avLst/>
          </a:prstGeom>
          <a:noFill/>
        </p:spPr>
        <p:txBody>
          <a:bodyPr wrap="square" rtlCol="0">
            <a:spAutoFit/>
          </a:bodyPr>
          <a:lstStyle/>
          <a:p>
            <a:r>
              <a:rPr lang="en-US" sz="3600" dirty="0" smtClean="0"/>
              <a:t>Misbehavior </a:t>
            </a:r>
            <a:endParaRPr lang="en-US" dirty="0"/>
          </a:p>
        </p:txBody>
      </p:sp>
      <p:sp>
        <p:nvSpPr>
          <p:cNvPr id="14" name="TextBox 13"/>
          <p:cNvSpPr txBox="1"/>
          <p:nvPr/>
        </p:nvSpPr>
        <p:spPr>
          <a:xfrm>
            <a:off x="3461749" y="4426295"/>
            <a:ext cx="2536283" cy="646331"/>
          </a:xfrm>
          <a:prstGeom prst="rect">
            <a:avLst/>
          </a:prstGeom>
          <a:noFill/>
        </p:spPr>
        <p:txBody>
          <a:bodyPr wrap="square" rtlCol="0">
            <a:spAutoFit/>
          </a:bodyPr>
          <a:lstStyle/>
          <a:p>
            <a:r>
              <a:rPr lang="en-US" sz="3600" dirty="0" smtClean="0"/>
              <a:t>Defense</a:t>
            </a:r>
            <a:r>
              <a:rPr lang="en-US" dirty="0" smtClean="0"/>
              <a:t> </a:t>
            </a:r>
            <a:endParaRPr lang="en-US" dirty="0"/>
          </a:p>
        </p:txBody>
      </p:sp>
      <p:sp>
        <p:nvSpPr>
          <p:cNvPr id="15" name="TextBox 14"/>
          <p:cNvSpPr txBox="1"/>
          <p:nvPr/>
        </p:nvSpPr>
        <p:spPr>
          <a:xfrm>
            <a:off x="5252629" y="1064905"/>
            <a:ext cx="3270868" cy="646331"/>
          </a:xfrm>
          <a:prstGeom prst="rect">
            <a:avLst/>
          </a:prstGeom>
          <a:noFill/>
        </p:spPr>
        <p:txBody>
          <a:bodyPr wrap="square" rtlCol="0">
            <a:spAutoFit/>
          </a:bodyPr>
          <a:lstStyle/>
          <a:p>
            <a:r>
              <a:rPr lang="en-US" sz="3600" dirty="0" smtClean="0"/>
              <a:t>Transformation </a:t>
            </a:r>
            <a:endParaRPr lang="en-US" dirty="0"/>
          </a:p>
        </p:txBody>
      </p:sp>
    </p:spTree>
    <p:extLst>
      <p:ext uri="{BB962C8B-B14F-4D97-AF65-F5344CB8AC3E}">
        <p14:creationId xmlns:p14="http://schemas.microsoft.com/office/powerpoint/2010/main" val="100662662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560098"/>
            <a:ext cx="9144000" cy="329790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 name="Rectangle 2"/>
          <p:cNvSpPr/>
          <p:nvPr/>
        </p:nvSpPr>
        <p:spPr>
          <a:xfrm>
            <a:off x="0" y="0"/>
            <a:ext cx="9144000" cy="329790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 name="TextBox 3"/>
          <p:cNvSpPr txBox="1"/>
          <p:nvPr/>
        </p:nvSpPr>
        <p:spPr>
          <a:xfrm>
            <a:off x="365567" y="523282"/>
            <a:ext cx="5483515" cy="707886"/>
          </a:xfrm>
          <a:prstGeom prst="rect">
            <a:avLst/>
          </a:prstGeom>
          <a:noFill/>
        </p:spPr>
        <p:txBody>
          <a:bodyPr wrap="square" rtlCol="0">
            <a:spAutoFit/>
          </a:bodyPr>
          <a:lstStyle/>
          <a:p>
            <a:r>
              <a:rPr lang="en-US" sz="4000" b="1" dirty="0" smtClean="0"/>
              <a:t>“Overcoming” </a:t>
            </a:r>
            <a:endParaRPr lang="en-US" sz="4000" b="1" dirty="0"/>
          </a:p>
        </p:txBody>
      </p:sp>
      <p:sp>
        <p:nvSpPr>
          <p:cNvPr id="5" name="TextBox 4"/>
          <p:cNvSpPr txBox="1"/>
          <p:nvPr/>
        </p:nvSpPr>
        <p:spPr>
          <a:xfrm>
            <a:off x="3259724" y="1714846"/>
            <a:ext cx="5483515" cy="707886"/>
          </a:xfrm>
          <a:prstGeom prst="rect">
            <a:avLst/>
          </a:prstGeom>
          <a:noFill/>
        </p:spPr>
        <p:txBody>
          <a:bodyPr wrap="square" rtlCol="0">
            <a:spAutoFit/>
          </a:bodyPr>
          <a:lstStyle/>
          <a:p>
            <a:r>
              <a:rPr lang="en-US" sz="4000" b="1" dirty="0" smtClean="0"/>
              <a:t>“Coping” </a:t>
            </a:r>
            <a:endParaRPr lang="en-US" sz="4000" b="1" dirty="0"/>
          </a:p>
        </p:txBody>
      </p:sp>
      <p:sp>
        <p:nvSpPr>
          <p:cNvPr id="6" name="TextBox 5"/>
          <p:cNvSpPr txBox="1"/>
          <p:nvPr/>
        </p:nvSpPr>
        <p:spPr>
          <a:xfrm>
            <a:off x="517966" y="4537997"/>
            <a:ext cx="5483515" cy="707886"/>
          </a:xfrm>
          <a:prstGeom prst="rect">
            <a:avLst/>
          </a:prstGeom>
          <a:noFill/>
        </p:spPr>
        <p:txBody>
          <a:bodyPr wrap="square" rtlCol="0">
            <a:spAutoFit/>
          </a:bodyPr>
          <a:lstStyle/>
          <a:p>
            <a:r>
              <a:rPr lang="en-US" sz="4000" b="1" dirty="0" smtClean="0"/>
              <a:t>“Engaging” </a:t>
            </a:r>
            <a:endParaRPr lang="en-US" sz="4000" b="1" dirty="0"/>
          </a:p>
        </p:txBody>
      </p:sp>
      <p:sp>
        <p:nvSpPr>
          <p:cNvPr id="7" name="TextBox 6"/>
          <p:cNvSpPr txBox="1"/>
          <p:nvPr/>
        </p:nvSpPr>
        <p:spPr>
          <a:xfrm>
            <a:off x="4212124" y="4813094"/>
            <a:ext cx="5483515" cy="707886"/>
          </a:xfrm>
          <a:prstGeom prst="rect">
            <a:avLst/>
          </a:prstGeom>
          <a:noFill/>
        </p:spPr>
        <p:txBody>
          <a:bodyPr wrap="square" rtlCol="0">
            <a:spAutoFit/>
          </a:bodyPr>
          <a:lstStyle/>
          <a:p>
            <a:r>
              <a:rPr lang="en-US" sz="4000" b="1" dirty="0" smtClean="0"/>
              <a:t>“Leveraging” </a:t>
            </a:r>
            <a:endParaRPr lang="en-US" sz="4000" b="1" dirty="0"/>
          </a:p>
        </p:txBody>
      </p:sp>
      <p:sp>
        <p:nvSpPr>
          <p:cNvPr id="8" name="TextBox 7"/>
          <p:cNvSpPr txBox="1"/>
          <p:nvPr/>
        </p:nvSpPr>
        <p:spPr>
          <a:xfrm>
            <a:off x="0" y="2363017"/>
            <a:ext cx="5483515" cy="707886"/>
          </a:xfrm>
          <a:prstGeom prst="rect">
            <a:avLst/>
          </a:prstGeom>
          <a:noFill/>
        </p:spPr>
        <p:txBody>
          <a:bodyPr wrap="square" rtlCol="0">
            <a:spAutoFit/>
          </a:bodyPr>
          <a:lstStyle/>
          <a:p>
            <a:r>
              <a:rPr lang="en-US" sz="4000" b="1" dirty="0" smtClean="0"/>
              <a:t>“Combating” </a:t>
            </a:r>
            <a:endParaRPr lang="en-US" sz="4000" b="1" dirty="0"/>
          </a:p>
        </p:txBody>
      </p:sp>
      <p:sp>
        <p:nvSpPr>
          <p:cNvPr id="9" name="TextBox 8"/>
          <p:cNvSpPr txBox="1"/>
          <p:nvPr/>
        </p:nvSpPr>
        <p:spPr>
          <a:xfrm>
            <a:off x="1056699" y="6150114"/>
            <a:ext cx="5483515" cy="707886"/>
          </a:xfrm>
          <a:prstGeom prst="rect">
            <a:avLst/>
          </a:prstGeom>
          <a:noFill/>
        </p:spPr>
        <p:txBody>
          <a:bodyPr wrap="square" rtlCol="0">
            <a:spAutoFit/>
          </a:bodyPr>
          <a:lstStyle/>
          <a:p>
            <a:r>
              <a:rPr lang="en-US" sz="4000" b="1" dirty="0" smtClean="0"/>
              <a:t>“Embracing?” </a:t>
            </a:r>
            <a:endParaRPr lang="en-US" sz="4000" b="1" dirty="0"/>
          </a:p>
        </p:txBody>
      </p:sp>
      <p:sp>
        <p:nvSpPr>
          <p:cNvPr id="10" name="TextBox 9"/>
          <p:cNvSpPr txBox="1"/>
          <p:nvPr/>
        </p:nvSpPr>
        <p:spPr>
          <a:xfrm>
            <a:off x="3942758" y="3558114"/>
            <a:ext cx="5483515" cy="707886"/>
          </a:xfrm>
          <a:prstGeom prst="rect">
            <a:avLst/>
          </a:prstGeom>
          <a:noFill/>
        </p:spPr>
        <p:txBody>
          <a:bodyPr wrap="square" rtlCol="0">
            <a:spAutoFit/>
          </a:bodyPr>
          <a:lstStyle/>
          <a:p>
            <a:r>
              <a:rPr lang="en-US" sz="4000" b="1" dirty="0" smtClean="0"/>
              <a:t>“Responding” </a:t>
            </a:r>
            <a:endParaRPr lang="en-US" sz="4000" b="1" dirty="0"/>
          </a:p>
        </p:txBody>
      </p:sp>
      <p:sp>
        <p:nvSpPr>
          <p:cNvPr id="11" name="TextBox 10"/>
          <p:cNvSpPr txBox="1"/>
          <p:nvPr/>
        </p:nvSpPr>
        <p:spPr>
          <a:xfrm>
            <a:off x="5483515" y="523282"/>
            <a:ext cx="5483515" cy="707886"/>
          </a:xfrm>
          <a:prstGeom prst="rect">
            <a:avLst/>
          </a:prstGeom>
          <a:noFill/>
        </p:spPr>
        <p:txBody>
          <a:bodyPr wrap="square" rtlCol="0">
            <a:spAutoFit/>
          </a:bodyPr>
          <a:lstStyle/>
          <a:p>
            <a:r>
              <a:rPr lang="en-US" sz="4000" b="1" dirty="0" smtClean="0"/>
              <a:t>“Policing” </a:t>
            </a:r>
            <a:endParaRPr lang="en-US" sz="4000" b="1" dirty="0"/>
          </a:p>
        </p:txBody>
      </p:sp>
    </p:spTree>
    <p:extLst>
      <p:ext uri="{BB962C8B-B14F-4D97-AF65-F5344CB8AC3E}">
        <p14:creationId xmlns:p14="http://schemas.microsoft.com/office/powerpoint/2010/main" val="190651402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Caveats and pitfalls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4096505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Module.thmx</Template>
  <TotalTime>11194</TotalTime>
  <Words>1037</Words>
  <Application>Microsoft Macintosh PowerPoint</Application>
  <PresentationFormat>On-screen Show (4:3)</PresentationFormat>
  <Paragraphs>207</Paragraphs>
  <Slides>24</Slides>
  <Notes>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Module</vt:lpstr>
      <vt:lpstr>Engaging Student Resistance</vt:lpstr>
      <vt:lpstr>PowerPoint Presentation</vt:lpstr>
      <vt:lpstr>PowerPoint Presentation</vt:lpstr>
      <vt:lpstr>“Belonging” </vt:lpstr>
      <vt:lpstr>What is resistance?</vt:lpstr>
      <vt:lpstr>What lens(es) to use? </vt:lpstr>
      <vt:lpstr>PowerPoint Presentation</vt:lpstr>
      <vt:lpstr>PowerPoint Presentation</vt:lpstr>
      <vt:lpstr>Caveats and pitfalls</vt:lpstr>
      <vt:lpstr>PowerPoint Presentation</vt:lpstr>
      <vt:lpstr>Students have the right to resist</vt:lpstr>
      <vt:lpstr>When is resistance justified? </vt:lpstr>
      <vt:lpstr>From Problem to Process: </vt:lpstr>
      <vt:lpstr>Motivation and Transformation</vt:lpstr>
      <vt:lpstr>What Is Motivation?</vt:lpstr>
      <vt:lpstr>PowerPoint Presentation</vt:lpstr>
      <vt:lpstr>PowerPoint Presentation</vt:lpstr>
      <vt:lpstr>Transformative Learning</vt:lpstr>
      <vt:lpstr>Example</vt:lpstr>
      <vt:lpstr>Who/what is being resisted? </vt:lpstr>
      <vt:lpstr>Sources</vt:lpstr>
      <vt:lpstr>More sources? </vt:lpstr>
      <vt:lpstr>Mitigating Resistance</vt:lpstr>
      <vt:lpstr>Adapting to Resistance: SEAC</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Engaging Student Resistance</dc:title>
  <dc:creator>Shane Hall</dc:creator>
  <cp:lastModifiedBy>Shane Hall</cp:lastModifiedBy>
  <cp:revision>40</cp:revision>
  <dcterms:created xsi:type="dcterms:W3CDTF">2016-01-15T20:16:29Z</dcterms:created>
  <dcterms:modified xsi:type="dcterms:W3CDTF">2016-02-26T19:01:54Z</dcterms:modified>
</cp:coreProperties>
</file>