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58" r:id="rId3"/>
    <p:sldId id="257" r:id="rId4"/>
    <p:sldId id="260" r:id="rId5"/>
    <p:sldId id="263" r:id="rId6"/>
    <p:sldId id="265" r:id="rId7"/>
    <p:sldId id="267" r:id="rId8"/>
    <p:sldId id="268" r:id="rId9"/>
    <p:sldId id="269" r:id="rId10"/>
    <p:sldId id="270" r:id="rId11"/>
    <p:sldId id="271" r:id="rId12"/>
    <p:sldId id="272" r:id="rId13"/>
    <p:sldId id="273" r:id="rId14"/>
    <p:sldId id="274" r:id="rId15"/>
    <p:sldId id="275" r:id="rId16"/>
    <p:sldId id="276" r:id="rId17"/>
    <p:sldId id="277"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594" autoAdjust="0"/>
  </p:normalViewPr>
  <p:slideViewPr>
    <p:cSldViewPr snapToGrid="0" snapToObjects="1">
      <p:cViewPr varScale="1">
        <p:scale>
          <a:sx n="111" d="100"/>
          <a:sy n="111" d="100"/>
        </p:scale>
        <p:origin x="-2384" y="-12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interSettings" Target="printerSettings/printerSettings1.bin"/><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FC0C867-E76D-4E47-B925-A1EF8CBD0774}" type="datetimeFigureOut">
              <a:rPr lang="en-US" smtClean="0"/>
              <a:t>1/20/15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D17880F-B771-6E4D-9BC2-C58AD7D29D54}" type="slidenum">
              <a:rPr lang="en-US" smtClean="0"/>
              <a:t>‹#›</a:t>
            </a:fld>
            <a:endParaRPr lang="en-US"/>
          </a:p>
        </p:txBody>
      </p:sp>
    </p:spTree>
    <p:extLst>
      <p:ext uri="{BB962C8B-B14F-4D97-AF65-F5344CB8AC3E}">
        <p14:creationId xmlns:p14="http://schemas.microsoft.com/office/powerpoint/2010/main" val="382595704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Manuscript of the Apocalypse,</a:t>
            </a:r>
            <a:r>
              <a:rPr lang="en-US" baseline="0" dirty="0" smtClean="0"/>
              <a:t> MET, 14</a:t>
            </a:r>
            <a:r>
              <a:rPr lang="en-US" baseline="30000" dirty="0" smtClean="0"/>
              <a:t>th</a:t>
            </a:r>
            <a:r>
              <a:rPr lang="en-US" baseline="0" dirty="0" smtClean="0"/>
              <a:t> C</a:t>
            </a:r>
          </a:p>
          <a:p>
            <a:endParaRPr lang="en-US" baseline="0" dirty="0" smtClean="0"/>
          </a:p>
          <a:p>
            <a:r>
              <a:rPr lang="en-US" baseline="0" dirty="0" smtClean="0"/>
              <a:t>Revelations Ch. 1-7= addressing the 7 churches, scenes of worship, Christ opening the 7 seals, finally silence at the opening of the 7</a:t>
            </a:r>
            <a:r>
              <a:rPr lang="en-US" baseline="30000" dirty="0" smtClean="0"/>
              <a:t>th</a:t>
            </a:r>
            <a:r>
              <a:rPr lang="en-US" baseline="0" dirty="0" smtClean="0"/>
              <a:t> seal.</a:t>
            </a:r>
            <a:endParaRPr lang="en-US" dirty="0"/>
          </a:p>
        </p:txBody>
      </p:sp>
      <p:sp>
        <p:nvSpPr>
          <p:cNvPr id="4" name="Slide Number Placeholder 3"/>
          <p:cNvSpPr>
            <a:spLocks noGrp="1"/>
          </p:cNvSpPr>
          <p:nvPr>
            <p:ph type="sldNum" sz="quarter" idx="10"/>
          </p:nvPr>
        </p:nvSpPr>
        <p:spPr/>
        <p:txBody>
          <a:bodyPr/>
          <a:lstStyle/>
          <a:p>
            <a:fld id="{DD17880F-B771-6E4D-9BC2-C58AD7D29D54}" type="slidenum">
              <a:rPr lang="en-US" smtClean="0"/>
              <a:t>1</a:t>
            </a:fld>
            <a:endParaRPr lang="en-US"/>
          </a:p>
        </p:txBody>
      </p:sp>
    </p:spTree>
    <p:extLst>
      <p:ext uri="{BB962C8B-B14F-4D97-AF65-F5344CB8AC3E}">
        <p14:creationId xmlns:p14="http://schemas.microsoft.com/office/powerpoint/2010/main" val="42303893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Readers</a:t>
            </a:r>
            <a:r>
              <a:rPr lang="en-US" baseline="0" dirty="0" smtClean="0"/>
              <a:t> often wonder where God is in the destruction.  He’s not really inflicting it, but he’s not independent of it either.  Multiple forces at work, creates confusion over who’s controlling</a:t>
            </a:r>
          </a:p>
          <a:p>
            <a:r>
              <a:rPr lang="en-US" baseline="0" dirty="0" smtClean="0"/>
              <a:t>Visions in Revelations aren’t meant to explain evil forces.  Supposed to reveal and bring faith.  Unsettle those in false security.  Reassure the oppressed that their suffering won’t last forever.</a:t>
            </a:r>
            <a:endParaRPr lang="en-US" dirty="0"/>
          </a:p>
        </p:txBody>
      </p:sp>
      <p:sp>
        <p:nvSpPr>
          <p:cNvPr id="4" name="Slide Number Placeholder 3"/>
          <p:cNvSpPr>
            <a:spLocks noGrp="1"/>
          </p:cNvSpPr>
          <p:nvPr>
            <p:ph type="sldNum" sz="quarter" idx="10"/>
          </p:nvPr>
        </p:nvSpPr>
        <p:spPr/>
        <p:txBody>
          <a:bodyPr/>
          <a:lstStyle/>
          <a:p>
            <a:fld id="{DD17880F-B771-6E4D-9BC2-C58AD7D29D54}" type="slidenum">
              <a:rPr lang="en-US" smtClean="0"/>
              <a:t>10</a:t>
            </a:fld>
            <a:endParaRPr lang="en-US"/>
          </a:p>
        </p:txBody>
      </p:sp>
    </p:spTree>
    <p:extLst>
      <p:ext uri="{BB962C8B-B14F-4D97-AF65-F5344CB8AC3E}">
        <p14:creationId xmlns:p14="http://schemas.microsoft.com/office/powerpoint/2010/main" val="11902289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a:t>
            </a:r>
            <a:r>
              <a:rPr lang="en-US" baseline="30000" dirty="0" smtClean="0"/>
              <a:t>th</a:t>
            </a:r>
            <a:r>
              <a:rPr lang="en-US" baseline="0" dirty="0" smtClean="0"/>
              <a:t> and 6</a:t>
            </a:r>
            <a:r>
              <a:rPr lang="en-US" baseline="30000" dirty="0" smtClean="0"/>
              <a:t>th</a:t>
            </a:r>
            <a:r>
              <a:rPr lang="en-US" baseline="0" dirty="0" smtClean="0"/>
              <a:t> seals disturb perceptions of security and peace on earth.  Those suffering on earth- heaven.  Those prospering on earth- suffering from judgment</a:t>
            </a:r>
          </a:p>
          <a:p>
            <a:endParaRPr lang="en-US" baseline="0" dirty="0" smtClean="0"/>
          </a:p>
          <a:p>
            <a:r>
              <a:rPr lang="en-US" baseline="0" dirty="0" smtClean="0"/>
              <a:t>Martyrs wait below the altar, at rest, with white robes (purity)  Also call out for justice, but have to wait till others come.</a:t>
            </a:r>
          </a:p>
          <a:p>
            <a:r>
              <a:rPr lang="en-US" baseline="0" dirty="0" smtClean="0"/>
              <a:t>Those on earth- dark sun, moon to blood, warning of coming of divine wrath.  Against compromising faith to attain security on earth.  Try to hide from God by calling mountains to fall on them- futility of seeking refuge with rich and powerful</a:t>
            </a:r>
          </a:p>
          <a:p>
            <a:endParaRPr lang="en-US" baseline="0" dirty="0" smtClean="0"/>
          </a:p>
          <a:p>
            <a:r>
              <a:rPr lang="en-US" baseline="0" dirty="0" err="1" smtClean="0"/>
              <a:t>Ottheinrich</a:t>
            </a:r>
            <a:r>
              <a:rPr lang="en-US" baseline="0" dirty="0" smtClean="0"/>
              <a:t> Bible, 1425</a:t>
            </a:r>
            <a:endParaRPr lang="en-US" dirty="0"/>
          </a:p>
        </p:txBody>
      </p:sp>
      <p:sp>
        <p:nvSpPr>
          <p:cNvPr id="4" name="Slide Number Placeholder 3"/>
          <p:cNvSpPr>
            <a:spLocks noGrp="1"/>
          </p:cNvSpPr>
          <p:nvPr>
            <p:ph type="sldNum" sz="quarter" idx="10"/>
          </p:nvPr>
        </p:nvSpPr>
        <p:spPr/>
        <p:txBody>
          <a:bodyPr/>
          <a:lstStyle/>
          <a:p>
            <a:fld id="{DD17880F-B771-6E4D-9BC2-C58AD7D29D54}" type="slidenum">
              <a:rPr lang="en-US" smtClean="0"/>
              <a:t>11</a:t>
            </a:fld>
            <a:endParaRPr lang="en-US"/>
          </a:p>
        </p:txBody>
      </p:sp>
    </p:spTree>
    <p:extLst>
      <p:ext uri="{BB962C8B-B14F-4D97-AF65-F5344CB8AC3E}">
        <p14:creationId xmlns:p14="http://schemas.microsoft.com/office/powerpoint/2010/main" val="5726936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Standing</a:t>
            </a:r>
            <a:r>
              <a:rPr lang="en-US" baseline="0" dirty="0" smtClean="0"/>
              <a:t> before God, singing praises.  Sealed on the forehead as God’s people.  Indicates they belong to God and protection from affliction</a:t>
            </a:r>
          </a:p>
          <a:p>
            <a:endParaRPr lang="en-US" baseline="0" dirty="0" smtClean="0"/>
          </a:p>
          <a:p>
            <a:r>
              <a:rPr lang="en-US" baseline="0" dirty="0" smtClean="0"/>
              <a:t>Says the people are from the 12 tribes of Israel.  But Koester says not to take it literally.  Contrasting accounts, John also says he saw a countless multitude.  The number symbolizes completeness</a:t>
            </a:r>
            <a:endParaRPr lang="en-US" dirty="0"/>
          </a:p>
        </p:txBody>
      </p:sp>
      <p:sp>
        <p:nvSpPr>
          <p:cNvPr id="4" name="Slide Number Placeholder 3"/>
          <p:cNvSpPr>
            <a:spLocks noGrp="1"/>
          </p:cNvSpPr>
          <p:nvPr>
            <p:ph type="sldNum" sz="quarter" idx="10"/>
          </p:nvPr>
        </p:nvSpPr>
        <p:spPr/>
        <p:txBody>
          <a:bodyPr/>
          <a:lstStyle/>
          <a:p>
            <a:fld id="{DD17880F-B771-6E4D-9BC2-C58AD7D29D54}" type="slidenum">
              <a:rPr lang="en-US" smtClean="0"/>
              <a:t>12</a:t>
            </a:fld>
            <a:endParaRPr lang="en-US"/>
          </a:p>
        </p:txBody>
      </p:sp>
    </p:spTree>
    <p:extLst>
      <p:ext uri="{BB962C8B-B14F-4D97-AF65-F5344CB8AC3E}">
        <p14:creationId xmlns:p14="http://schemas.microsoft.com/office/powerpoint/2010/main" val="4226780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loud praises become silent.</a:t>
            </a:r>
            <a:endParaRPr lang="en-US" dirty="0" smtClean="0"/>
          </a:p>
          <a:p>
            <a:r>
              <a:rPr lang="en-US" dirty="0" smtClean="0"/>
              <a:t>Previous chapters take away readers confidence in earthly security, this chapter reassures</a:t>
            </a:r>
            <a:r>
              <a:rPr lang="en-US" baseline="0" dirty="0" smtClean="0"/>
              <a:t> confidence in God.  Believers can persevere</a:t>
            </a:r>
            <a:r>
              <a:rPr lang="en-US" baseline="0" dirty="0" smtClean="0"/>
              <a:t>.</a:t>
            </a:r>
          </a:p>
          <a:p>
            <a:endParaRPr lang="en-US" baseline="0" dirty="0" smtClean="0"/>
          </a:p>
          <a:p>
            <a:r>
              <a:rPr lang="en-US" baseline="0" dirty="0" smtClean="0"/>
              <a:t>Westminster Abbey, north portal</a:t>
            </a:r>
            <a:endParaRPr lang="en-US" dirty="0"/>
          </a:p>
        </p:txBody>
      </p:sp>
      <p:sp>
        <p:nvSpPr>
          <p:cNvPr id="4" name="Slide Number Placeholder 3"/>
          <p:cNvSpPr>
            <a:spLocks noGrp="1"/>
          </p:cNvSpPr>
          <p:nvPr>
            <p:ph type="sldNum" sz="quarter" idx="10"/>
          </p:nvPr>
        </p:nvSpPr>
        <p:spPr/>
        <p:txBody>
          <a:bodyPr/>
          <a:lstStyle/>
          <a:p>
            <a:fld id="{DD17880F-B771-6E4D-9BC2-C58AD7D29D54}" type="slidenum">
              <a:rPr lang="en-US" smtClean="0"/>
              <a:t>13</a:t>
            </a:fld>
            <a:endParaRPr lang="en-US"/>
          </a:p>
        </p:txBody>
      </p:sp>
    </p:spTree>
    <p:extLst>
      <p:ext uri="{BB962C8B-B14F-4D97-AF65-F5344CB8AC3E}">
        <p14:creationId xmlns:p14="http://schemas.microsoft.com/office/powerpoint/2010/main" val="15768900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Addresses the problem</a:t>
            </a:r>
            <a:r>
              <a:rPr lang="en-US" baseline="0" dirty="0" smtClean="0"/>
              <a:t> Christians faced, and still face, about how to appropriately live in society while maintaining Christian values.  Lays out and analyses the contrasting teachings of Jezebel and John, who are both Christian, but advocate different lifestyles.  Jezebel preaches active participation in imperial life, while John preaches separation.  </a:t>
            </a:r>
          </a:p>
          <a:p>
            <a:endParaRPr lang="en-US" baseline="0" dirty="0" smtClean="0"/>
          </a:p>
          <a:p>
            <a:r>
              <a:rPr lang="en-US" baseline="0" dirty="0" smtClean="0"/>
              <a:t>Since Revelation is written from the point of view of John, Jezebel’s views are not mentioned except to illustrate negative practices.  This presents her as someone leading Christians away from the righteous life.  Carter suggests that, contrary to John’s description of her, she wasn’t purposely preaching against Christian beliefs.  She was providing a way of living in imperial society with the genuine belief they were following Christian doctrines.</a:t>
            </a:r>
            <a:endParaRPr lang="en-US" dirty="0"/>
          </a:p>
        </p:txBody>
      </p:sp>
      <p:sp>
        <p:nvSpPr>
          <p:cNvPr id="4" name="Slide Number Placeholder 3"/>
          <p:cNvSpPr>
            <a:spLocks noGrp="1"/>
          </p:cNvSpPr>
          <p:nvPr>
            <p:ph type="sldNum" sz="quarter" idx="10"/>
          </p:nvPr>
        </p:nvSpPr>
        <p:spPr/>
        <p:txBody>
          <a:bodyPr/>
          <a:lstStyle/>
          <a:p>
            <a:fld id="{DD17880F-B771-6E4D-9BC2-C58AD7D29D54}" type="slidenum">
              <a:rPr lang="en-US" smtClean="0"/>
              <a:t>14</a:t>
            </a:fld>
            <a:endParaRPr lang="en-US"/>
          </a:p>
        </p:txBody>
      </p:sp>
    </p:spTree>
    <p:extLst>
      <p:ext uri="{BB962C8B-B14F-4D97-AF65-F5344CB8AC3E}">
        <p14:creationId xmlns:p14="http://schemas.microsoft.com/office/powerpoint/2010/main" val="39781063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Participation</a:t>
            </a:r>
            <a:r>
              <a:rPr lang="en-US" baseline="0" dirty="0" smtClean="0"/>
              <a:t> necessary for survival.  Economic activity was often intertwined with pagan cult activities.  Needed to participate in economic activity to survive.  So pagan activities associated with survival is ok</a:t>
            </a:r>
          </a:p>
          <a:p>
            <a:pPr marL="228600" indent="-228600">
              <a:buAutoNum type="arabicPeriod"/>
            </a:pPr>
            <a:r>
              <a:rPr lang="en-US" baseline="0" dirty="0" smtClean="0"/>
              <a:t>Related to survival in society.  Although honoring pagan gods was not required, refusing to do so can create resentment and hostility.  So refusal isn’t a good strategy for evangelism and survival of Christianity.  Active participation may be more effective.</a:t>
            </a:r>
          </a:p>
          <a:p>
            <a:pPr marL="228600" indent="-228600">
              <a:buAutoNum type="arabicPeriod"/>
            </a:pPr>
            <a:r>
              <a:rPr lang="en-US" baseline="0" dirty="0" smtClean="0"/>
              <a:t>Rooted in the idea that true Christians would know that God is the only true god.  Know that idols are worthless so they weren’t really worshiping them when they made offerings to pagan gods.  Able to participate in society because idols held no power over them.</a:t>
            </a:r>
          </a:p>
          <a:p>
            <a:pPr marL="228600" indent="-228600">
              <a:buAutoNum type="arabicPeriod"/>
            </a:pPr>
            <a:r>
              <a:rPr lang="en-US" baseline="0" dirty="0" smtClean="0"/>
              <a:t>Examples of characters that participated in imperial life with God’s blessing.  Joseph, Jeremiah.</a:t>
            </a:r>
          </a:p>
          <a:p>
            <a:pPr marL="228600" indent="-228600">
              <a:buAutoNum type="arabicPeriod"/>
            </a:pPr>
            <a:r>
              <a:rPr lang="en-US" baseline="0" dirty="0" smtClean="0"/>
              <a:t>Recent events may have made Rome seem like God’s chosen kingdom.  So if Rome is the focus of God’s blessing, social and cultural participation is worthy of God’s blessing.</a:t>
            </a:r>
            <a:endParaRPr lang="en-US" dirty="0"/>
          </a:p>
        </p:txBody>
      </p:sp>
      <p:sp>
        <p:nvSpPr>
          <p:cNvPr id="4" name="Slide Number Placeholder 3"/>
          <p:cNvSpPr>
            <a:spLocks noGrp="1"/>
          </p:cNvSpPr>
          <p:nvPr>
            <p:ph type="sldNum" sz="quarter" idx="10"/>
          </p:nvPr>
        </p:nvSpPr>
        <p:spPr/>
        <p:txBody>
          <a:bodyPr/>
          <a:lstStyle/>
          <a:p>
            <a:fld id="{DD17880F-B771-6E4D-9BC2-C58AD7D29D54}" type="slidenum">
              <a:rPr lang="en-US" smtClean="0"/>
              <a:t>15</a:t>
            </a:fld>
            <a:endParaRPr lang="en-US"/>
          </a:p>
        </p:txBody>
      </p:sp>
    </p:spTree>
    <p:extLst>
      <p:ext uri="{BB962C8B-B14F-4D97-AF65-F5344CB8AC3E}">
        <p14:creationId xmlns:p14="http://schemas.microsoft.com/office/powerpoint/2010/main" val="13170208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Argues</a:t>
            </a:r>
            <a:r>
              <a:rPr lang="en-US" baseline="0" dirty="0" smtClean="0"/>
              <a:t> against Jezebel while also promoting distance and disassociation.</a:t>
            </a:r>
          </a:p>
          <a:p>
            <a:pPr marL="228600" indent="-228600">
              <a:buAutoNum type="arabicPeriod"/>
            </a:pPr>
            <a:r>
              <a:rPr lang="en-US" baseline="0" dirty="0" smtClean="0"/>
              <a:t>Jesus is a victim of Rome’s destructive power.  But, Rome isn’t supreme.  God is supreme, Rome is subject to God.  Also Rome’s rulers are often labeled as “kings of the earth”, which is used as a negative label.  Claiming God’s supreme power counters Jezebel’s claim that Rome is the most powerful.</a:t>
            </a:r>
          </a:p>
          <a:p>
            <a:pPr marL="228600" indent="-228600">
              <a:buAutoNum type="arabicPeriod"/>
            </a:pPr>
            <a:r>
              <a:rPr lang="en-US" baseline="0" dirty="0" smtClean="0"/>
              <a:t>Talks about who is worthy to receive worship.  Revelation says no one is can take God and Christ’s place.  Christ’s death made him worthy of worship.  Participating in cult activities undermines God’s power.</a:t>
            </a:r>
          </a:p>
          <a:p>
            <a:pPr marL="228600" indent="-228600">
              <a:buAutoNum type="arabicPeriod"/>
            </a:pPr>
            <a:r>
              <a:rPr lang="en-US" baseline="0" dirty="0" smtClean="0"/>
              <a:t>According to John, God is condemning the Roman empire.  Participation in what God condemns draws God’s wrath- the empire is not neutral, like Jezebel advocates.  3 sequences of visions- seven seals, seven trumpets, and downfall of great whore Babylon- support that Rome is under God’s judgment and contrast Jezebel’s neutral/benevolent empire.</a:t>
            </a:r>
          </a:p>
          <a:p>
            <a:pPr marL="228600" indent="-228600">
              <a:buAutoNum type="arabicPeriod"/>
            </a:pPr>
            <a:r>
              <a:rPr lang="en-US" baseline="0" dirty="0" smtClean="0"/>
              <a:t>Empire is under the devil’s control.  Under devil’s control, devil and empire become one, control through the 2 beasts.  The power behind Rome’s throne is the devil, Jezebel and followers can’t see that.</a:t>
            </a:r>
          </a:p>
          <a:p>
            <a:pPr marL="228600" indent="-228600">
              <a:buAutoNum type="arabicPeriod"/>
            </a:pPr>
            <a:r>
              <a:rPr lang="en-US" baseline="0" dirty="0" smtClean="0"/>
              <a:t>Christians should practice societal withdrawal, against Jezebel’s societal inclusion.  Illustration of mark of the beast against mark of God.  Participating in imperial society- mark of the beast.  Withdrawing from society- mark of God.</a:t>
            </a:r>
          </a:p>
          <a:p>
            <a:pPr marL="228600" indent="-228600">
              <a:buAutoNum type="arabicPeriod"/>
            </a:pPr>
            <a:r>
              <a:rPr lang="en-US" baseline="0" dirty="0" smtClean="0"/>
              <a:t>Practicing societal distance is hard.  Although John doesn’t offer a solution, he does acknowledge the hardship and difficulties.  Stresses faithful endurance</a:t>
            </a:r>
          </a:p>
          <a:p>
            <a:pPr marL="228600" indent="-228600">
              <a:buAutoNum type="arabicPeriod"/>
            </a:pPr>
            <a:r>
              <a:rPr lang="en-US" baseline="0" dirty="0" smtClean="0"/>
              <a:t>God’s ultimate triumph.  Concludes Revelation with seven visions of God’s victory.  Encourage Christians to be faithful</a:t>
            </a:r>
          </a:p>
        </p:txBody>
      </p:sp>
      <p:sp>
        <p:nvSpPr>
          <p:cNvPr id="4" name="Slide Number Placeholder 3"/>
          <p:cNvSpPr>
            <a:spLocks noGrp="1"/>
          </p:cNvSpPr>
          <p:nvPr>
            <p:ph type="sldNum" sz="quarter" idx="10"/>
          </p:nvPr>
        </p:nvSpPr>
        <p:spPr/>
        <p:txBody>
          <a:bodyPr/>
          <a:lstStyle/>
          <a:p>
            <a:fld id="{DD17880F-B771-6E4D-9BC2-C58AD7D29D54}" type="slidenum">
              <a:rPr lang="en-US" smtClean="0"/>
              <a:t>16</a:t>
            </a:fld>
            <a:endParaRPr lang="en-US"/>
          </a:p>
        </p:txBody>
      </p:sp>
    </p:spTree>
    <p:extLst>
      <p:ext uri="{BB962C8B-B14F-4D97-AF65-F5344CB8AC3E}">
        <p14:creationId xmlns:p14="http://schemas.microsoft.com/office/powerpoint/2010/main" val="4784127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Jezebel-</a:t>
            </a:r>
            <a:r>
              <a:rPr lang="en-US" baseline="0" dirty="0" smtClean="0"/>
              <a:t> says Christ embraces Roman culture</a:t>
            </a:r>
          </a:p>
          <a:p>
            <a:r>
              <a:rPr lang="en-US" baseline="0" dirty="0" smtClean="0"/>
              <a:t>John- says Christ rejects Roman culture</a:t>
            </a:r>
          </a:p>
          <a:p>
            <a:endParaRPr lang="en-US" baseline="0" dirty="0" smtClean="0"/>
          </a:p>
          <a:p>
            <a:r>
              <a:rPr lang="en-US" baseline="0" dirty="0" smtClean="0"/>
              <a:t>Difficult for modern church members to withdraw- prevalence of material comforts in life</a:t>
            </a:r>
          </a:p>
          <a:p>
            <a:r>
              <a:rPr lang="en-US" dirty="0" smtClean="0"/>
              <a:t>Similarities-</a:t>
            </a:r>
            <a:r>
              <a:rPr lang="en-US" baseline="0" dirty="0" smtClean="0"/>
              <a:t> John leaves a lot of unanswered questions about how to actually live life, John is still involved with empire (imitation of imperial language, borrowing from court practices to describe God’s empire)</a:t>
            </a:r>
          </a:p>
          <a:p>
            <a:r>
              <a:rPr lang="en-US" baseline="0" dirty="0" smtClean="0"/>
              <a:t>Very complicated.  Positions oppose each other, but still have similarities.  So it’s difficult to look at modern life through Revelations.  Need continuous and evolving dialogue in faithful and respectful communities.</a:t>
            </a:r>
          </a:p>
          <a:p>
            <a:endParaRPr lang="en-US" baseline="0" dirty="0" smtClean="0"/>
          </a:p>
          <a:p>
            <a:r>
              <a:rPr lang="en-US" baseline="0" dirty="0" err="1" smtClean="0"/>
              <a:t>Vezelay</a:t>
            </a:r>
            <a:r>
              <a:rPr lang="en-US" baseline="0" dirty="0" smtClean="0"/>
              <a:t> Tympanum, 1130</a:t>
            </a:r>
            <a:endParaRPr lang="en-US" dirty="0"/>
          </a:p>
        </p:txBody>
      </p:sp>
      <p:sp>
        <p:nvSpPr>
          <p:cNvPr id="4" name="Slide Number Placeholder 3"/>
          <p:cNvSpPr>
            <a:spLocks noGrp="1"/>
          </p:cNvSpPr>
          <p:nvPr>
            <p:ph type="sldNum" sz="quarter" idx="10"/>
          </p:nvPr>
        </p:nvSpPr>
        <p:spPr/>
        <p:txBody>
          <a:bodyPr/>
          <a:lstStyle/>
          <a:p>
            <a:fld id="{DD17880F-B771-6E4D-9BC2-C58AD7D29D54}" type="slidenum">
              <a:rPr lang="en-US" smtClean="0"/>
              <a:t>17</a:t>
            </a:fld>
            <a:endParaRPr lang="en-US"/>
          </a:p>
        </p:txBody>
      </p:sp>
    </p:spTree>
    <p:extLst>
      <p:ext uri="{BB962C8B-B14F-4D97-AF65-F5344CB8AC3E}">
        <p14:creationId xmlns:p14="http://schemas.microsoft.com/office/powerpoint/2010/main" val="3936021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Koester</a:t>
            </a:r>
            <a:r>
              <a:rPr lang="en-US" baseline="0" dirty="0" smtClean="0"/>
              <a:t> presents the book as a revelation, a prophecy, and a letter.</a:t>
            </a:r>
          </a:p>
          <a:p>
            <a:r>
              <a:rPr lang="en-US" baseline="0" dirty="0" smtClean="0"/>
              <a:t>Revelation- Highly symbolic disclosure to enhance understanding and stimulate reflection and thought</a:t>
            </a:r>
          </a:p>
          <a:p>
            <a:r>
              <a:rPr lang="en-US" baseline="0" dirty="0" smtClean="0"/>
              <a:t>Prophecy- Divine communication to John on God’s commitment to punish those who don</a:t>
            </a:r>
            <a:r>
              <a:rPr lang="fr-FR" baseline="0" dirty="0" smtClean="0"/>
              <a:t>’</a:t>
            </a:r>
            <a:r>
              <a:rPr lang="en-US" baseline="0" dirty="0" smtClean="0"/>
              <a:t>t repent and promise those who do/already follow God; along with message of faithfulness to follow God despite hardship</a:t>
            </a:r>
          </a:p>
          <a:p>
            <a:r>
              <a:rPr lang="en-US" baseline="0" dirty="0" smtClean="0"/>
              <a:t>Letter- Indicates the mode of communicating revelations.  To be read aloud to a group</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D17880F-B771-6E4D-9BC2-C58AD7D29D54}" type="slidenum">
              <a:rPr lang="en-US" smtClean="0"/>
              <a:t>2</a:t>
            </a:fld>
            <a:endParaRPr lang="en-US"/>
          </a:p>
        </p:txBody>
      </p:sp>
    </p:spTree>
    <p:extLst>
      <p:ext uri="{BB962C8B-B14F-4D97-AF65-F5344CB8AC3E}">
        <p14:creationId xmlns:p14="http://schemas.microsoft.com/office/powerpoint/2010/main" val="3932063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Open</a:t>
            </a:r>
            <a:r>
              <a:rPr lang="en-US" baseline="0" dirty="0" smtClean="0"/>
              <a:t> letter.</a:t>
            </a:r>
          </a:p>
          <a:p>
            <a:r>
              <a:rPr lang="en-US" baseline="0" dirty="0" smtClean="0"/>
              <a:t>Why these?</a:t>
            </a:r>
          </a:p>
          <a:p>
            <a:r>
              <a:rPr lang="en-US" baseline="0" dirty="0" smtClean="0"/>
              <a:t>Koester says- Revelation often uses 7 to convey completeness.  The 7 churches represent the whole church.</a:t>
            </a:r>
          </a:p>
          <a:p>
            <a:endParaRPr lang="en-US" baseline="0" dirty="0" smtClean="0"/>
          </a:p>
          <a:p>
            <a:r>
              <a:rPr lang="en-US" baseline="0" dirty="0" smtClean="0"/>
              <a:t>General layout by Koester- Address from Christ, Words of rebuke and encouragement, Summons to listen and promise to the conqueror</a:t>
            </a:r>
            <a:endParaRPr lang="en-US" dirty="0"/>
          </a:p>
        </p:txBody>
      </p:sp>
      <p:sp>
        <p:nvSpPr>
          <p:cNvPr id="4" name="Slide Number Placeholder 3"/>
          <p:cNvSpPr>
            <a:spLocks noGrp="1"/>
          </p:cNvSpPr>
          <p:nvPr>
            <p:ph type="sldNum" sz="quarter" idx="10"/>
          </p:nvPr>
        </p:nvSpPr>
        <p:spPr/>
        <p:txBody>
          <a:bodyPr/>
          <a:lstStyle/>
          <a:p>
            <a:fld id="{DD17880F-B771-6E4D-9BC2-C58AD7D29D54}" type="slidenum">
              <a:rPr lang="en-US" smtClean="0"/>
              <a:t>3</a:t>
            </a:fld>
            <a:endParaRPr lang="en-US"/>
          </a:p>
        </p:txBody>
      </p:sp>
    </p:spTree>
    <p:extLst>
      <p:ext uri="{BB962C8B-B14F-4D97-AF65-F5344CB8AC3E}">
        <p14:creationId xmlns:p14="http://schemas.microsoft.com/office/powerpoint/2010/main" val="2160958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3</a:t>
            </a:r>
            <a:r>
              <a:rPr lang="en-US" baseline="0" dirty="0" smtClean="0"/>
              <a:t> had to deal with opposing falsehoods.  Distinguishing between acceptable and unacceptable Christian practices.  Adopt pagan society to survive?  John says no.</a:t>
            </a:r>
          </a:p>
          <a:p>
            <a:r>
              <a:rPr lang="en-US" baseline="0" dirty="0" smtClean="0"/>
              <a:t>Ephesus- did pretty good job.  Pergamum- Tolerated Balaam (eat food sacrificed to food, fornication).  Thyatira- allowed Jezebel (eat meat sacrificed to idols, fornication).</a:t>
            </a:r>
            <a:endParaRPr lang="en-US" dirty="0" smtClean="0"/>
          </a:p>
          <a:p>
            <a:r>
              <a:rPr lang="en-US" baseline="0" dirty="0" smtClean="0"/>
              <a:t>Threatened with removal of the lampstand</a:t>
            </a:r>
          </a:p>
          <a:p>
            <a:endParaRPr lang="en-US" baseline="0" dirty="0" smtClean="0"/>
          </a:p>
          <a:p>
            <a:r>
              <a:rPr lang="en-US" baseline="0" dirty="0" err="1" smtClean="0"/>
              <a:t>Bamburg</a:t>
            </a:r>
            <a:r>
              <a:rPr lang="en-US" baseline="0" dirty="0" smtClean="0"/>
              <a:t> Apocalypse, 11</a:t>
            </a:r>
            <a:r>
              <a:rPr lang="en-US" baseline="30000" dirty="0" smtClean="0"/>
              <a:t>th</a:t>
            </a:r>
            <a:r>
              <a:rPr lang="en-US" baseline="0" dirty="0" smtClean="0"/>
              <a:t> Century</a:t>
            </a:r>
            <a:endParaRPr lang="en-US" dirty="0"/>
          </a:p>
        </p:txBody>
      </p:sp>
      <p:sp>
        <p:nvSpPr>
          <p:cNvPr id="4" name="Slide Number Placeholder 3"/>
          <p:cNvSpPr>
            <a:spLocks noGrp="1"/>
          </p:cNvSpPr>
          <p:nvPr>
            <p:ph type="sldNum" sz="quarter" idx="10"/>
          </p:nvPr>
        </p:nvSpPr>
        <p:spPr/>
        <p:txBody>
          <a:bodyPr/>
          <a:lstStyle/>
          <a:p>
            <a:fld id="{DD17880F-B771-6E4D-9BC2-C58AD7D29D54}" type="slidenum">
              <a:rPr lang="en-US" smtClean="0"/>
              <a:t>4</a:t>
            </a:fld>
            <a:endParaRPr lang="en-US"/>
          </a:p>
        </p:txBody>
      </p:sp>
    </p:spTree>
    <p:extLst>
      <p:ext uri="{BB962C8B-B14F-4D97-AF65-F5344CB8AC3E}">
        <p14:creationId xmlns:p14="http://schemas.microsoft.com/office/powerpoint/2010/main" val="3235865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Christians were suffering from poverty and affliction.</a:t>
            </a:r>
            <a:r>
              <a:rPr lang="en-US" baseline="0" dirty="0" smtClean="0"/>
              <a:t>  Likely harassed by non-Christians.  </a:t>
            </a:r>
          </a:p>
          <a:p>
            <a:r>
              <a:rPr lang="en-US" baseline="0" dirty="0" smtClean="0"/>
              <a:t>Not participating in society which often included pagan rituals</a:t>
            </a:r>
          </a:p>
          <a:p>
            <a:r>
              <a:rPr lang="en-US" baseline="0" dirty="0" smtClean="0"/>
              <a:t>God’s message to remain strong until the end, and they won’t suffer.  Will be with Christ if they persevere.</a:t>
            </a:r>
          </a:p>
          <a:p>
            <a:endParaRPr lang="en-US" baseline="0" dirty="0" smtClean="0"/>
          </a:p>
          <a:p>
            <a:r>
              <a:rPr lang="en-US" baseline="0" dirty="0" smtClean="0"/>
              <a:t>Bourges Cathedral stained glass</a:t>
            </a:r>
            <a:endParaRPr lang="en-US" dirty="0"/>
          </a:p>
        </p:txBody>
      </p:sp>
      <p:sp>
        <p:nvSpPr>
          <p:cNvPr id="4" name="Slide Number Placeholder 3"/>
          <p:cNvSpPr>
            <a:spLocks noGrp="1"/>
          </p:cNvSpPr>
          <p:nvPr>
            <p:ph type="sldNum" sz="quarter" idx="10"/>
          </p:nvPr>
        </p:nvSpPr>
        <p:spPr/>
        <p:txBody>
          <a:bodyPr/>
          <a:lstStyle/>
          <a:p>
            <a:fld id="{DD17880F-B771-6E4D-9BC2-C58AD7D29D54}" type="slidenum">
              <a:rPr lang="en-US" smtClean="0"/>
              <a:t>5</a:t>
            </a:fld>
            <a:endParaRPr lang="en-US"/>
          </a:p>
        </p:txBody>
      </p:sp>
    </p:spTree>
    <p:extLst>
      <p:ext uri="{BB962C8B-B14F-4D97-AF65-F5344CB8AC3E}">
        <p14:creationId xmlns:p14="http://schemas.microsoft.com/office/powerpoint/2010/main" val="27163925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lots of wealth, but they have little faith.  On the brink of death</a:t>
            </a:r>
          </a:p>
          <a:p>
            <a:r>
              <a:rPr lang="en-US" baseline="0" dirty="0" smtClean="0"/>
              <a:t>Complacency- mistaken security in the relationship with Christ</a:t>
            </a:r>
          </a:p>
          <a:p>
            <a:r>
              <a:rPr lang="en-US" baseline="0" dirty="0" smtClean="0"/>
              <a:t>Incomplete obedience- lack strong faithfulness</a:t>
            </a:r>
          </a:p>
          <a:p>
            <a:endParaRPr lang="en-US" baseline="0" dirty="0" smtClean="0"/>
          </a:p>
          <a:p>
            <a:r>
              <a:rPr lang="en-US" baseline="0" dirty="0" smtClean="0"/>
              <a:t>Invite in Christ/God.  Those who follow and persevere with be dressed in white with God</a:t>
            </a:r>
          </a:p>
          <a:p>
            <a:endParaRPr lang="en-US" baseline="0" dirty="0" smtClean="0"/>
          </a:p>
          <a:p>
            <a:r>
              <a:rPr lang="en-US" baseline="0" dirty="0" smtClean="0"/>
              <a:t>York Minster, 12</a:t>
            </a:r>
            <a:r>
              <a:rPr lang="en-US" baseline="30000" dirty="0" smtClean="0"/>
              <a:t>th</a:t>
            </a:r>
            <a:r>
              <a:rPr lang="en-US" baseline="0" dirty="0" smtClean="0"/>
              <a:t>-15</a:t>
            </a:r>
            <a:r>
              <a:rPr lang="en-US" baseline="30000" dirty="0" smtClean="0"/>
              <a:t>th</a:t>
            </a:r>
            <a:r>
              <a:rPr lang="en-US" baseline="0" dirty="0" smtClean="0"/>
              <a:t> C, York</a:t>
            </a:r>
            <a:endParaRPr lang="en-US" dirty="0"/>
          </a:p>
        </p:txBody>
      </p:sp>
      <p:sp>
        <p:nvSpPr>
          <p:cNvPr id="4" name="Slide Number Placeholder 3"/>
          <p:cNvSpPr>
            <a:spLocks noGrp="1"/>
          </p:cNvSpPr>
          <p:nvPr>
            <p:ph type="sldNum" sz="quarter" idx="10"/>
          </p:nvPr>
        </p:nvSpPr>
        <p:spPr/>
        <p:txBody>
          <a:bodyPr/>
          <a:lstStyle/>
          <a:p>
            <a:fld id="{DD17880F-B771-6E4D-9BC2-C58AD7D29D54}" type="slidenum">
              <a:rPr lang="en-US" smtClean="0"/>
              <a:t>6</a:t>
            </a:fld>
            <a:endParaRPr lang="en-US"/>
          </a:p>
        </p:txBody>
      </p:sp>
    </p:spTree>
    <p:extLst>
      <p:ext uri="{BB962C8B-B14F-4D97-AF65-F5344CB8AC3E}">
        <p14:creationId xmlns:p14="http://schemas.microsoft.com/office/powerpoint/2010/main" val="3034138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 deals with faithfulness.  See</a:t>
            </a:r>
            <a:r>
              <a:rPr lang="en-US" baseline="0" dirty="0" smtClean="0"/>
              <a:t> the enactment of Christ’s promises that were described in the first chapters.  The chapters 4-7 are in a cyclical format, begins with worship and ends with worship.  Events are in the middle.</a:t>
            </a:r>
          </a:p>
          <a:p>
            <a:r>
              <a:rPr lang="en-US" baseline="0" dirty="0" smtClean="0"/>
              <a:t>God is center, not humans.  All creation oriented towards praising him.  The true sovereignty.  Also stresses that God isn’t exactly human.  Attempts to describe him like a human but it creates more mystery than clarity about his appearance. </a:t>
            </a:r>
          </a:p>
          <a:p>
            <a:r>
              <a:rPr lang="en-US" baseline="0" dirty="0" smtClean="0"/>
              <a:t>God bestows authority.  The elders surrounding God get their authority not from earthly power but from him.  Counters Roman displays of authority.  Urge Christians to view God’s authority as true and Roman authority as false.</a:t>
            </a:r>
          </a:p>
          <a:p>
            <a:r>
              <a:rPr lang="en-US" baseline="0" dirty="0" smtClean="0"/>
              <a:t>When the lamb/Christ appears, the surrounding hosts shift their praises to him, but God remains central and the true authority.  The lamb/Christ is extending the blessing God gave the tribes of Israel to the whole world by his death.  </a:t>
            </a:r>
            <a:endParaRPr lang="en-US" dirty="0"/>
          </a:p>
        </p:txBody>
      </p:sp>
      <p:sp>
        <p:nvSpPr>
          <p:cNvPr id="4" name="Slide Number Placeholder 3"/>
          <p:cNvSpPr>
            <a:spLocks noGrp="1"/>
          </p:cNvSpPr>
          <p:nvPr>
            <p:ph type="sldNum" sz="quarter" idx="10"/>
          </p:nvPr>
        </p:nvSpPr>
        <p:spPr/>
        <p:txBody>
          <a:bodyPr/>
          <a:lstStyle/>
          <a:p>
            <a:fld id="{DD17880F-B771-6E4D-9BC2-C58AD7D29D54}" type="slidenum">
              <a:rPr lang="en-US" smtClean="0"/>
              <a:t>7</a:t>
            </a:fld>
            <a:endParaRPr lang="en-US"/>
          </a:p>
        </p:txBody>
      </p:sp>
    </p:spTree>
    <p:extLst>
      <p:ext uri="{BB962C8B-B14F-4D97-AF65-F5344CB8AC3E}">
        <p14:creationId xmlns:p14="http://schemas.microsoft.com/office/powerpoint/2010/main" val="14197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Right</a:t>
            </a:r>
            <a:r>
              <a:rPr lang="en-US" baseline="0" dirty="0" smtClean="0"/>
              <a:t> hand of God holds a scroll with 7 seals.  Asks, who is worthy to open it.  Initially no one.</a:t>
            </a:r>
          </a:p>
          <a:p>
            <a:r>
              <a:rPr lang="en-US" baseline="0" dirty="0" smtClean="0"/>
              <a:t>Then Jesus.  Quotes describing Jesus, taken from Koester</a:t>
            </a:r>
          </a:p>
          <a:p>
            <a:r>
              <a:rPr lang="en-US" baseline="0" dirty="0" smtClean="0"/>
              <a:t>The seals and their events are not really predictions.  According to Koester, more like larger realities, symbolic and representative.  Don’t identify a single periods</a:t>
            </a:r>
          </a:p>
          <a:p>
            <a:r>
              <a:rPr lang="en-US" baseline="0" dirty="0" smtClean="0"/>
              <a:t>Supposed to threaten their well being.  No one will be safe from the judgment of God.</a:t>
            </a:r>
          </a:p>
          <a:p>
            <a:endParaRPr lang="en-US" baseline="0" dirty="0" smtClean="0"/>
          </a:p>
          <a:p>
            <a:r>
              <a:rPr lang="en-US" baseline="0" dirty="0" smtClean="0"/>
              <a:t>Manuscript of the Apocalypse, 14</a:t>
            </a:r>
            <a:r>
              <a:rPr lang="en-US" baseline="30000" dirty="0" smtClean="0"/>
              <a:t>th</a:t>
            </a:r>
            <a:r>
              <a:rPr lang="en-US" baseline="0" dirty="0" smtClean="0"/>
              <a:t> C</a:t>
            </a:r>
            <a:endParaRPr lang="en-US" dirty="0"/>
          </a:p>
        </p:txBody>
      </p:sp>
      <p:sp>
        <p:nvSpPr>
          <p:cNvPr id="4" name="Slide Number Placeholder 3"/>
          <p:cNvSpPr>
            <a:spLocks noGrp="1"/>
          </p:cNvSpPr>
          <p:nvPr>
            <p:ph type="sldNum" sz="quarter" idx="10"/>
          </p:nvPr>
        </p:nvSpPr>
        <p:spPr/>
        <p:txBody>
          <a:bodyPr/>
          <a:lstStyle/>
          <a:p>
            <a:fld id="{DD17880F-B771-6E4D-9BC2-C58AD7D29D54}" type="slidenum">
              <a:rPr lang="en-US" smtClean="0"/>
              <a:t>8</a:t>
            </a:fld>
            <a:endParaRPr lang="en-US"/>
          </a:p>
        </p:txBody>
      </p:sp>
    </p:spTree>
    <p:extLst>
      <p:ext uri="{BB962C8B-B14F-4D97-AF65-F5344CB8AC3E}">
        <p14:creationId xmlns:p14="http://schemas.microsoft.com/office/powerpoint/2010/main" val="2902213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a:t>
            </a:r>
            <a:r>
              <a:rPr lang="en-US" baseline="30000" dirty="0" smtClean="0"/>
              <a:t>st</a:t>
            </a:r>
            <a:r>
              <a:rPr lang="en-US" dirty="0" smtClean="0"/>
              <a:t> 4</a:t>
            </a:r>
            <a:r>
              <a:rPr lang="en-US" baseline="0" dirty="0" smtClean="0"/>
              <a:t> seals</a:t>
            </a:r>
          </a:p>
          <a:p>
            <a:r>
              <a:rPr lang="en-US" baseline="0" dirty="0" smtClean="0"/>
              <a:t>Conquest- bow, warns against striving for prosperity through the empire, limited security</a:t>
            </a:r>
          </a:p>
          <a:p>
            <a:r>
              <a:rPr lang="en-US" baseline="0" dirty="0" smtClean="0"/>
              <a:t>Violence- sword, warns of false security provided by the Romans</a:t>
            </a:r>
          </a:p>
          <a:p>
            <a:r>
              <a:rPr lang="en-US" baseline="0" dirty="0" smtClean="0"/>
              <a:t>Hardship- scales, limits of economy to guarantee wealth and prosperity</a:t>
            </a:r>
          </a:p>
          <a:p>
            <a:r>
              <a:rPr lang="en-US" baseline="0" dirty="0" smtClean="0"/>
              <a:t>Death- green horse, followed by Hades, heightens the previous horsemen’s effects, a force beyond human control</a:t>
            </a:r>
          </a:p>
          <a:p>
            <a:endParaRPr lang="en-US" baseline="0" dirty="0" smtClean="0"/>
          </a:p>
          <a:p>
            <a:r>
              <a:rPr lang="en-US" baseline="0" dirty="0" smtClean="0"/>
              <a:t>Spanish manuscript</a:t>
            </a:r>
            <a:endParaRPr lang="en-US" dirty="0"/>
          </a:p>
        </p:txBody>
      </p:sp>
      <p:sp>
        <p:nvSpPr>
          <p:cNvPr id="4" name="Slide Number Placeholder 3"/>
          <p:cNvSpPr>
            <a:spLocks noGrp="1"/>
          </p:cNvSpPr>
          <p:nvPr>
            <p:ph type="sldNum" sz="quarter" idx="10"/>
          </p:nvPr>
        </p:nvSpPr>
        <p:spPr/>
        <p:txBody>
          <a:bodyPr/>
          <a:lstStyle/>
          <a:p>
            <a:fld id="{DD17880F-B771-6E4D-9BC2-C58AD7D29D54}" type="slidenum">
              <a:rPr lang="en-US" smtClean="0"/>
              <a:t>9</a:t>
            </a:fld>
            <a:endParaRPr lang="en-US"/>
          </a:p>
        </p:txBody>
      </p:sp>
    </p:spTree>
    <p:extLst>
      <p:ext uri="{BB962C8B-B14F-4D97-AF65-F5344CB8AC3E}">
        <p14:creationId xmlns:p14="http://schemas.microsoft.com/office/powerpoint/2010/main" val="2246914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1/20/15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1/20/15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1/20/15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8433" y="460545"/>
            <a:ext cx="2452831" cy="3247666"/>
          </a:xfrm>
        </p:spPr>
        <p:txBody>
          <a:bodyPr>
            <a:normAutofit/>
          </a:bodyPr>
          <a:lstStyle/>
          <a:p>
            <a:r>
              <a:rPr lang="en-US" dirty="0" smtClean="0"/>
              <a:t>Churches and Scrolls</a:t>
            </a:r>
            <a:endParaRPr lang="en-US" dirty="0"/>
          </a:p>
        </p:txBody>
      </p:sp>
      <p:sp>
        <p:nvSpPr>
          <p:cNvPr id="3" name="Subtitle 2"/>
          <p:cNvSpPr>
            <a:spLocks noGrp="1"/>
          </p:cNvSpPr>
          <p:nvPr>
            <p:ph type="subTitle" idx="1"/>
          </p:nvPr>
        </p:nvSpPr>
        <p:spPr>
          <a:xfrm>
            <a:off x="641366" y="4309578"/>
            <a:ext cx="1986325" cy="1457127"/>
          </a:xfrm>
        </p:spPr>
        <p:txBody>
          <a:bodyPr>
            <a:normAutofit/>
          </a:bodyPr>
          <a:lstStyle/>
          <a:p>
            <a:r>
              <a:rPr lang="en-US" dirty="0" smtClean="0"/>
              <a:t>Diana Engel</a:t>
            </a:r>
            <a:endParaRPr lang="en-US" dirty="0"/>
          </a:p>
        </p:txBody>
      </p:sp>
      <p:pic>
        <p:nvPicPr>
          <p:cNvPr id="4" name="Picture 3" descr="DP2257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6812" y="121029"/>
            <a:ext cx="4764569" cy="6473599"/>
          </a:xfrm>
          <a:prstGeom prst="rect">
            <a:avLst/>
          </a:prstGeom>
        </p:spPr>
      </p:pic>
    </p:spTree>
    <p:extLst>
      <p:ext uri="{BB962C8B-B14F-4D97-AF65-F5344CB8AC3E}">
        <p14:creationId xmlns:p14="http://schemas.microsoft.com/office/powerpoint/2010/main" val="377203734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God?</a:t>
            </a:r>
            <a:endParaRPr lang="en-US" dirty="0"/>
          </a:p>
        </p:txBody>
      </p:sp>
      <p:sp>
        <p:nvSpPr>
          <p:cNvPr id="3" name="Content Placeholder 2"/>
          <p:cNvSpPr>
            <a:spLocks noGrp="1"/>
          </p:cNvSpPr>
          <p:nvPr>
            <p:ph idx="1"/>
          </p:nvPr>
        </p:nvSpPr>
        <p:spPr/>
        <p:txBody>
          <a:bodyPr/>
          <a:lstStyle/>
          <a:p>
            <a:r>
              <a:rPr lang="en-US" dirty="0" smtClean="0"/>
              <a:t>Dualistic role</a:t>
            </a:r>
          </a:p>
          <a:p>
            <a:r>
              <a:rPr lang="en-US" dirty="0" smtClean="0"/>
              <a:t>Inflicts yet, restrains</a:t>
            </a:r>
          </a:p>
          <a:p>
            <a:r>
              <a:rPr lang="en-US" dirty="0" smtClean="0"/>
              <a:t>Multiple forces</a:t>
            </a:r>
          </a:p>
          <a:p>
            <a:endParaRPr lang="en-US" dirty="0"/>
          </a:p>
          <a:p>
            <a:r>
              <a:rPr lang="en-US" dirty="0" smtClean="0"/>
              <a:t>Not explaining evil</a:t>
            </a:r>
          </a:p>
          <a:p>
            <a:pPr lvl="1"/>
            <a:r>
              <a:rPr lang="en-US" dirty="0" smtClean="0"/>
              <a:t>Disturbing the complacent</a:t>
            </a:r>
          </a:p>
          <a:p>
            <a:pPr lvl="1"/>
            <a:r>
              <a:rPr lang="en-US" dirty="0" smtClean="0"/>
              <a:t>Reassuring the oppressed</a:t>
            </a:r>
          </a:p>
          <a:p>
            <a:pPr lvl="1"/>
            <a:endParaRPr lang="en-US" dirty="0"/>
          </a:p>
        </p:txBody>
      </p:sp>
    </p:spTree>
    <p:extLst>
      <p:ext uri="{BB962C8B-B14F-4D97-AF65-F5344CB8AC3E}">
        <p14:creationId xmlns:p14="http://schemas.microsoft.com/office/powerpoint/2010/main" val="276533724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Fifth and Sixth Seals</a:t>
            </a:r>
            <a:endParaRPr lang="en-US" dirty="0"/>
          </a:p>
        </p:txBody>
      </p:sp>
      <p:sp>
        <p:nvSpPr>
          <p:cNvPr id="3" name="Content Placeholder 2"/>
          <p:cNvSpPr>
            <a:spLocks noGrp="1"/>
          </p:cNvSpPr>
          <p:nvPr>
            <p:ph idx="1"/>
          </p:nvPr>
        </p:nvSpPr>
        <p:spPr>
          <a:xfrm>
            <a:off x="457199" y="1600200"/>
            <a:ext cx="2871209" cy="4662880"/>
          </a:xfrm>
        </p:spPr>
        <p:txBody>
          <a:bodyPr/>
          <a:lstStyle/>
          <a:p>
            <a:r>
              <a:rPr lang="en-US" dirty="0" smtClean="0"/>
              <a:t>Martyrs in heaven</a:t>
            </a:r>
          </a:p>
          <a:p>
            <a:r>
              <a:rPr lang="en-US" dirty="0" smtClean="0"/>
              <a:t>Suffering on earth</a:t>
            </a:r>
            <a:endParaRPr lang="en-US" dirty="0"/>
          </a:p>
        </p:txBody>
      </p:sp>
      <p:pic>
        <p:nvPicPr>
          <p:cNvPr id="4" name="Picture 3"/>
          <p:cNvPicPr>
            <a:picLocks noChangeAspect="1"/>
          </p:cNvPicPr>
          <p:nvPr/>
        </p:nvPicPr>
        <p:blipFill>
          <a:blip r:embed="rId3"/>
          <a:stretch>
            <a:fillRect/>
          </a:stretch>
        </p:blipFill>
        <p:spPr>
          <a:xfrm>
            <a:off x="4838178" y="1274513"/>
            <a:ext cx="3848622" cy="4988567"/>
          </a:xfrm>
          <a:prstGeom prst="rect">
            <a:avLst/>
          </a:prstGeom>
        </p:spPr>
      </p:pic>
    </p:spTree>
    <p:extLst>
      <p:ext uri="{BB962C8B-B14F-4D97-AF65-F5344CB8AC3E}">
        <p14:creationId xmlns:p14="http://schemas.microsoft.com/office/powerpoint/2010/main" val="138728660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Redeemed</a:t>
            </a:r>
            <a:endParaRPr lang="en-US" dirty="0"/>
          </a:p>
        </p:txBody>
      </p:sp>
      <p:sp>
        <p:nvSpPr>
          <p:cNvPr id="3" name="Content Placeholder 2"/>
          <p:cNvSpPr>
            <a:spLocks noGrp="1"/>
          </p:cNvSpPr>
          <p:nvPr>
            <p:ph idx="1"/>
          </p:nvPr>
        </p:nvSpPr>
        <p:spPr/>
        <p:txBody>
          <a:bodyPr/>
          <a:lstStyle/>
          <a:p>
            <a:r>
              <a:rPr lang="en-US" dirty="0" smtClean="0"/>
              <a:t>Sealing the 144,000 redeemed</a:t>
            </a:r>
          </a:p>
          <a:p>
            <a:pPr lvl="1"/>
            <a:r>
              <a:rPr lang="en-US" dirty="0" smtClean="0"/>
              <a:t>Belong to God</a:t>
            </a:r>
          </a:p>
          <a:p>
            <a:pPr lvl="1"/>
            <a:r>
              <a:rPr lang="en-US" dirty="0" smtClean="0"/>
              <a:t>Protection</a:t>
            </a:r>
          </a:p>
          <a:p>
            <a:r>
              <a:rPr lang="en-US" dirty="0" smtClean="0"/>
              <a:t>Who are they?</a:t>
            </a:r>
          </a:p>
          <a:p>
            <a:pPr lvl="1"/>
            <a:r>
              <a:rPr lang="en-US" dirty="0" smtClean="0"/>
              <a:t>Twelve tribes of Israel</a:t>
            </a:r>
          </a:p>
          <a:p>
            <a:pPr lvl="1"/>
            <a:r>
              <a:rPr lang="en-US" dirty="0" smtClean="0"/>
              <a:t>Symbolic, completeness</a:t>
            </a:r>
            <a:endParaRPr lang="en-US" dirty="0"/>
          </a:p>
        </p:txBody>
      </p:sp>
    </p:spTree>
    <p:extLst>
      <p:ext uri="{BB962C8B-B14F-4D97-AF65-F5344CB8AC3E}">
        <p14:creationId xmlns:p14="http://schemas.microsoft.com/office/powerpoint/2010/main" val="380922461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Revelation 7</a:t>
            </a:r>
            <a:endParaRPr lang="en-US" dirty="0"/>
          </a:p>
        </p:txBody>
      </p:sp>
      <p:sp>
        <p:nvSpPr>
          <p:cNvPr id="3" name="Content Placeholder 2"/>
          <p:cNvSpPr>
            <a:spLocks noGrp="1"/>
          </p:cNvSpPr>
          <p:nvPr>
            <p:ph idx="1"/>
          </p:nvPr>
        </p:nvSpPr>
        <p:spPr>
          <a:xfrm>
            <a:off x="457200" y="1411921"/>
            <a:ext cx="7659446" cy="1437840"/>
          </a:xfrm>
        </p:spPr>
        <p:txBody>
          <a:bodyPr>
            <a:normAutofit fontScale="92500" lnSpcReduction="20000"/>
          </a:bodyPr>
          <a:lstStyle/>
          <a:p>
            <a:r>
              <a:rPr lang="en-US" dirty="0" smtClean="0"/>
              <a:t>Silence</a:t>
            </a:r>
          </a:p>
          <a:p>
            <a:r>
              <a:rPr lang="en-US" dirty="0" smtClean="0"/>
              <a:t>Confidence in God</a:t>
            </a:r>
          </a:p>
          <a:p>
            <a:r>
              <a:rPr lang="en-US" dirty="0" smtClean="0"/>
              <a:t>Protection for the redeemed from God</a:t>
            </a:r>
            <a:endParaRPr lang="en-US" dirty="0"/>
          </a:p>
        </p:txBody>
      </p:sp>
      <p:pic>
        <p:nvPicPr>
          <p:cNvPr id="4" name="Picture 3"/>
          <p:cNvPicPr>
            <a:picLocks noChangeAspect="1"/>
          </p:cNvPicPr>
          <p:nvPr/>
        </p:nvPicPr>
        <p:blipFill>
          <a:blip r:embed="rId3"/>
          <a:stretch>
            <a:fillRect/>
          </a:stretch>
        </p:blipFill>
        <p:spPr>
          <a:xfrm>
            <a:off x="1208718" y="2849761"/>
            <a:ext cx="6265604" cy="3936837"/>
          </a:xfrm>
          <a:prstGeom prst="rect">
            <a:avLst/>
          </a:prstGeom>
        </p:spPr>
      </p:pic>
    </p:spTree>
    <p:extLst>
      <p:ext uri="{BB962C8B-B14F-4D97-AF65-F5344CB8AC3E}">
        <p14:creationId xmlns:p14="http://schemas.microsoft.com/office/powerpoint/2010/main" val="107324775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Warren Carter, “</a:t>
            </a:r>
            <a:r>
              <a:rPr lang="en-US" dirty="0" err="1" smtClean="0"/>
              <a:t>Accomodating</a:t>
            </a:r>
            <a:r>
              <a:rPr lang="en-US" dirty="0" smtClean="0"/>
              <a:t> ‘Jezebel’ and Withdrawing John: Negotiating Empire in Revelation Then and </a:t>
            </a:r>
            <a:r>
              <a:rPr lang="en-US" dirty="0" smtClean="0"/>
              <a:t>Now”</a:t>
            </a:r>
            <a:endParaRPr lang="en-US" dirty="0"/>
          </a:p>
        </p:txBody>
      </p:sp>
    </p:spTree>
    <p:extLst>
      <p:ext uri="{BB962C8B-B14F-4D97-AF65-F5344CB8AC3E}">
        <p14:creationId xmlns:p14="http://schemas.microsoft.com/office/powerpoint/2010/main" val="5942469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Jezebel’s arguments</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Survival</a:t>
            </a:r>
          </a:p>
          <a:p>
            <a:pPr marL="514350" indent="-514350">
              <a:buFont typeface="+mj-lt"/>
              <a:buAutoNum type="arabicPeriod"/>
            </a:pPr>
            <a:r>
              <a:rPr lang="en-US" dirty="0" smtClean="0"/>
              <a:t>Social Reputation and Evangelism</a:t>
            </a:r>
          </a:p>
          <a:p>
            <a:pPr marL="514350" indent="-514350">
              <a:buFont typeface="+mj-lt"/>
              <a:buAutoNum type="arabicPeriod"/>
            </a:pPr>
            <a:r>
              <a:rPr lang="en-US" dirty="0" smtClean="0"/>
              <a:t>Theological Knowing</a:t>
            </a:r>
          </a:p>
          <a:p>
            <a:pPr marL="514350" indent="-514350">
              <a:buFont typeface="+mj-lt"/>
              <a:buAutoNum type="arabicPeriod"/>
            </a:pPr>
            <a:r>
              <a:rPr lang="en-US" dirty="0" smtClean="0"/>
              <a:t>Biblical Examples of Blessed Imperial Participation</a:t>
            </a:r>
          </a:p>
          <a:p>
            <a:pPr marL="514350" indent="-514350">
              <a:buFont typeface="+mj-lt"/>
              <a:buAutoNum type="arabicPeriod"/>
            </a:pPr>
            <a:r>
              <a:rPr lang="en-US" dirty="0" smtClean="0"/>
              <a:t>Recent Events</a:t>
            </a:r>
            <a:endParaRPr lang="en-US" dirty="0"/>
          </a:p>
        </p:txBody>
      </p:sp>
    </p:spTree>
    <p:extLst>
      <p:ext uri="{BB962C8B-B14F-4D97-AF65-F5344CB8AC3E}">
        <p14:creationId xmlns:p14="http://schemas.microsoft.com/office/powerpoint/2010/main" val="14810298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John’s Arguments</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Power</a:t>
            </a:r>
          </a:p>
          <a:p>
            <a:pPr marL="514350" indent="-514350">
              <a:buFont typeface="+mj-lt"/>
              <a:buAutoNum type="arabicPeriod"/>
            </a:pPr>
            <a:r>
              <a:rPr lang="en-US" dirty="0" smtClean="0"/>
              <a:t>Worship</a:t>
            </a:r>
          </a:p>
          <a:p>
            <a:pPr marL="514350" indent="-514350">
              <a:buFont typeface="+mj-lt"/>
              <a:buAutoNum type="arabicPeriod"/>
            </a:pPr>
            <a:r>
              <a:rPr lang="en-US" dirty="0" smtClean="0"/>
              <a:t>Under God’s Judgment</a:t>
            </a:r>
          </a:p>
          <a:p>
            <a:pPr marL="514350" indent="-514350">
              <a:buFont typeface="+mj-lt"/>
              <a:buAutoNum type="arabicPeriod"/>
            </a:pPr>
            <a:r>
              <a:rPr lang="en-US" dirty="0" smtClean="0"/>
              <a:t>Under the Devil’s Control</a:t>
            </a:r>
          </a:p>
          <a:p>
            <a:pPr marL="514350" indent="-514350">
              <a:buFont typeface="+mj-lt"/>
              <a:buAutoNum type="arabicPeriod"/>
            </a:pPr>
            <a:r>
              <a:rPr lang="en-US" dirty="0" smtClean="0"/>
              <a:t>Societal Distance and Withdrawal</a:t>
            </a:r>
          </a:p>
          <a:p>
            <a:pPr marL="514350" indent="-514350">
              <a:buFont typeface="+mj-lt"/>
              <a:buAutoNum type="arabicPeriod"/>
            </a:pPr>
            <a:r>
              <a:rPr lang="en-US" dirty="0" smtClean="0"/>
              <a:t>Faithful Endurance</a:t>
            </a:r>
          </a:p>
          <a:p>
            <a:pPr marL="514350" indent="-514350">
              <a:buFont typeface="+mj-lt"/>
              <a:buAutoNum type="arabicPeriod"/>
            </a:pPr>
            <a:r>
              <a:rPr lang="en-US" dirty="0" smtClean="0"/>
              <a:t>Ultimate Triumph</a:t>
            </a:r>
            <a:endParaRPr lang="en-US" dirty="0"/>
          </a:p>
        </p:txBody>
      </p:sp>
    </p:spTree>
    <p:extLst>
      <p:ext uri="{BB962C8B-B14F-4D97-AF65-F5344CB8AC3E}">
        <p14:creationId xmlns:p14="http://schemas.microsoft.com/office/powerpoint/2010/main" val="260491837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04583"/>
          </a:xfrm>
        </p:spPr>
        <p:txBody>
          <a:bodyPr/>
          <a:lstStyle/>
          <a:p>
            <a:r>
              <a:rPr lang="en-US" dirty="0" smtClean="0"/>
              <a:t>Churches today</a:t>
            </a:r>
            <a:endParaRPr lang="en-US" dirty="0"/>
          </a:p>
        </p:txBody>
      </p:sp>
      <p:sp>
        <p:nvSpPr>
          <p:cNvPr id="3" name="Content Placeholder 2"/>
          <p:cNvSpPr>
            <a:spLocks noGrp="1"/>
          </p:cNvSpPr>
          <p:nvPr>
            <p:ph idx="1"/>
          </p:nvPr>
        </p:nvSpPr>
        <p:spPr>
          <a:xfrm>
            <a:off x="457200" y="1236220"/>
            <a:ext cx="8229600" cy="2224708"/>
          </a:xfrm>
        </p:spPr>
        <p:txBody>
          <a:bodyPr/>
          <a:lstStyle/>
          <a:p>
            <a:r>
              <a:rPr lang="en-US" dirty="0" smtClean="0"/>
              <a:t>Poses difficulties for Christians today to withdraw from society</a:t>
            </a:r>
          </a:p>
          <a:p>
            <a:r>
              <a:rPr lang="en-US" dirty="0" smtClean="0"/>
              <a:t>Similarities between Jezebel and John</a:t>
            </a:r>
            <a:endParaRPr lang="en-US" dirty="0"/>
          </a:p>
        </p:txBody>
      </p:sp>
      <p:pic>
        <p:nvPicPr>
          <p:cNvPr id="5" name="Picture 4"/>
          <p:cNvPicPr>
            <a:picLocks noChangeAspect="1"/>
          </p:cNvPicPr>
          <p:nvPr/>
        </p:nvPicPr>
        <p:blipFill>
          <a:blip r:embed="rId3"/>
          <a:stretch>
            <a:fillRect/>
          </a:stretch>
        </p:blipFill>
        <p:spPr>
          <a:xfrm>
            <a:off x="1713382" y="3106444"/>
            <a:ext cx="5604842" cy="3751556"/>
          </a:xfrm>
          <a:prstGeom prst="rect">
            <a:avLst/>
          </a:prstGeom>
        </p:spPr>
      </p:pic>
    </p:spTree>
    <p:extLst>
      <p:ext uri="{BB962C8B-B14F-4D97-AF65-F5344CB8AC3E}">
        <p14:creationId xmlns:p14="http://schemas.microsoft.com/office/powerpoint/2010/main" val="409520689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Koester, Ch. 2 “Christ and the Churches”</a:t>
            </a:r>
            <a:endParaRPr lang="en-US" dirty="0"/>
          </a:p>
        </p:txBody>
      </p:sp>
      <p:sp>
        <p:nvSpPr>
          <p:cNvPr id="3" name="Content Placeholder 2"/>
          <p:cNvSpPr>
            <a:spLocks noGrp="1"/>
          </p:cNvSpPr>
          <p:nvPr>
            <p:ph idx="1"/>
          </p:nvPr>
        </p:nvSpPr>
        <p:spPr/>
        <p:txBody>
          <a:bodyPr/>
          <a:lstStyle/>
          <a:p>
            <a:r>
              <a:rPr lang="en-US" dirty="0" smtClean="0"/>
              <a:t>Revelation</a:t>
            </a:r>
          </a:p>
          <a:p>
            <a:pPr lvl="1"/>
            <a:r>
              <a:rPr lang="en-US" dirty="0" smtClean="0"/>
              <a:t>Highly symbolic disclosure</a:t>
            </a:r>
          </a:p>
          <a:p>
            <a:pPr lvl="1"/>
            <a:r>
              <a:rPr lang="en-US" dirty="0" smtClean="0"/>
              <a:t>Enhance understanding and stimulate thought</a:t>
            </a:r>
          </a:p>
          <a:p>
            <a:r>
              <a:rPr lang="en-US" dirty="0" smtClean="0"/>
              <a:t>Prophecy</a:t>
            </a:r>
          </a:p>
          <a:p>
            <a:pPr lvl="1"/>
            <a:r>
              <a:rPr lang="en-US" dirty="0" smtClean="0"/>
              <a:t>Divine communication</a:t>
            </a:r>
          </a:p>
          <a:p>
            <a:pPr lvl="1"/>
            <a:r>
              <a:rPr lang="en-US" dirty="0" smtClean="0"/>
              <a:t>Commitment and faithfulness</a:t>
            </a:r>
          </a:p>
          <a:p>
            <a:r>
              <a:rPr lang="en-US" dirty="0" smtClean="0"/>
              <a:t>Letter</a:t>
            </a:r>
          </a:p>
          <a:p>
            <a:pPr lvl="1"/>
            <a:r>
              <a:rPr lang="en-US" dirty="0" smtClean="0"/>
              <a:t>Group reading</a:t>
            </a:r>
          </a:p>
          <a:p>
            <a:pPr lvl="1"/>
            <a:endParaRPr lang="en-US" dirty="0"/>
          </a:p>
        </p:txBody>
      </p:sp>
    </p:spTree>
    <p:extLst>
      <p:ext uri="{BB962C8B-B14F-4D97-AF65-F5344CB8AC3E}">
        <p14:creationId xmlns:p14="http://schemas.microsoft.com/office/powerpoint/2010/main" val="31209548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seven-churches-of-revelation.jpg"/>
          <p:cNvPicPr>
            <a:picLocks noChangeAspect="1"/>
          </p:cNvPicPr>
          <p:nvPr/>
        </p:nvPicPr>
        <p:blipFill rotWithShape="1">
          <a:blip r:embed="rId3">
            <a:extLst>
              <a:ext uri="{28A0092B-C50C-407E-A947-70E740481C1C}">
                <a14:useLocalDpi xmlns:a14="http://schemas.microsoft.com/office/drawing/2010/main" val="0"/>
              </a:ext>
            </a:extLst>
          </a:blip>
          <a:srcRect r="2873" b="8022"/>
          <a:stretch/>
        </p:blipFill>
        <p:spPr>
          <a:xfrm>
            <a:off x="780798" y="656968"/>
            <a:ext cx="7598617" cy="5022142"/>
          </a:xfrm>
          <a:prstGeom prst="rect">
            <a:avLst/>
          </a:prstGeom>
        </p:spPr>
      </p:pic>
    </p:spTree>
    <p:extLst>
      <p:ext uri="{BB962C8B-B14F-4D97-AF65-F5344CB8AC3E}">
        <p14:creationId xmlns:p14="http://schemas.microsoft.com/office/powerpoint/2010/main" val="363729122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148577" cy="1325562"/>
          </a:xfrm>
        </p:spPr>
        <p:txBody>
          <a:bodyPr>
            <a:normAutofit fontScale="90000"/>
          </a:bodyPr>
          <a:lstStyle/>
          <a:p>
            <a:r>
              <a:rPr lang="en-US" dirty="0" smtClean="0"/>
              <a:t>Ephesus, Pergamum, Thyatira</a:t>
            </a:r>
            <a:endParaRPr lang="en-US" dirty="0"/>
          </a:p>
        </p:txBody>
      </p:sp>
      <p:sp>
        <p:nvSpPr>
          <p:cNvPr id="3" name="Content Placeholder 2"/>
          <p:cNvSpPr>
            <a:spLocks noGrp="1"/>
          </p:cNvSpPr>
          <p:nvPr>
            <p:ph idx="1"/>
          </p:nvPr>
        </p:nvSpPr>
        <p:spPr>
          <a:xfrm>
            <a:off x="457201" y="2160690"/>
            <a:ext cx="3148576" cy="3825005"/>
          </a:xfrm>
        </p:spPr>
        <p:txBody>
          <a:bodyPr/>
          <a:lstStyle/>
          <a:p>
            <a:r>
              <a:rPr lang="en-US" dirty="0" smtClean="0"/>
              <a:t>Oppose falsehoods</a:t>
            </a:r>
          </a:p>
          <a:p>
            <a:r>
              <a:rPr lang="en-US" dirty="0" smtClean="0"/>
              <a:t>Maintain faith and love</a:t>
            </a:r>
            <a:endParaRPr lang="en-US" dirty="0"/>
          </a:p>
        </p:txBody>
      </p:sp>
      <p:pic>
        <p:nvPicPr>
          <p:cNvPr id="9" name="Picture 8"/>
          <p:cNvPicPr>
            <a:picLocks noChangeAspect="1"/>
          </p:cNvPicPr>
          <p:nvPr/>
        </p:nvPicPr>
        <p:blipFill>
          <a:blip r:embed="rId3"/>
          <a:stretch>
            <a:fillRect/>
          </a:stretch>
        </p:blipFill>
        <p:spPr>
          <a:xfrm>
            <a:off x="4262700" y="741537"/>
            <a:ext cx="4479626" cy="5375551"/>
          </a:xfrm>
          <a:prstGeom prst="rect">
            <a:avLst/>
          </a:prstGeom>
        </p:spPr>
      </p:pic>
    </p:spTree>
    <p:extLst>
      <p:ext uri="{BB962C8B-B14F-4D97-AF65-F5344CB8AC3E}">
        <p14:creationId xmlns:p14="http://schemas.microsoft.com/office/powerpoint/2010/main" val="261431564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Smyrna, Philadelphia</a:t>
            </a:r>
            <a:endParaRPr lang="en-US" dirty="0"/>
          </a:p>
        </p:txBody>
      </p:sp>
      <p:sp>
        <p:nvSpPr>
          <p:cNvPr id="3" name="Content Placeholder 2"/>
          <p:cNvSpPr>
            <a:spLocks noGrp="1"/>
          </p:cNvSpPr>
          <p:nvPr>
            <p:ph idx="1"/>
          </p:nvPr>
        </p:nvSpPr>
        <p:spPr/>
        <p:txBody>
          <a:bodyPr/>
          <a:lstStyle/>
          <a:p>
            <a:r>
              <a:rPr lang="en-US" dirty="0" smtClean="0"/>
              <a:t>Poor in wealth and power</a:t>
            </a:r>
          </a:p>
          <a:p>
            <a:r>
              <a:rPr lang="en-US" dirty="0" smtClean="0"/>
              <a:t>Maintain strength and faithfulness</a:t>
            </a:r>
          </a:p>
        </p:txBody>
      </p:sp>
      <p:pic>
        <p:nvPicPr>
          <p:cNvPr id="4" name="Picture 3"/>
          <p:cNvPicPr>
            <a:picLocks noChangeAspect="1"/>
          </p:cNvPicPr>
          <p:nvPr/>
        </p:nvPicPr>
        <p:blipFill>
          <a:blip r:embed="rId3"/>
          <a:stretch>
            <a:fillRect/>
          </a:stretch>
        </p:blipFill>
        <p:spPr>
          <a:xfrm>
            <a:off x="1848050" y="3090862"/>
            <a:ext cx="5173723" cy="3434777"/>
          </a:xfrm>
          <a:prstGeom prst="rect">
            <a:avLst/>
          </a:prstGeom>
        </p:spPr>
      </p:pic>
    </p:spTree>
    <p:extLst>
      <p:ext uri="{BB962C8B-B14F-4D97-AF65-F5344CB8AC3E}">
        <p14:creationId xmlns:p14="http://schemas.microsoft.com/office/powerpoint/2010/main" val="112212161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Sardis, Laodicea</a:t>
            </a:r>
            <a:endParaRPr lang="en-US" dirty="0"/>
          </a:p>
        </p:txBody>
      </p:sp>
      <p:sp>
        <p:nvSpPr>
          <p:cNvPr id="3" name="Content Placeholder 2"/>
          <p:cNvSpPr>
            <a:spLocks noGrp="1"/>
          </p:cNvSpPr>
          <p:nvPr>
            <p:ph idx="1"/>
          </p:nvPr>
        </p:nvSpPr>
        <p:spPr>
          <a:xfrm>
            <a:off x="457200" y="1600200"/>
            <a:ext cx="4301841" cy="4852671"/>
          </a:xfrm>
        </p:spPr>
        <p:txBody>
          <a:bodyPr/>
          <a:lstStyle/>
          <a:p>
            <a:r>
              <a:rPr lang="en-US" dirty="0" smtClean="0"/>
              <a:t>Physically wealthy, spiritually poor</a:t>
            </a:r>
          </a:p>
          <a:p>
            <a:r>
              <a:rPr lang="en-US" dirty="0" smtClean="0"/>
              <a:t>Complacency</a:t>
            </a:r>
          </a:p>
          <a:p>
            <a:r>
              <a:rPr lang="en-US" dirty="0" smtClean="0"/>
              <a:t>Incomplete obedience</a:t>
            </a:r>
          </a:p>
          <a:p>
            <a:r>
              <a:rPr lang="en-US" dirty="0" smtClean="0"/>
              <a:t>Shutting out Christ</a:t>
            </a:r>
            <a:endParaRPr lang="en-US" dirty="0"/>
          </a:p>
        </p:txBody>
      </p:sp>
      <p:pic>
        <p:nvPicPr>
          <p:cNvPr id="4" name="Picture 3"/>
          <p:cNvPicPr>
            <a:picLocks noChangeAspect="1"/>
          </p:cNvPicPr>
          <p:nvPr/>
        </p:nvPicPr>
        <p:blipFill>
          <a:blip r:embed="rId3"/>
          <a:stretch>
            <a:fillRect/>
          </a:stretch>
        </p:blipFill>
        <p:spPr>
          <a:xfrm>
            <a:off x="4604960" y="1417638"/>
            <a:ext cx="4314466" cy="5182735"/>
          </a:xfrm>
          <a:prstGeom prst="rect">
            <a:avLst/>
          </a:prstGeom>
        </p:spPr>
      </p:pic>
    </p:spTree>
    <p:extLst>
      <p:ext uri="{BB962C8B-B14F-4D97-AF65-F5344CB8AC3E}">
        <p14:creationId xmlns:p14="http://schemas.microsoft.com/office/powerpoint/2010/main" val="81919000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Koester, Ch. 3 “The Scroll Unsealed”</a:t>
            </a:r>
            <a:endParaRPr lang="en-US" dirty="0"/>
          </a:p>
        </p:txBody>
      </p:sp>
      <p:sp>
        <p:nvSpPr>
          <p:cNvPr id="3" name="Content Placeholder 2"/>
          <p:cNvSpPr>
            <a:spLocks noGrp="1"/>
          </p:cNvSpPr>
          <p:nvPr>
            <p:ph idx="1"/>
          </p:nvPr>
        </p:nvSpPr>
        <p:spPr/>
        <p:txBody>
          <a:bodyPr/>
          <a:lstStyle/>
          <a:p>
            <a:r>
              <a:rPr lang="en-US" dirty="0" smtClean="0"/>
              <a:t>Enactment of Christ’s promises</a:t>
            </a:r>
          </a:p>
          <a:p>
            <a:r>
              <a:rPr lang="en-US" dirty="0" smtClean="0"/>
              <a:t>Cyclical format</a:t>
            </a:r>
          </a:p>
          <a:p>
            <a:pPr lvl="1"/>
            <a:r>
              <a:rPr lang="en-US" dirty="0" smtClean="0"/>
              <a:t>Begin and end with worship</a:t>
            </a:r>
          </a:p>
          <a:p>
            <a:r>
              <a:rPr lang="en-US" dirty="0" smtClean="0"/>
              <a:t>God’s centrality and otherness</a:t>
            </a:r>
          </a:p>
          <a:p>
            <a:r>
              <a:rPr lang="en-US" dirty="0" smtClean="0"/>
              <a:t>Bestow authority</a:t>
            </a:r>
          </a:p>
          <a:p>
            <a:r>
              <a:rPr lang="en-US" dirty="0" smtClean="0"/>
              <a:t>All creation praises</a:t>
            </a:r>
          </a:p>
        </p:txBody>
      </p:sp>
    </p:spTree>
    <p:extLst>
      <p:ext uri="{BB962C8B-B14F-4D97-AF65-F5344CB8AC3E}">
        <p14:creationId xmlns:p14="http://schemas.microsoft.com/office/powerpoint/2010/main" val="344132252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Seven Seals</a:t>
            </a:r>
            <a:endParaRPr lang="en-US" dirty="0"/>
          </a:p>
        </p:txBody>
      </p:sp>
      <p:sp>
        <p:nvSpPr>
          <p:cNvPr id="4" name="TextBox 3"/>
          <p:cNvSpPr txBox="1"/>
          <p:nvPr/>
        </p:nvSpPr>
        <p:spPr>
          <a:xfrm>
            <a:off x="457200" y="1417638"/>
            <a:ext cx="3674114" cy="2554545"/>
          </a:xfrm>
          <a:prstGeom prst="rect">
            <a:avLst/>
          </a:prstGeom>
          <a:noFill/>
        </p:spPr>
        <p:txBody>
          <a:bodyPr wrap="square" rtlCol="0">
            <a:spAutoFit/>
          </a:bodyPr>
          <a:lstStyle/>
          <a:p>
            <a:pPr algn="ctr"/>
            <a:r>
              <a:rPr lang="en-US" sz="3200" dirty="0" smtClean="0"/>
              <a:t>“the Lion of the tribe of Judah”</a:t>
            </a:r>
          </a:p>
          <a:p>
            <a:pPr algn="ctr"/>
            <a:r>
              <a:rPr lang="en-US" sz="3200" dirty="0" smtClean="0"/>
              <a:t>“a Lamb, standing as if it had been slaughtered”</a:t>
            </a:r>
            <a:endParaRPr lang="en-US" sz="3200" dirty="0"/>
          </a:p>
        </p:txBody>
      </p:sp>
      <p:pic>
        <p:nvPicPr>
          <p:cNvPr id="6" name="Picture 5"/>
          <p:cNvPicPr>
            <a:picLocks noChangeAspect="1"/>
          </p:cNvPicPr>
          <p:nvPr/>
        </p:nvPicPr>
        <p:blipFill>
          <a:blip r:embed="rId3"/>
          <a:stretch>
            <a:fillRect/>
          </a:stretch>
        </p:blipFill>
        <p:spPr>
          <a:xfrm>
            <a:off x="4792770" y="1423342"/>
            <a:ext cx="3484457" cy="5029528"/>
          </a:xfrm>
          <a:prstGeom prst="rect">
            <a:avLst/>
          </a:prstGeom>
        </p:spPr>
      </p:pic>
    </p:spTree>
    <p:extLst>
      <p:ext uri="{BB962C8B-B14F-4D97-AF65-F5344CB8AC3E}">
        <p14:creationId xmlns:p14="http://schemas.microsoft.com/office/powerpoint/2010/main" val="381222504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Four Horsemen</a:t>
            </a:r>
            <a:endParaRPr lang="en-US" dirty="0"/>
          </a:p>
        </p:txBody>
      </p:sp>
      <p:sp>
        <p:nvSpPr>
          <p:cNvPr id="3" name="Content Placeholder 2"/>
          <p:cNvSpPr>
            <a:spLocks noGrp="1"/>
          </p:cNvSpPr>
          <p:nvPr>
            <p:ph idx="1"/>
          </p:nvPr>
        </p:nvSpPr>
        <p:spPr>
          <a:xfrm>
            <a:off x="457200" y="1600201"/>
            <a:ext cx="3528132" cy="3027763"/>
          </a:xfrm>
        </p:spPr>
        <p:txBody>
          <a:bodyPr/>
          <a:lstStyle/>
          <a:p>
            <a:r>
              <a:rPr lang="en-US" dirty="0" smtClean="0"/>
              <a:t>Conquest</a:t>
            </a:r>
          </a:p>
          <a:p>
            <a:r>
              <a:rPr lang="en-US" dirty="0" smtClean="0"/>
              <a:t>Violence</a:t>
            </a:r>
          </a:p>
          <a:p>
            <a:r>
              <a:rPr lang="en-US" dirty="0" smtClean="0"/>
              <a:t>Hardship</a:t>
            </a:r>
          </a:p>
          <a:p>
            <a:r>
              <a:rPr lang="en-US" dirty="0" smtClean="0"/>
              <a:t>Death</a:t>
            </a:r>
            <a:endParaRPr lang="en-US" dirty="0"/>
          </a:p>
        </p:txBody>
      </p:sp>
      <p:pic>
        <p:nvPicPr>
          <p:cNvPr id="4" name="Picture 3"/>
          <p:cNvPicPr>
            <a:picLocks noChangeAspect="1"/>
          </p:cNvPicPr>
          <p:nvPr/>
        </p:nvPicPr>
        <p:blipFill>
          <a:blip r:embed="rId3"/>
          <a:stretch>
            <a:fillRect/>
          </a:stretch>
        </p:blipFill>
        <p:spPr>
          <a:xfrm>
            <a:off x="5012495" y="1255536"/>
            <a:ext cx="3674305" cy="5270331"/>
          </a:xfrm>
          <a:prstGeom prst="rect">
            <a:avLst/>
          </a:prstGeom>
        </p:spPr>
      </p:pic>
    </p:spTree>
    <p:extLst>
      <p:ext uri="{BB962C8B-B14F-4D97-AF65-F5344CB8AC3E}">
        <p14:creationId xmlns:p14="http://schemas.microsoft.com/office/powerpoint/2010/main" val="33955103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591</TotalTime>
  <Words>1924</Words>
  <Application>Microsoft Macintosh PowerPoint</Application>
  <PresentationFormat>On-screen Show (4:3)</PresentationFormat>
  <Paragraphs>181</Paragraphs>
  <Slides>17</Slides>
  <Notes>17</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 Black </vt:lpstr>
      <vt:lpstr>Churches and Scrolls</vt:lpstr>
      <vt:lpstr>Koester, Ch. 2 “Christ and the Churches”</vt:lpstr>
      <vt:lpstr>PowerPoint Presentation</vt:lpstr>
      <vt:lpstr>Ephesus, Pergamum, Thyatira</vt:lpstr>
      <vt:lpstr>Smyrna, Philadelphia</vt:lpstr>
      <vt:lpstr>Sardis, Laodicea</vt:lpstr>
      <vt:lpstr>Koester, Ch. 3 “The Scroll Unsealed”</vt:lpstr>
      <vt:lpstr>Seven Seals</vt:lpstr>
      <vt:lpstr>The Four Horsemen</vt:lpstr>
      <vt:lpstr>God?</vt:lpstr>
      <vt:lpstr>Fifth and Sixth Seals</vt:lpstr>
      <vt:lpstr>The Redeemed</vt:lpstr>
      <vt:lpstr>Revelation 7</vt:lpstr>
      <vt:lpstr>Warren Carter, “Accomodating ‘Jezebel’ and Withdrawing John: Negotiating Empire in Revelation Then and Now”</vt:lpstr>
      <vt:lpstr>Jezebel’s arguments</vt:lpstr>
      <vt:lpstr>John’s Arguments</vt:lpstr>
      <vt:lpstr>Churches today</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Churches and Scrolls</dc:title>
  <dc:creator>Diana Engel</dc:creator>
  <cp:lastModifiedBy>aaalabs</cp:lastModifiedBy>
  <cp:revision>48</cp:revision>
  <dcterms:created xsi:type="dcterms:W3CDTF">2015-01-19T21:26:32Z</dcterms:created>
  <dcterms:modified xsi:type="dcterms:W3CDTF">2015-01-20T21:30:40Z</dcterms:modified>
</cp:coreProperties>
</file>