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7" r:id="rId4"/>
    <p:sldId id="261" r:id="rId5"/>
    <p:sldId id="263" r:id="rId6"/>
    <p:sldId id="258" r:id="rId7"/>
    <p:sldId id="259"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F73C89B3-3393-4914-B916-C9F97E980151}" type="datetimeFigureOut">
              <a:rPr lang="en-US" smtClean="0"/>
              <a:t>11/17/2014</a:t>
            </a:fld>
            <a:endParaRPr lang="en-US"/>
          </a:p>
        </p:txBody>
      </p:sp>
      <p:sp>
        <p:nvSpPr>
          <p:cNvPr id="16" name="Slide Number Placeholder 15"/>
          <p:cNvSpPr>
            <a:spLocks noGrp="1"/>
          </p:cNvSpPr>
          <p:nvPr>
            <p:ph type="sldNum" sz="quarter" idx="11"/>
          </p:nvPr>
        </p:nvSpPr>
        <p:spPr/>
        <p:txBody>
          <a:bodyPr/>
          <a:lstStyle/>
          <a:p>
            <a:fld id="{1314E87F-20FB-4F51-890E-5CA48F4BF66E}"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3C89B3-3393-4914-B916-C9F97E980151}" type="datetimeFigureOut">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4E87F-20FB-4F51-890E-5CA48F4BF66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3C89B3-3393-4914-B916-C9F97E980151}" type="datetimeFigureOut">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4E87F-20FB-4F51-890E-5CA48F4BF66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F73C89B3-3393-4914-B916-C9F97E980151}" type="datetimeFigureOut">
              <a:rPr lang="en-US" smtClean="0"/>
              <a:t>11/17/2014</a:t>
            </a:fld>
            <a:endParaRPr lang="en-US"/>
          </a:p>
        </p:txBody>
      </p:sp>
      <p:sp>
        <p:nvSpPr>
          <p:cNvPr id="15" name="Slide Number Placeholder 14"/>
          <p:cNvSpPr>
            <a:spLocks noGrp="1"/>
          </p:cNvSpPr>
          <p:nvPr>
            <p:ph type="sldNum" sz="quarter" idx="15"/>
          </p:nvPr>
        </p:nvSpPr>
        <p:spPr/>
        <p:txBody>
          <a:bodyPr/>
          <a:lstStyle>
            <a:lvl1pPr algn="ctr">
              <a:defRPr/>
            </a:lvl1pPr>
          </a:lstStyle>
          <a:p>
            <a:fld id="{1314E87F-20FB-4F51-890E-5CA48F4BF66E}"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73C89B3-3393-4914-B916-C9F97E980151}" type="datetimeFigureOut">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4E87F-20FB-4F51-890E-5CA48F4BF66E}"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73C89B3-3393-4914-B916-C9F97E980151}" type="datetimeFigureOut">
              <a:rPr lang="en-US" smtClean="0"/>
              <a:t>11/17/2014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4E87F-20FB-4F51-890E-5CA48F4BF66E}"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314E87F-20FB-4F51-890E-5CA48F4BF66E}"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F73C89B3-3393-4914-B916-C9F97E980151}" type="datetimeFigureOut">
              <a:rPr lang="en-US" smtClean="0"/>
              <a:t>11/17/2014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73C89B3-3393-4914-B916-C9F97E980151}" type="datetimeFigureOut">
              <a:rPr lang="en-US" smtClean="0"/>
              <a:t>11/17/2014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14E87F-20FB-4F51-890E-5CA48F4BF66E}"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3C89B3-3393-4914-B916-C9F97E980151}" type="datetimeFigureOut">
              <a:rPr lang="en-US" smtClean="0"/>
              <a:t>11/17/2014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14E87F-20FB-4F51-890E-5CA48F4BF66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F73C89B3-3393-4914-B916-C9F97E980151}" type="datetimeFigureOut">
              <a:rPr lang="en-US" smtClean="0"/>
              <a:t>11/17/2014</a:t>
            </a:fld>
            <a:endParaRPr lang="en-US"/>
          </a:p>
        </p:txBody>
      </p:sp>
      <p:sp>
        <p:nvSpPr>
          <p:cNvPr id="9" name="Slide Number Placeholder 8"/>
          <p:cNvSpPr>
            <a:spLocks noGrp="1"/>
          </p:cNvSpPr>
          <p:nvPr>
            <p:ph type="sldNum" sz="quarter" idx="15"/>
          </p:nvPr>
        </p:nvSpPr>
        <p:spPr/>
        <p:txBody>
          <a:bodyPr/>
          <a:lstStyle/>
          <a:p>
            <a:fld id="{1314E87F-20FB-4F51-890E-5CA48F4BF66E}"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F73C89B3-3393-4914-B916-C9F97E980151}" type="datetimeFigureOut">
              <a:rPr lang="en-US" smtClean="0"/>
              <a:t>11/17/2014</a:t>
            </a:fld>
            <a:endParaRPr lang="en-US"/>
          </a:p>
        </p:txBody>
      </p:sp>
      <p:sp>
        <p:nvSpPr>
          <p:cNvPr id="9" name="Slide Number Placeholder 8"/>
          <p:cNvSpPr>
            <a:spLocks noGrp="1"/>
          </p:cNvSpPr>
          <p:nvPr>
            <p:ph type="sldNum" sz="quarter" idx="11"/>
          </p:nvPr>
        </p:nvSpPr>
        <p:spPr/>
        <p:txBody>
          <a:bodyPr/>
          <a:lstStyle/>
          <a:p>
            <a:fld id="{1314E87F-20FB-4F51-890E-5CA48F4BF66E}"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73C89B3-3393-4914-B916-C9F97E980151}" type="datetimeFigureOut">
              <a:rPr lang="en-US" smtClean="0"/>
              <a:t>11/17/2014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314E87F-20FB-4F51-890E-5CA48F4BF66E}"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a:xfrm>
            <a:off x="685800" y="762000"/>
            <a:ext cx="7772400" cy="1470025"/>
          </a:xfrm>
        </p:spPr>
        <p:txBody>
          <a:bodyPr/>
          <a:lstStyle/>
          <a:p>
            <a:r>
              <a:rPr lang="en-US" i="1" dirty="0" smtClean="0"/>
              <a:t>The Tale of Cupid and Psyche</a:t>
            </a:r>
            <a:endParaRPr lang="en-US"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133600"/>
            <a:ext cx="4572000" cy="4357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5398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Prevailing </a:t>
            </a:r>
            <a:r>
              <a:rPr lang="en-US" dirty="0" smtClean="0"/>
              <a:t>assumption </a:t>
            </a:r>
            <a:r>
              <a:rPr lang="en-US" dirty="0"/>
              <a:t>is that Apuleius was retelling a story which already existed.</a:t>
            </a:r>
          </a:p>
          <a:p>
            <a:r>
              <a:rPr lang="en-US" dirty="0" smtClean="0"/>
              <a:t>Caution towards viewing "Written</a:t>
            </a:r>
            <a:r>
              <a:rPr lang="en-US" dirty="0"/>
              <a:t>" and "Oral" as categories completely </a:t>
            </a:r>
            <a:r>
              <a:rPr lang="en-US" dirty="0" smtClean="0"/>
              <a:t>separate </a:t>
            </a:r>
            <a:r>
              <a:rPr lang="en-US" dirty="0"/>
              <a:t>and insulated from each other. </a:t>
            </a:r>
          </a:p>
          <a:p>
            <a:pPr lvl="1"/>
            <a:r>
              <a:rPr lang="en-US" i="1" dirty="0" smtClean="0"/>
              <a:t>Cupid </a:t>
            </a:r>
            <a:r>
              <a:rPr lang="en-US" i="1" dirty="0"/>
              <a:t>and Psyche</a:t>
            </a:r>
            <a:r>
              <a:rPr lang="en-US" dirty="0"/>
              <a:t> is even cast as "an old wives tale" and the Ass bemoans how he has </a:t>
            </a:r>
            <a:r>
              <a:rPr lang="en-US" dirty="0" smtClean="0"/>
              <a:t>no </a:t>
            </a:r>
            <a:r>
              <a:rPr lang="en-US" dirty="0"/>
              <a:t>means of writing it down.</a:t>
            </a:r>
          </a:p>
          <a:p>
            <a:r>
              <a:rPr lang="en-US" dirty="0"/>
              <a:t>"The focus of our thinking about the </a:t>
            </a:r>
            <a:r>
              <a:rPr lang="en-US" dirty="0" err="1"/>
              <a:t>Apuleian</a:t>
            </a:r>
            <a:r>
              <a:rPr lang="en-US" dirty="0"/>
              <a:t> narrative should shift from where it came from to where </a:t>
            </a:r>
            <a:r>
              <a:rPr lang="en-US" dirty="0" smtClean="0"/>
              <a:t>is </a:t>
            </a:r>
            <a:r>
              <a:rPr lang="en-US" dirty="0"/>
              <a:t>going." </a:t>
            </a:r>
          </a:p>
          <a:p>
            <a:endParaRPr lang="en-US" dirty="0"/>
          </a:p>
        </p:txBody>
      </p:sp>
      <p:sp>
        <p:nvSpPr>
          <p:cNvPr id="2" name="Title 1"/>
          <p:cNvSpPr>
            <a:spLocks noGrp="1"/>
          </p:cNvSpPr>
          <p:nvPr>
            <p:ph type="title"/>
          </p:nvPr>
        </p:nvSpPr>
        <p:spPr/>
        <p:txBody>
          <a:bodyPr/>
          <a:lstStyle/>
          <a:p>
            <a:r>
              <a:rPr lang="en-US" dirty="0" smtClean="0"/>
              <a:t>Background</a:t>
            </a:r>
            <a:endParaRPr lang="en-US" dirty="0"/>
          </a:p>
        </p:txBody>
      </p:sp>
    </p:spTree>
    <p:extLst>
      <p:ext uri="{BB962C8B-B14F-4D97-AF65-F5344CB8AC3E}">
        <p14:creationId xmlns:p14="http://schemas.microsoft.com/office/powerpoint/2010/main" val="1657321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572000" cy="4525963"/>
          </a:xfrm>
        </p:spPr>
        <p:txBody>
          <a:bodyPr>
            <a:normAutofit fontScale="77500" lnSpcReduction="20000"/>
          </a:bodyPr>
          <a:lstStyle/>
          <a:p>
            <a:r>
              <a:rPr lang="en-US" dirty="0" smtClean="0"/>
              <a:t>Introduction:</a:t>
            </a:r>
          </a:p>
          <a:p>
            <a:pPr lvl="1"/>
            <a:r>
              <a:rPr lang="en-US" dirty="0" smtClean="0"/>
              <a:t>Jealousy of Venus (4.28-31)</a:t>
            </a:r>
          </a:p>
          <a:p>
            <a:pPr lvl="1"/>
            <a:r>
              <a:rPr lang="en-US" dirty="0" smtClean="0"/>
              <a:t>Marriage and death (4.32-35)</a:t>
            </a:r>
          </a:p>
          <a:p>
            <a:r>
              <a:rPr lang="en-US" dirty="0" smtClean="0"/>
              <a:t>Part 1:</a:t>
            </a:r>
          </a:p>
          <a:p>
            <a:pPr lvl="1"/>
            <a:r>
              <a:rPr lang="en-US" i="1" dirty="0" smtClean="0"/>
              <a:t>Locus </a:t>
            </a:r>
            <a:r>
              <a:rPr lang="en-US" i="1" dirty="0" err="1" smtClean="0"/>
              <a:t>amoenus</a:t>
            </a:r>
            <a:r>
              <a:rPr lang="en-US" dirty="0" smtClean="0"/>
              <a:t> (5.1-4)</a:t>
            </a:r>
          </a:p>
          <a:p>
            <a:pPr lvl="1"/>
            <a:r>
              <a:rPr lang="en-US" dirty="0" smtClean="0"/>
              <a:t>Attack of the sisters (5.5-20)</a:t>
            </a:r>
          </a:p>
          <a:p>
            <a:pPr lvl="1"/>
            <a:r>
              <a:rPr lang="en-US" dirty="0" smtClean="0"/>
              <a:t>Betrayal and revelation (5.21-24)</a:t>
            </a:r>
          </a:p>
          <a:p>
            <a:r>
              <a:rPr lang="en-US" dirty="0" smtClean="0"/>
              <a:t>Interlude:</a:t>
            </a:r>
          </a:p>
          <a:p>
            <a:pPr lvl="1"/>
            <a:r>
              <a:rPr lang="en-US" dirty="0" smtClean="0"/>
              <a:t>Wanderings and revenge (5.25-27)</a:t>
            </a:r>
          </a:p>
          <a:p>
            <a:pPr lvl="1"/>
            <a:r>
              <a:rPr lang="en-US" dirty="0" smtClean="0"/>
              <a:t>Venus (5.28-31)</a:t>
            </a:r>
          </a:p>
          <a:p>
            <a:pPr lvl="1"/>
            <a:r>
              <a:rPr lang="en-US" dirty="0" smtClean="0"/>
              <a:t>Wanderings and prayer (6.1-5)</a:t>
            </a:r>
          </a:p>
          <a:p>
            <a:r>
              <a:rPr lang="en-US" dirty="0" smtClean="0"/>
              <a:t>Part 2:</a:t>
            </a:r>
          </a:p>
          <a:p>
            <a:pPr lvl="1"/>
            <a:r>
              <a:rPr lang="en-US" dirty="0" smtClean="0"/>
              <a:t>Venus and Mercury (6.6-8)</a:t>
            </a:r>
          </a:p>
          <a:p>
            <a:pPr lvl="1"/>
            <a:r>
              <a:rPr lang="en-US" dirty="0" smtClean="0"/>
              <a:t>Surrender, acceptance of tasks (6.9-20)</a:t>
            </a:r>
          </a:p>
          <a:p>
            <a:pPr lvl="1"/>
            <a:r>
              <a:rPr lang="en-US" dirty="0" smtClean="0"/>
              <a:t>Resolution (6.21-24)</a:t>
            </a:r>
            <a:endParaRPr lang="en-US" dirty="0"/>
          </a:p>
        </p:txBody>
      </p:sp>
      <p:sp>
        <p:nvSpPr>
          <p:cNvPr id="2" name="Title 1"/>
          <p:cNvSpPr>
            <a:spLocks noGrp="1"/>
          </p:cNvSpPr>
          <p:nvPr>
            <p:ph type="title"/>
          </p:nvPr>
        </p:nvSpPr>
        <p:spPr/>
        <p:txBody>
          <a:bodyPr/>
          <a:lstStyle/>
          <a:p>
            <a:r>
              <a:rPr lang="en-US" dirty="0" smtClean="0"/>
              <a:t>Plot 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5450" y="990600"/>
            <a:ext cx="3276600" cy="5170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346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Venus: </a:t>
            </a:r>
          </a:p>
          <a:p>
            <a:pPr lvl="1"/>
            <a:r>
              <a:rPr lang="en-US" dirty="0" smtClean="0"/>
              <a:t>Comments on Cupid.</a:t>
            </a:r>
          </a:p>
          <a:p>
            <a:pPr lvl="2"/>
            <a:r>
              <a:rPr lang="en-US" dirty="0" smtClean="0"/>
              <a:t>Not innocent -&gt; Innocent -&gt; </a:t>
            </a:r>
            <a:r>
              <a:rPr lang="en-US" dirty="0" smtClean="0"/>
              <a:t>Not innocent </a:t>
            </a:r>
          </a:p>
          <a:p>
            <a:pPr lvl="1"/>
            <a:r>
              <a:rPr lang="en-US" dirty="0" smtClean="0"/>
              <a:t>Comments on Psyche</a:t>
            </a:r>
          </a:p>
          <a:p>
            <a:pPr lvl="2"/>
            <a:r>
              <a:rPr lang="en-US" dirty="0" smtClean="0"/>
              <a:t>Acknowledging her beauty -&gt; calling her ugly.</a:t>
            </a:r>
          </a:p>
          <a:p>
            <a:r>
              <a:rPr lang="en-US" dirty="0" smtClean="0"/>
              <a:t>Sisters:</a:t>
            </a:r>
          </a:p>
          <a:p>
            <a:pPr lvl="1"/>
            <a:r>
              <a:rPr lang="en-US" dirty="0" smtClean="0"/>
              <a:t>Splendid marriages (4.32) -&gt; Bars and chains (5.9).</a:t>
            </a:r>
          </a:p>
          <a:p>
            <a:r>
              <a:rPr lang="en-US" dirty="0" smtClean="0"/>
              <a:t>Pleasure:</a:t>
            </a:r>
          </a:p>
          <a:p>
            <a:pPr lvl="1"/>
            <a:r>
              <a:rPr lang="en-US" dirty="0" smtClean="0"/>
              <a:t>Boy (5.11) - &gt; Girl (6.24).</a:t>
            </a:r>
            <a:endParaRPr lang="en-US" dirty="0"/>
          </a:p>
        </p:txBody>
      </p:sp>
      <p:sp>
        <p:nvSpPr>
          <p:cNvPr id="2" name="Title 1"/>
          <p:cNvSpPr>
            <a:spLocks noGrp="1"/>
          </p:cNvSpPr>
          <p:nvPr>
            <p:ph type="title"/>
          </p:nvPr>
        </p:nvSpPr>
        <p:spPr/>
        <p:txBody>
          <a:bodyPr/>
          <a:lstStyle/>
          <a:p>
            <a:r>
              <a:rPr lang="en-US" dirty="0" smtClean="0"/>
              <a:t>Inconsistencies in Storytelling</a:t>
            </a:r>
            <a:endParaRPr lang="en-US" dirty="0"/>
          </a:p>
        </p:txBody>
      </p:sp>
    </p:spTree>
    <p:extLst>
      <p:ext uri="{BB962C8B-B14F-4D97-AF65-F5344CB8AC3E}">
        <p14:creationId xmlns:p14="http://schemas.microsoft.com/office/powerpoint/2010/main" val="1810549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Curiosity</a:t>
            </a:r>
            <a:endParaRPr lang="en-US" dirty="0"/>
          </a:p>
        </p:txBody>
      </p:sp>
      <p:pic>
        <p:nvPicPr>
          <p:cNvPr id="5"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57200" y="1986384"/>
            <a:ext cx="4059238" cy="3647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p:txBody>
          <a:bodyPr>
            <a:normAutofit/>
          </a:bodyPr>
          <a:lstStyle/>
          <a:p>
            <a:r>
              <a:rPr lang="en-US" dirty="0" smtClean="0"/>
              <a:t>“Psyche trained her gaze insatiably and with no little curiosity on these her husbands weapons” (93).</a:t>
            </a:r>
          </a:p>
          <a:p>
            <a:r>
              <a:rPr lang="en-US" dirty="0" smtClean="0"/>
              <a:t>“But once she was back in the light of the world and had reverently hailed it, her mind was dominated by rash curiosity” (111).</a:t>
            </a:r>
          </a:p>
          <a:p>
            <a:endParaRPr lang="en-US" dirty="0"/>
          </a:p>
        </p:txBody>
      </p:sp>
    </p:spTree>
    <p:extLst>
      <p:ext uri="{BB962C8B-B14F-4D97-AF65-F5344CB8AC3E}">
        <p14:creationId xmlns:p14="http://schemas.microsoft.com/office/powerpoint/2010/main" val="2212981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“See that the girl is seized with consuming passion for the lowest possible specimen of humanity, for one who as the victim of Fortune has lost status, inheritance and security…” (76).</a:t>
            </a:r>
          </a:p>
          <a:p>
            <a:r>
              <a:rPr lang="en-US" dirty="0" smtClean="0"/>
              <a:t>“Sweetest Psyche, fond wife that you are, Fortune grows more savage and threatens you with mortal danger” (82).</a:t>
            </a:r>
          </a:p>
          <a:p>
            <a:r>
              <a:rPr lang="en-US" dirty="0" smtClean="0"/>
              <a:t>“Fortune, how blind and harsh and unjust you are!” (84).</a:t>
            </a:r>
          </a:p>
          <a:p>
            <a:r>
              <a:rPr lang="en-US" dirty="0" smtClean="0"/>
              <a:t>“Fortune is aiming her darts at you from long range and, unless you take the most stringent precautions, she will soon engage with you hand to hand” (86).</a:t>
            </a:r>
          </a:p>
          <a:p>
            <a:r>
              <a:rPr lang="en-US" dirty="0" smtClean="0"/>
              <a:t>“Psyche was aghast at this second shipwreck devised by Fortune” (102).</a:t>
            </a:r>
            <a:endParaRPr lang="en-US" dirty="0"/>
          </a:p>
        </p:txBody>
      </p:sp>
      <p:sp>
        <p:nvSpPr>
          <p:cNvPr id="2" name="Title 1"/>
          <p:cNvSpPr>
            <a:spLocks noGrp="1"/>
          </p:cNvSpPr>
          <p:nvPr>
            <p:ph type="title"/>
          </p:nvPr>
        </p:nvSpPr>
        <p:spPr/>
        <p:txBody>
          <a:bodyPr/>
          <a:lstStyle/>
          <a:p>
            <a:r>
              <a:rPr lang="en-US" dirty="0" smtClean="0"/>
              <a:t>Fortune</a:t>
            </a:r>
            <a:endParaRPr lang="en-US" dirty="0"/>
          </a:p>
        </p:txBody>
      </p:sp>
    </p:spTree>
    <p:extLst>
      <p:ext uri="{BB962C8B-B14F-4D97-AF65-F5344CB8AC3E}">
        <p14:creationId xmlns:p14="http://schemas.microsoft.com/office/powerpoint/2010/main" val="1295197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“Psyche’s separation from, and ultimate reunion with, cupid is an allegory for the soul’s restless aspiration to attain the divine, as Plato depicts in his Phaedrus”</a:t>
            </a:r>
          </a:p>
          <a:p>
            <a:r>
              <a:rPr lang="en-US" dirty="0" smtClean="0"/>
              <a:t>Sisters: Worldly restraints of the soul as it seeks the divine.</a:t>
            </a:r>
          </a:p>
          <a:p>
            <a:r>
              <a:rPr lang="en-US" dirty="0" smtClean="0"/>
              <a:t>Psyche grabs Cupid’s heel.</a:t>
            </a:r>
          </a:p>
          <a:p>
            <a:pPr lvl="1"/>
            <a:r>
              <a:rPr lang="en-US" dirty="0" smtClean="0"/>
              <a:t>Attempt at clinging to the divine.</a:t>
            </a:r>
          </a:p>
          <a:p>
            <a:r>
              <a:rPr lang="en-US" dirty="0" smtClean="0"/>
              <a:t>Psyche becomes immortal.</a:t>
            </a:r>
            <a:endParaRPr lang="en-US" dirty="0"/>
          </a:p>
        </p:txBody>
      </p:sp>
      <p:sp>
        <p:nvSpPr>
          <p:cNvPr id="2" name="Title 1"/>
          <p:cNvSpPr>
            <a:spLocks noGrp="1"/>
          </p:cNvSpPr>
          <p:nvPr>
            <p:ph type="title"/>
          </p:nvPr>
        </p:nvSpPr>
        <p:spPr/>
        <p:txBody>
          <a:bodyPr/>
          <a:lstStyle/>
          <a:p>
            <a:r>
              <a:rPr lang="en-US" dirty="0" smtClean="0"/>
              <a:t>Platonist Preoccupations</a:t>
            </a:r>
            <a:endParaRPr lang="en-US" dirty="0"/>
          </a:p>
        </p:txBody>
      </p:sp>
    </p:spTree>
    <p:extLst>
      <p:ext uri="{BB962C8B-B14F-4D97-AF65-F5344CB8AC3E}">
        <p14:creationId xmlns:p14="http://schemas.microsoft.com/office/powerpoint/2010/main" val="1181003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i="1" dirty="0" smtClean="0"/>
              <a:t>The </a:t>
            </a:r>
            <a:r>
              <a:rPr lang="en-US" i="1" dirty="0"/>
              <a:t>Tale of Cupid and Psyche</a:t>
            </a:r>
            <a:r>
              <a:rPr lang="en-US" dirty="0"/>
              <a:t> is told by the old maiden to the captive girl in order to calm her anxieties. However, P.G. Walsh notes in his introduction that </a:t>
            </a:r>
            <a:r>
              <a:rPr lang="en-US" i="1" dirty="0"/>
              <a:t>Cupid and Psyche</a:t>
            </a:r>
            <a:r>
              <a:rPr lang="en-US" dirty="0"/>
              <a:t> seems to be directed more towards the character of Lucius. He argues that it serves as the projection into myth of the sin, sufferings, and redemption of Lucius (xxv). In what ways does this model fit what we have already read in the first half of Lucius’ tale? Furthermore, how do the themes of curiosity and Fortune compare between Lucius’ narrative and the narrative of </a:t>
            </a:r>
            <a:r>
              <a:rPr lang="en-US" i="1" dirty="0"/>
              <a:t>Cupid and Psyche</a:t>
            </a:r>
            <a:r>
              <a:rPr lang="en-US" dirty="0"/>
              <a:t>? </a:t>
            </a:r>
          </a:p>
          <a:p>
            <a:endParaRPr lang="en-US" dirty="0"/>
          </a:p>
          <a:p>
            <a:r>
              <a:rPr lang="en-US" dirty="0" smtClean="0"/>
              <a:t>There </a:t>
            </a:r>
            <a:r>
              <a:rPr lang="en-US" dirty="0"/>
              <a:t>are several instances where certain characters observe religious practices throughout the tale. Psyche’s activities at Ceres and Juno’s shrines are prime examples of this (6.1-5). How then does the myth of </a:t>
            </a:r>
            <a:r>
              <a:rPr lang="en-US" i="1" dirty="0"/>
              <a:t>Cupid and Psyche</a:t>
            </a:r>
            <a:r>
              <a:rPr lang="en-US" dirty="0"/>
              <a:t> demonstrate the Roman conception of the divine? After thinking back onto Rives’ insights on Roman cults, especially his ideas on the mobility of worshipers and gods, can we see any of his ideas playing out in this story?</a:t>
            </a:r>
          </a:p>
          <a:p>
            <a:endParaRPr lang="en-US" dirty="0"/>
          </a:p>
        </p:txBody>
      </p:sp>
      <p:sp>
        <p:nvSpPr>
          <p:cNvPr id="3" name="Title 2"/>
          <p:cNvSpPr>
            <a:spLocks noGrp="1"/>
          </p:cNvSpPr>
          <p:nvPr>
            <p:ph type="title"/>
          </p:nvPr>
        </p:nvSpPr>
        <p:spPr/>
        <p:txBody>
          <a:bodyPr/>
          <a:lstStyle/>
          <a:p>
            <a:r>
              <a:rPr lang="en-US" dirty="0" smtClean="0"/>
              <a:t>Discussion Questions</a:t>
            </a:r>
            <a:endParaRPr lang="en-US" dirty="0"/>
          </a:p>
        </p:txBody>
      </p:sp>
    </p:spTree>
    <p:extLst>
      <p:ext uri="{BB962C8B-B14F-4D97-AF65-F5344CB8AC3E}">
        <p14:creationId xmlns:p14="http://schemas.microsoft.com/office/powerpoint/2010/main" val="105443291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748</TotalTime>
  <Words>653</Words>
  <Application>Microsoft Office PowerPoint</Application>
  <PresentationFormat>On-screen Show (4:3)</PresentationFormat>
  <Paragraphs>51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Paper</vt:lpstr>
      <vt:lpstr>The Tale of Cupid and Psyche</vt:lpstr>
      <vt:lpstr>Background</vt:lpstr>
      <vt:lpstr>Plot Summary</vt:lpstr>
      <vt:lpstr>Inconsistencies in Storytelling</vt:lpstr>
      <vt:lpstr>Curiosity</vt:lpstr>
      <vt:lpstr>Fortune</vt:lpstr>
      <vt:lpstr>Platonist Preoccupations</vt:lpstr>
      <vt:lpstr>Discussion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Jerome</dc:creator>
  <cp:lastModifiedBy>Jerome</cp:lastModifiedBy>
  <cp:revision>14</cp:revision>
  <dcterms:created xsi:type="dcterms:W3CDTF">2014-11-18T07:09:10Z</dcterms:created>
  <dcterms:modified xsi:type="dcterms:W3CDTF">2014-11-18T19:37:51Z</dcterms:modified>
</cp:coreProperties>
</file>