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11D61-AA8B-0640-916E-9AE1A7F05030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3BBB9-CC7B-2B43-BCEF-4259388C1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3BBB9-CC7B-2B43-BCEF-4259388C19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ngla MN"/>
                <a:cs typeface="Bangla MN"/>
              </a:rPr>
              <a:t>Washington </a:t>
            </a:r>
            <a:r>
              <a:rPr lang="en-US" dirty="0" err="1" smtClean="0">
                <a:latin typeface="Bangla MN"/>
                <a:cs typeface="Bangla MN"/>
              </a:rPr>
              <a:t>Redtails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Case Analysis</a:t>
            </a:r>
          </a:p>
          <a:p>
            <a:r>
              <a:rPr lang="en-US" dirty="0" smtClean="0">
                <a:latin typeface="Bangla MN"/>
                <a:cs typeface="Bangla MN"/>
              </a:rPr>
              <a:t>Anne O’Dell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0824" y="428386"/>
            <a:ext cx="5308544" cy="3534184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68" y="-1300457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3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272936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SWOC Analysis</a:t>
            </a:r>
            <a:endParaRPr lang="en-US" dirty="0">
              <a:latin typeface="Bangla MN"/>
              <a:cs typeface="Bangla MN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87675"/>
              </p:ext>
            </p:extLst>
          </p:nvPr>
        </p:nvGraphicFramePr>
        <p:xfrm>
          <a:off x="457200" y="2209798"/>
          <a:ext cx="8329615" cy="391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64"/>
                <a:gridCol w="1667762"/>
                <a:gridCol w="1805467"/>
                <a:gridCol w="1903399"/>
                <a:gridCol w="1665923"/>
              </a:tblGrid>
              <a:tr h="406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Strengths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Weaknesses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Opportunities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Challenges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  <a:tr h="1817305">
                <a:tc>
                  <a:txBody>
                    <a:bodyPr/>
                    <a:lstStyle/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r>
                        <a:rPr lang="en-US" dirty="0" smtClean="0">
                          <a:latin typeface="Bangla MN"/>
                          <a:cs typeface="Bangla MN"/>
                        </a:rPr>
                        <a:t>Place</a:t>
                      </a:r>
                    </a:p>
                    <a:p>
                      <a:r>
                        <a:rPr lang="en-US" dirty="0" smtClean="0">
                          <a:latin typeface="Bangla MN"/>
                          <a:cs typeface="Bangla MN"/>
                        </a:rPr>
                        <a:t>(Access)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dirty="0" smtClean="0">
                          <a:latin typeface="Bangla MN"/>
                          <a:cs typeface="Bangla MN"/>
                        </a:rPr>
                        <a:t>FedEx</a:t>
                      </a: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 Field seats 79,000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241 private suites 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HD video screens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Parking for buses &amp; RVs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Has disabled access 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Metrorail accessible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400" baseline="0" dirty="0" smtClean="0">
                          <a:latin typeface="Bangla MN"/>
                          <a:cs typeface="Bangla MN"/>
                        </a:rPr>
                        <a:t>Parking tickets can be purchased ahead of time</a:t>
                      </a:r>
                      <a:endParaRPr lang="en-US" sz="14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Can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be difficult for people to drive to because of traffic, road construction, or getting 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Not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sure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Other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professional teams inside the city are easier to access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86889" y="357715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2936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2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272936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SWOC Analysis</a:t>
            </a:r>
            <a:endParaRPr lang="en-US" dirty="0">
              <a:latin typeface="Bangla MN"/>
              <a:cs typeface="Bangla MN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45449"/>
              </p:ext>
            </p:extLst>
          </p:nvPr>
        </p:nvGraphicFramePr>
        <p:xfrm>
          <a:off x="457200" y="2209798"/>
          <a:ext cx="8329615" cy="439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64"/>
                <a:gridCol w="1667762"/>
                <a:gridCol w="1744264"/>
                <a:gridCol w="1964602"/>
                <a:gridCol w="1665923"/>
              </a:tblGrid>
              <a:tr h="40641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Strengths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Weaknesses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Opportunities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Challenges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  <a:tr h="1817305">
                <a:tc>
                  <a:txBody>
                    <a:bodyPr/>
                    <a:lstStyle/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r>
                        <a:rPr lang="en-US" sz="1500" dirty="0" smtClean="0">
                          <a:latin typeface="Bangla MN"/>
                          <a:cs typeface="Bangla MN"/>
                        </a:rPr>
                        <a:t>Promotional</a:t>
                      </a:r>
                      <a:r>
                        <a:rPr lang="en-US" sz="1500" baseline="0" dirty="0" smtClean="0">
                          <a:latin typeface="Bangla MN"/>
                          <a:cs typeface="Bangla MN"/>
                        </a:rPr>
                        <a:t> </a:t>
                      </a:r>
                    </a:p>
                    <a:p>
                      <a:r>
                        <a:rPr lang="en-US" sz="1500" baseline="0" dirty="0" smtClean="0">
                          <a:latin typeface="Bangla MN"/>
                          <a:cs typeface="Bangla MN"/>
                        </a:rPr>
                        <a:t>Efforts</a:t>
                      </a:r>
                      <a:endParaRPr lang="en-US" sz="15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Strong presence on radio, social media, and TV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Multiple deals with other businesses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Tries to appeal to women through social issues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Military focus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Name and fans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are not welcoming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Owner seems insensitive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Not all efforts seem sincere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Does not try to appeal to younger demographic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Team doesn’t win much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Could be more inclusive of other demographics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Offer family plans/kids 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discounts</a:t>
                      </a:r>
                      <a:endParaRPr lang="en-US" sz="1600" baseline="0" dirty="0" smtClean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Can’t alienate current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fans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NFL culture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Recent issues of violence involving NFL players from other teams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Team needs to win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86889" y="357715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2936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3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0976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Economic Factors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83069" y="367188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uplicate white logo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08751" y="274545"/>
            <a:ext cx="2620216" cy="1576694"/>
          </a:xfrm>
        </p:spPr>
      </p:pic>
      <p:sp>
        <p:nvSpPr>
          <p:cNvPr id="6" name="TextBox 5"/>
          <p:cNvSpPr txBox="1"/>
          <p:nvPr/>
        </p:nvSpPr>
        <p:spPr>
          <a:xfrm>
            <a:off x="457199" y="1851239"/>
            <a:ext cx="8325325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Team is Privately held 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Currently worth $1.5 billion (3</a:t>
            </a:r>
            <a:r>
              <a:rPr lang="en-US" sz="2000" baseline="30000" dirty="0" smtClean="0">
                <a:latin typeface="Bangla MN"/>
                <a:cs typeface="Bangla MN"/>
              </a:rPr>
              <a:t>rd</a:t>
            </a:r>
            <a:r>
              <a:rPr lang="en-US" sz="2000" dirty="0" smtClean="0">
                <a:latin typeface="Bangla MN"/>
                <a:cs typeface="Bangla MN"/>
              </a:rPr>
              <a:t> wealthiest in NFL)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latin typeface="Bangla MN"/>
              <a:cs typeface="Bangla MN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NFL equally splits following profits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TV Contracts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Commercial &amp; Merchandise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Some Sponsorship Deals</a:t>
            </a:r>
          </a:p>
          <a:p>
            <a:pPr lvl="1"/>
            <a:endParaRPr lang="en-US" dirty="0" smtClean="0">
              <a:latin typeface="Bangla MN"/>
              <a:cs typeface="Bangla MN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Profits not split equally</a:t>
            </a:r>
            <a:endParaRPr lang="en-US" sz="2000" dirty="0">
              <a:latin typeface="Bangla MN"/>
              <a:cs typeface="Bangla MN"/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Stadium Box Seats: local team keeps 100% of revenue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Gate Revenue (tickets sales): local team 60% | visiting team 40%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Some Sponsorship Deals</a:t>
            </a:r>
          </a:p>
          <a:p>
            <a:endParaRPr lang="en-US" sz="2000" dirty="0" smtClean="0">
              <a:latin typeface="Bangla MN"/>
              <a:cs typeface="Bangla MN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NFL Projected Revenue for 2014 Season is $10 Billion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Split evenly between 32 teams = $312,500,000</a:t>
            </a:r>
          </a:p>
          <a:p>
            <a:endParaRPr lang="en-US" dirty="0">
              <a:latin typeface="Bangla MN"/>
              <a:cs typeface="Bangla MN"/>
            </a:endParaRPr>
          </a:p>
        </p:txBody>
      </p:sp>
    </p:spTree>
    <p:extLst>
      <p:ext uri="{BB962C8B-B14F-4D97-AF65-F5344CB8AC3E}">
        <p14:creationId xmlns:p14="http://schemas.microsoft.com/office/powerpoint/2010/main" val="374948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545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Demographic Scan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1240"/>
            <a:ext cx="6508377" cy="4482752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2009 Survey of Team Fans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32% older than 55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28% younger than 35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56% male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Racial makeup said to mirror that of the region</a:t>
            </a:r>
          </a:p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2013 Survey of NFL Fans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39% older than 59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60% male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76% white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$35,000 - $75,000 average income</a:t>
            </a:r>
          </a:p>
          <a:p>
            <a:pPr marL="342900" lvl="1" indent="-342900">
              <a:spcBef>
                <a:spcPts val="1800"/>
              </a:spcBef>
              <a:buClrTx/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Team not </a:t>
            </a:r>
            <a:r>
              <a:rPr lang="en-US" sz="2000" dirty="0">
                <a:latin typeface="Bangla MN"/>
                <a:cs typeface="Bangla MN"/>
              </a:rPr>
              <a:t>attracting younger </a:t>
            </a:r>
            <a:r>
              <a:rPr lang="en-US" sz="2000" dirty="0" smtClean="0">
                <a:latin typeface="Bangla MN"/>
                <a:cs typeface="Bangla MN"/>
              </a:rPr>
              <a:t>demographic</a:t>
            </a:r>
          </a:p>
          <a:p>
            <a:pPr lvl="1">
              <a:buClrTx/>
              <a:buFont typeface="Arial"/>
              <a:buChar char="•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83069" y="367188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4" descr="duplicate white 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4546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4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8243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Cultural Scan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Don’t know the culture of the organization</a:t>
            </a:r>
          </a:p>
          <a:p>
            <a:pPr>
              <a:buClrTx/>
              <a:buFont typeface="Wingdings" charset="2"/>
              <a:buChar char="§"/>
            </a:pPr>
            <a:endParaRPr lang="en-US" dirty="0" smtClean="0">
              <a:latin typeface="Bangla MN"/>
              <a:cs typeface="Bangla MN"/>
            </a:endParaRPr>
          </a:p>
          <a:p>
            <a:pPr lvl="1">
              <a:buClrTx/>
              <a:buFont typeface="Wingdings" charset="2"/>
              <a:buChar char="§"/>
            </a:pPr>
            <a:r>
              <a:rPr lang="en-US" sz="2000" dirty="0" smtClean="0">
                <a:latin typeface="Bangla MN"/>
                <a:cs typeface="Bangla MN"/>
              </a:rPr>
              <a:t>Board &amp; Executive Director Statistics:</a:t>
            </a:r>
          </a:p>
          <a:p>
            <a:pPr lvl="2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Owner is white male, 49 years of age</a:t>
            </a:r>
          </a:p>
          <a:p>
            <a:pPr lvl="2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Ownership group 3 of 3 are older white males</a:t>
            </a:r>
          </a:p>
          <a:p>
            <a:pPr lvl="2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Vice Presidents &amp; Executive Directors: </a:t>
            </a:r>
          </a:p>
          <a:p>
            <a:pPr lvl="3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7 white males</a:t>
            </a:r>
          </a:p>
          <a:p>
            <a:pPr lvl="3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2 black males</a:t>
            </a:r>
          </a:p>
          <a:p>
            <a:pPr lvl="3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1 white woman (Foundation Director)</a:t>
            </a:r>
          </a:p>
          <a:p>
            <a:pPr marL="0" indent="0">
              <a:buClrTx/>
              <a:buNone/>
            </a:pPr>
            <a:endParaRPr lang="en-US" dirty="0" smtClean="0">
              <a:latin typeface="Bangla MN"/>
              <a:cs typeface="Bangla M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83069" y="367188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8243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6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8243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Cultural Scan continued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25325" cy="4170091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Cultural Elements &amp; Values Encouraging Participation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Local &amp; Regional Pride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Community Identity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Social Activities (tailgating, watch parties, wearing costumes, etc.)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Social Media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Team Cheerleaders</a:t>
            </a:r>
          </a:p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Influencing Leisure Trends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Popularity of Football Season</a:t>
            </a:r>
          </a:p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Elements Influencing </a:t>
            </a:r>
            <a:r>
              <a:rPr lang="en-US" dirty="0">
                <a:latin typeface="Bangla MN"/>
                <a:cs typeface="Bangla MN"/>
              </a:rPr>
              <a:t>A</a:t>
            </a:r>
            <a:r>
              <a:rPr lang="en-US" dirty="0" smtClean="0">
                <a:latin typeface="Bangla MN"/>
                <a:cs typeface="Bangla MN"/>
              </a:rPr>
              <a:t>rtistic Offerings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None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83069" y="367188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8243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4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8243"/>
            <a:ext cx="6508377" cy="1143000"/>
          </a:xfrm>
        </p:spPr>
        <p:txBody>
          <a:bodyPr/>
          <a:lstStyle/>
          <a:p>
            <a:r>
              <a:rPr lang="en-US" dirty="0">
                <a:latin typeface="Bangla MN"/>
                <a:cs typeface="Bangla MN"/>
              </a:rPr>
              <a:t>Cultural Scan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25325" cy="4261888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How has organization responded to technology culture?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Embraced it</a:t>
            </a:r>
          </a:p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Internal Political </a:t>
            </a:r>
            <a:r>
              <a:rPr lang="en-US" dirty="0">
                <a:latin typeface="Bangla MN"/>
                <a:cs typeface="Bangla MN"/>
              </a:rPr>
              <a:t>F</a:t>
            </a:r>
            <a:r>
              <a:rPr lang="en-US" dirty="0" smtClean="0">
                <a:latin typeface="Bangla MN"/>
                <a:cs typeface="Bangla MN"/>
              </a:rPr>
              <a:t>actors: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Don’t know</a:t>
            </a:r>
          </a:p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External Political </a:t>
            </a:r>
            <a:r>
              <a:rPr lang="en-US" dirty="0">
                <a:latin typeface="Bangla MN"/>
                <a:cs typeface="Bangla MN"/>
              </a:rPr>
              <a:t>F</a:t>
            </a:r>
            <a:r>
              <a:rPr lang="en-US" dirty="0" smtClean="0">
                <a:latin typeface="Bangla MN"/>
                <a:cs typeface="Bangla MN"/>
              </a:rPr>
              <a:t>actors: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Owner &amp; Ownership Group are politically well connected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Maintaining name of “Redskins” has not been a liability for them so far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Congress has officially sent letter recommending name change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Team has recently been cleared to sue 5 Native Americans</a:t>
            </a:r>
          </a:p>
          <a:p>
            <a:pPr lvl="1">
              <a:buClrTx/>
              <a:buFont typeface="Wingdings" charset="2"/>
              <a:buChar char="§"/>
            </a:pPr>
            <a:endParaRPr lang="en-US" dirty="0">
              <a:latin typeface="Bangla MN"/>
              <a:cs typeface="Bangla M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83069" y="367188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303534"/>
            <a:ext cx="2620216" cy="15766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59569" y="633106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3534"/>
            <a:ext cx="6508377" cy="1143000"/>
          </a:xfrm>
        </p:spPr>
        <p:txBody>
          <a:bodyPr/>
          <a:lstStyle/>
          <a:p>
            <a:r>
              <a:rPr lang="en-US" dirty="0">
                <a:latin typeface="Bangla MN"/>
                <a:cs typeface="Bangla MN"/>
              </a:rPr>
              <a:t>Cultural Scan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Other “X” Factors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Currently last in their division (again)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3 Wins, 8 Losses so far this season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Still have huge, dedicated fan base</a:t>
            </a:r>
          </a:p>
          <a:p>
            <a:pPr lvl="1">
              <a:buClrTx/>
              <a:buFont typeface="Wingdings" charset="2"/>
              <a:buChar char="§"/>
            </a:pPr>
            <a:r>
              <a:rPr lang="en-US" dirty="0" smtClean="0">
                <a:latin typeface="Bangla MN"/>
                <a:cs typeface="Bangla MN"/>
              </a:rPr>
              <a:t>Probably the only professional team in the DC region that does not have mostly “Fair Weather Fans”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86890" y="373014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2936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5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2936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Bangla MN"/>
                <a:cs typeface="Bangla MN"/>
              </a:rPr>
              <a:t>SWOC Analysis</a:t>
            </a:r>
            <a:endParaRPr lang="en-US" dirty="0">
              <a:latin typeface="Bangla MN"/>
              <a:cs typeface="Bangla MN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733255"/>
              </p:ext>
            </p:extLst>
          </p:nvPr>
        </p:nvGraphicFramePr>
        <p:xfrm>
          <a:off x="456729" y="2522459"/>
          <a:ext cx="8329616" cy="26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64"/>
                <a:gridCol w="1667762"/>
                <a:gridCol w="1805468"/>
                <a:gridCol w="1903399"/>
                <a:gridCol w="1665923"/>
              </a:tblGrid>
              <a:tr h="40641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Strengths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Weaknesses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Opportunities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Challenges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  <a:tr h="1817305">
                <a:tc>
                  <a:txBody>
                    <a:bodyPr/>
                    <a:lstStyle/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r>
                        <a:rPr lang="en-US" dirty="0" smtClean="0">
                          <a:latin typeface="Bangla MN"/>
                          <a:cs typeface="Bangla MN"/>
                        </a:rPr>
                        <a:t>Cultural Products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Tx/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Dedicated fan base</a:t>
                      </a:r>
                    </a:p>
                    <a:p>
                      <a:pPr marL="285750" indent="-285750">
                        <a:buClrTx/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Lucrative</a:t>
                      </a:r>
                    </a:p>
                    <a:p>
                      <a:pPr marL="285750" indent="-285750">
                        <a:buClrTx/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Long standing traditions</a:t>
                      </a:r>
                    </a:p>
                    <a:p>
                      <a:pPr marL="285750" indent="-285750">
                        <a:buClr>
                          <a:schemeClr val="bg1"/>
                        </a:buClr>
                        <a:buFont typeface="Wingdings" charset="2"/>
                        <a:buChar char="§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Traditionally a losing team</a:t>
                      </a:r>
                      <a:endParaRPr lang="en-US" sz="1600" dirty="0" smtClean="0">
                        <a:latin typeface="Bangla MN"/>
                        <a:cs typeface="Bangla MN"/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Offensive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&amp; alienating name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Owner is in denial about offensiveness of name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Change name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&amp; e</a:t>
                      </a: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xpand into younger, wealthier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demographic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Improve 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Majority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of c</a:t>
                      </a: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urrent </a:t>
                      </a: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fans do not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want name changed </a:t>
                      </a:r>
                      <a:endParaRPr lang="en-US" sz="1600" baseline="0" dirty="0" smtClean="0">
                        <a:latin typeface="Bangla MN"/>
                        <a:cs typeface="Bangla MN"/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Pressure is building to change name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286889" y="357715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3" y="272936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4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2936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Bangla MN"/>
                <a:cs typeface="Bangla MN"/>
              </a:rPr>
              <a:t>SWOC Analysis</a:t>
            </a:r>
            <a:endParaRPr lang="en-US" dirty="0">
              <a:latin typeface="Bangla MN"/>
              <a:cs typeface="Bangla MN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62508"/>
              </p:ext>
            </p:extLst>
          </p:nvPr>
        </p:nvGraphicFramePr>
        <p:xfrm>
          <a:off x="456730" y="2362791"/>
          <a:ext cx="8329615" cy="3911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64"/>
                <a:gridCol w="1667762"/>
                <a:gridCol w="1805467"/>
                <a:gridCol w="1903399"/>
                <a:gridCol w="1665923"/>
              </a:tblGrid>
              <a:tr h="40641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Strengths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Weaknesses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Opportunities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ngla MN"/>
                          <a:cs typeface="Bangla MN"/>
                        </a:rPr>
                        <a:t>Challenges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  <a:tr h="1817305">
                <a:tc>
                  <a:txBody>
                    <a:bodyPr/>
                    <a:lstStyle/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endParaRPr lang="en-US" dirty="0" smtClean="0">
                        <a:latin typeface="Bangla MN"/>
                        <a:cs typeface="Bangla MN"/>
                      </a:endParaRPr>
                    </a:p>
                    <a:p>
                      <a:r>
                        <a:rPr lang="en-US" dirty="0" smtClean="0">
                          <a:latin typeface="Bangla MN"/>
                          <a:cs typeface="Bangla MN"/>
                        </a:rPr>
                        <a:t>Pricing</a:t>
                      </a:r>
                      <a:endParaRPr lang="en-US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Military offers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Season or single tame tickets available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Seasonal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tickets cost $690 - $1390 (or call for pricing)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Package deals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Parking prices for standard vehicles are $46 &amp; $57.50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Seasonal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tickets cost $690 - $1390 (or call for pricing)</a:t>
                      </a:r>
                      <a:endParaRPr lang="en-US" sz="1600" dirty="0" smtClean="0">
                        <a:latin typeface="Bangla MN"/>
                        <a:cs typeface="Bangla M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600" dirty="0" smtClean="0">
                        <a:latin typeface="Bangla MN"/>
                        <a:cs typeface="Bangla M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List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individual game ticket prices on team website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Not everyone can afford season packages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Bangla MN"/>
                          <a:cs typeface="Bangla MN"/>
                        </a:rPr>
                        <a:t>Individual tickets are cheaper on other sites (start</a:t>
                      </a:r>
                      <a:r>
                        <a:rPr lang="en-US" sz="1600" baseline="0" dirty="0" smtClean="0">
                          <a:latin typeface="Bangla MN"/>
                          <a:cs typeface="Bangla MN"/>
                        </a:rPr>
                        <a:t> at $7)</a:t>
                      </a:r>
                      <a:endParaRPr lang="en-US" sz="1600" dirty="0">
                        <a:latin typeface="Bangla MN"/>
                        <a:cs typeface="Bangla M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286890" y="357715"/>
            <a:ext cx="1499455" cy="143815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 descr="duplicate white 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6" b="11066"/>
          <a:stretch>
            <a:fillRect/>
          </a:stretch>
        </p:blipFill>
        <p:spPr>
          <a:xfrm>
            <a:off x="6839354" y="272936"/>
            <a:ext cx="2620216" cy="15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9794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225</TotalTime>
  <Words>658</Words>
  <Application>Microsoft Macintosh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Washington Redtails</vt:lpstr>
      <vt:lpstr>Economic Factors</vt:lpstr>
      <vt:lpstr>Demographic Scan</vt:lpstr>
      <vt:lpstr>Cultural Scan</vt:lpstr>
      <vt:lpstr>Cultural Scan continued</vt:lpstr>
      <vt:lpstr>Cultural Scan continued</vt:lpstr>
      <vt:lpstr>Cultural Scan continued</vt:lpstr>
      <vt:lpstr>SWOC Analysis</vt:lpstr>
      <vt:lpstr>PowerPoint Presentation</vt:lpstr>
      <vt:lpstr>SWOC Analysis</vt:lpstr>
      <vt:lpstr>SWOC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Redtails</dc:title>
  <dc:creator>Anne O'Dell</dc:creator>
  <cp:lastModifiedBy>Anne O'Dell</cp:lastModifiedBy>
  <cp:revision>35</cp:revision>
  <dcterms:created xsi:type="dcterms:W3CDTF">2014-11-25T03:14:32Z</dcterms:created>
  <dcterms:modified xsi:type="dcterms:W3CDTF">2015-01-09T06:28:49Z</dcterms:modified>
</cp:coreProperties>
</file>