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63" r:id="rId5"/>
    <p:sldId id="260" r:id="rId6"/>
    <p:sldId id="262" r:id="rId7"/>
    <p:sldId id="267" r:id="rId8"/>
    <p:sldId id="259" r:id="rId9"/>
    <p:sldId id="264" r:id="rId10"/>
    <p:sldId id="266" r:id="rId11"/>
    <p:sldId id="265"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9/29/2014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9/29/2014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9/29/2014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9/29/2014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9/29/2014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9/29/2014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9/29/2014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9/29/2014</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www.oncentral.org/news/2012/03/07/know-your-graffiti-disses-threats-and-mexican-mafi/" TargetMode="Externa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JPG"/></Relationships>
</file>

<file path=ppt/slides/_rels/slide11.xml.rels><?xml version="1.0" encoding="UTF-8" standalone="yes"?>
<Relationships xmlns="http://schemas.openxmlformats.org/package/2006/relationships"><Relationship Id="rId3" Type="http://schemas.openxmlformats.org/officeDocument/2006/relationships/hyperlink" Target="http://www.amazon.com/Signs-Symbols-DK-Publishing/dp/0756633931/ref=pd_bxgy_b_img_z" TargetMode="External"/><Relationship Id="rId2" Type="http://schemas.openxmlformats.org/officeDocument/2006/relationships/hyperlink" Target="http://www.amazon.com/Symbols-Signs-Signets-Pictorial-Archive/dp/0486222411/ref=pd_sim_b_67?ie=UTF8&amp;refRID=0G9RYHA3CW42A4PHBKVT" TargetMode="External"/><Relationship Id="rId1" Type="http://schemas.openxmlformats.org/officeDocument/2006/relationships/slideLayout" Target="../slideLayouts/slideLayout7.xml"/><Relationship Id="rId4" Type="http://schemas.openxmlformats.org/officeDocument/2006/relationships/hyperlink" Target="http://www.amazon.com/Dictionary-Symbolism-Cultural-Meanings-Behind/dp/0452011183/ref=pd_sim_b_9?ie=UTF8&amp;refRID=0RXMX2SX6CXS6J1J12YW"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hyperlink" Target="http://weburbanist.com/2010/06/03/hoboglyphs-secret-transient-symbols-modern-nomad-codes/" TargetMode="External"/><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hyperlink" Target="http://home2.fvcc.edu/~cgreig/final/story.html" TargetMode="External"/><Relationship Id="rId2" Type="http://schemas.openxmlformats.org/officeDocument/2006/relationships/hyperlink" Target="http://home2.fvcc.edu/~cgreig/final/blocks.html" TargetMode="External"/><Relationship Id="rId1" Type="http://schemas.openxmlformats.org/officeDocument/2006/relationships/slideLayout" Target="../slideLayouts/slideLayout10.xml"/><Relationship Id="rId4" Type="http://schemas.openxmlformats.org/officeDocument/2006/relationships/hyperlink" Target="http://page.reallygoodstuff.com/pdfs/154227.pdf"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hyperlink" Target="http://www.cic.gc.ca/english/multiculturalism/black/black_white_codes.asp" TargetMode="External"/><Relationship Id="rId2" Type="http://schemas.openxmlformats.org/officeDocument/2006/relationships/hyperlink" Target="http://pathways.thinkport.org/flash_home.cfm" TargetMode="External"/><Relationship Id="rId1" Type="http://schemas.openxmlformats.org/officeDocument/2006/relationships/slideLayout" Target="../slideLayouts/slideLayout7.xml"/><Relationship Id="rId5" Type="http://schemas.openxmlformats.org/officeDocument/2006/relationships/hyperlink" Target="http://www.scholastic.com/teachers/book/sweet-clara-and-freedom-quilt#cart/cleanup" TargetMode="External"/><Relationship Id="rId4" Type="http://schemas.openxmlformats.org/officeDocument/2006/relationships/hyperlink" Target="http://www.scholastic.com/teachers/book/patchwork-path#cart/cleanup"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pathways.thinkport.org/secrets/gourd1.cfm" TargetMode="External"/><Relationship Id="rId2" Type="http://schemas.openxmlformats.org/officeDocument/2006/relationships/hyperlink" Target="http://quest.arc.nasa.gov/ltc/special/mlk/gourd2.html" TargetMode="External"/><Relationship Id="rId1" Type="http://schemas.openxmlformats.org/officeDocument/2006/relationships/slideLayout" Target="../slideLayouts/slideLayout2.xml"/><Relationship Id="rId4" Type="http://schemas.openxmlformats.org/officeDocument/2006/relationships/hyperlink" Target="http://pathways.thinkport.org/secrets/gourd2.cf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53037" y="1275008"/>
            <a:ext cx="8320966" cy="1931831"/>
          </a:xfrm>
        </p:spPr>
        <p:txBody>
          <a:bodyPr/>
          <a:lstStyle/>
          <a:p>
            <a:r>
              <a:rPr lang="en-US" dirty="0" smtClean="0"/>
              <a:t>Symbolism in Songs, Quilts, and More</a:t>
            </a:r>
            <a:endParaRPr lang="en-US" dirty="0"/>
          </a:p>
        </p:txBody>
      </p:sp>
      <p:sp>
        <p:nvSpPr>
          <p:cNvPr id="3" name="Subtitle 2"/>
          <p:cNvSpPr>
            <a:spLocks noGrp="1"/>
          </p:cNvSpPr>
          <p:nvPr>
            <p:ph type="subTitle" idx="1"/>
          </p:nvPr>
        </p:nvSpPr>
        <p:spPr>
          <a:xfrm>
            <a:off x="1507067" y="3374265"/>
            <a:ext cx="7766936" cy="2743200"/>
          </a:xfrm>
        </p:spPr>
        <p:txBody>
          <a:bodyPr>
            <a:normAutofit/>
          </a:bodyPr>
          <a:lstStyle/>
          <a:p>
            <a:r>
              <a:rPr lang="en-US" dirty="0" smtClean="0"/>
              <a:t>By Marina Outwater</a:t>
            </a:r>
          </a:p>
          <a:p>
            <a:r>
              <a:rPr lang="en-US" dirty="0" smtClean="0"/>
              <a:t>NEH</a:t>
            </a:r>
          </a:p>
          <a:p>
            <a:r>
              <a:rPr lang="en-US" dirty="0" smtClean="0"/>
              <a:t>Oaxaca, Mexico</a:t>
            </a:r>
          </a:p>
          <a:p>
            <a:r>
              <a:rPr lang="en-US" dirty="0" smtClean="0"/>
              <a:t>2014 </a:t>
            </a:r>
          </a:p>
          <a:p>
            <a:endParaRPr lang="en-US" dirty="0"/>
          </a:p>
        </p:txBody>
      </p:sp>
    </p:spTree>
    <p:extLst>
      <p:ext uri="{BB962C8B-B14F-4D97-AF65-F5344CB8AC3E}">
        <p14:creationId xmlns:p14="http://schemas.microsoft.com/office/powerpoint/2010/main" val="19221655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807076"/>
          </a:xfrm>
        </p:spPr>
        <p:txBody>
          <a:bodyPr/>
          <a:lstStyle/>
          <a:p>
            <a:r>
              <a:rPr lang="en-US" dirty="0" smtClean="0"/>
              <a:t>Gang Codes</a:t>
            </a:r>
            <a:endParaRPr lang="en-US" dirty="0"/>
          </a:p>
        </p:txBody>
      </p:sp>
      <p:sp>
        <p:nvSpPr>
          <p:cNvPr id="3" name="Content Placeholder 2"/>
          <p:cNvSpPr>
            <a:spLocks noGrp="1"/>
          </p:cNvSpPr>
          <p:nvPr>
            <p:ph idx="1"/>
          </p:nvPr>
        </p:nvSpPr>
        <p:spPr>
          <a:xfrm>
            <a:off x="677334" y="1416677"/>
            <a:ext cx="8596668" cy="2034861"/>
          </a:xfrm>
        </p:spPr>
        <p:txBody>
          <a:bodyPr/>
          <a:lstStyle/>
          <a:p>
            <a:r>
              <a:rPr lang="en-US" sz="2400" dirty="0" smtClean="0"/>
              <a:t>Gangs use codes all the time.  Graffiti, clothing and letters to prison inmates are </a:t>
            </a:r>
            <a:r>
              <a:rPr lang="en-US" sz="2400" smtClean="0"/>
              <a:t>all encoded.  </a:t>
            </a:r>
            <a:r>
              <a:rPr lang="en-US" sz="2400" dirty="0" smtClean="0"/>
              <a:t>Find out more about LA gang symbols in the website below. </a:t>
            </a:r>
            <a:endParaRPr lang="en-US" dirty="0"/>
          </a:p>
          <a:p>
            <a:r>
              <a:rPr lang="en-US" u="sng" dirty="0">
                <a:solidFill>
                  <a:schemeClr val="accent3">
                    <a:lumMod val="20000"/>
                    <a:lumOff val="80000"/>
                  </a:schemeClr>
                </a:solidFill>
                <a:latin typeface="Times New Roman" panose="02020603050405020304" pitchFamily="18" charset="0"/>
                <a:ea typeface="Times New Roman" panose="02020603050405020304" pitchFamily="18" charset="0"/>
                <a:hlinkClick r:id="rId2"/>
              </a:rPr>
              <a:t>http://www.oncentral.org/news/2012/03/07/know-your-graffiti-disses-threats-and-mexican-mafi/</a:t>
            </a:r>
            <a:endParaRPr lang="en-US" sz="1600" dirty="0">
              <a:solidFill>
                <a:schemeClr val="accent3">
                  <a:lumMod val="20000"/>
                  <a:lumOff val="80000"/>
                </a:schemeClr>
              </a:solidFill>
              <a:latin typeface="Times New Roman" panose="02020603050405020304" pitchFamily="18" charset="0"/>
              <a:ea typeface="Times New Roman" panose="02020603050405020304" pitchFamily="18" charset="0"/>
            </a:endParaRPr>
          </a:p>
          <a:p>
            <a:pPr marL="0" indent="0">
              <a:buNone/>
            </a:pPr>
            <a:endParaRPr lang="en-US" dirty="0" smtClean="0"/>
          </a:p>
          <a:p>
            <a:endParaRPr lang="en-US" dirty="0"/>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236" y="4828344"/>
            <a:ext cx="2788758" cy="185223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7896" y="4789057"/>
            <a:ext cx="2847907" cy="1891521"/>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22556" y="4766880"/>
            <a:ext cx="2881298" cy="1913698"/>
          </a:xfrm>
          <a:prstGeom prst="rect">
            <a:avLst/>
          </a:prstGeom>
        </p:spPr>
      </p:pic>
      <p:sp>
        <p:nvSpPr>
          <p:cNvPr id="11" name="TextBox 10"/>
          <p:cNvSpPr txBox="1"/>
          <p:nvPr/>
        </p:nvSpPr>
        <p:spPr>
          <a:xfrm>
            <a:off x="677334" y="4056845"/>
            <a:ext cx="9226520" cy="369332"/>
          </a:xfrm>
          <a:prstGeom prst="rect">
            <a:avLst/>
          </a:prstGeom>
          <a:noFill/>
        </p:spPr>
        <p:txBody>
          <a:bodyPr wrap="square" rtlCol="0">
            <a:spAutoFit/>
          </a:bodyPr>
          <a:lstStyle/>
          <a:p>
            <a:r>
              <a:rPr lang="en-US" dirty="0"/>
              <a:t> </a:t>
            </a:r>
            <a:r>
              <a:rPr lang="en-US" dirty="0" smtClean="0"/>
              <a:t>  Possible examples of gang graffiti in Oaxaca, Mexico 2014</a:t>
            </a:r>
            <a:endParaRPr lang="en-US" dirty="0"/>
          </a:p>
        </p:txBody>
      </p:sp>
    </p:spTree>
    <p:extLst>
      <p:ext uri="{BB962C8B-B14F-4D97-AF65-F5344CB8AC3E}">
        <p14:creationId xmlns:p14="http://schemas.microsoft.com/office/powerpoint/2010/main" val="21474732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0913" y="481094"/>
            <a:ext cx="8435662" cy="3970318"/>
          </a:xfrm>
          <a:prstGeom prst="rect">
            <a:avLst/>
          </a:prstGeom>
        </p:spPr>
        <p:txBody>
          <a:bodyPr wrap="square">
            <a:spAutoFit/>
          </a:bodyPr>
          <a:lstStyle/>
          <a:p>
            <a:r>
              <a:rPr lang="en-US" dirty="0">
                <a:solidFill>
                  <a:schemeClr val="accent3">
                    <a:lumMod val="20000"/>
                    <a:lumOff val="80000"/>
                  </a:schemeClr>
                </a:solidFill>
                <a:latin typeface="Times New Roman" panose="02020603050405020304" pitchFamily="18" charset="0"/>
                <a:ea typeface="Times New Roman" panose="02020603050405020304" pitchFamily="18" charset="0"/>
                <a:hlinkClick r:id="rId2"/>
              </a:rPr>
              <a:t>http://www.amazon.com/Symbols-Signs-Signets-Pictorial-Archive/dp/0486222411/ref=pd_sim_b_67?ie=UTF8&amp;refRID=0G9RYHA3CW42A4PHBKVT</a:t>
            </a:r>
            <a:endParaRPr lang="en-US" dirty="0">
              <a:solidFill>
                <a:schemeClr val="accent3">
                  <a:lumMod val="20000"/>
                  <a:lumOff val="80000"/>
                </a:schemeClr>
              </a:solidFill>
              <a:latin typeface="Times New Roman" panose="02020603050405020304" pitchFamily="18" charset="0"/>
              <a:ea typeface="Times New Roman" panose="02020603050405020304" pitchFamily="18" charset="0"/>
            </a:endParaRPr>
          </a:p>
          <a:p>
            <a:r>
              <a:rPr lang="en-US" dirty="0">
                <a:solidFill>
                  <a:schemeClr val="accent3">
                    <a:lumMod val="20000"/>
                    <a:lumOff val="80000"/>
                  </a:schemeClr>
                </a:solidFill>
                <a:latin typeface="Times New Roman" panose="02020603050405020304" pitchFamily="18" charset="0"/>
                <a:ea typeface="Times New Roman" panose="02020603050405020304" pitchFamily="18" charset="0"/>
              </a:rPr>
              <a:t>A link to purchase a book Symbols, Signs, and Signets</a:t>
            </a:r>
          </a:p>
          <a:p>
            <a:endParaRPr lang="en-US" dirty="0">
              <a:solidFill>
                <a:schemeClr val="accent3">
                  <a:lumMod val="20000"/>
                  <a:lumOff val="80000"/>
                </a:schemeClr>
              </a:solidFill>
              <a:latin typeface="Times New Roman" panose="02020603050405020304" pitchFamily="18" charset="0"/>
              <a:ea typeface="Times New Roman" panose="02020603050405020304" pitchFamily="18" charset="0"/>
            </a:endParaRPr>
          </a:p>
          <a:p>
            <a:r>
              <a:rPr lang="en-US" dirty="0">
                <a:solidFill>
                  <a:schemeClr val="accent3">
                    <a:lumMod val="20000"/>
                    <a:lumOff val="80000"/>
                  </a:schemeClr>
                </a:solidFill>
                <a:latin typeface="Times New Roman" panose="02020603050405020304" pitchFamily="18" charset="0"/>
                <a:ea typeface="Times New Roman" panose="02020603050405020304" pitchFamily="18" charset="0"/>
                <a:hlinkClick r:id="rId3"/>
              </a:rPr>
              <a:t>http://www.amazon.com/Signs-Symbols-DK-Publishing/dp/0756633931/ref=pd_bxgy_b_img_z</a:t>
            </a:r>
            <a:endParaRPr lang="en-US" dirty="0">
              <a:solidFill>
                <a:schemeClr val="accent3">
                  <a:lumMod val="20000"/>
                  <a:lumOff val="80000"/>
                </a:schemeClr>
              </a:solidFill>
              <a:latin typeface="Times New Roman" panose="02020603050405020304" pitchFamily="18" charset="0"/>
              <a:ea typeface="Times New Roman" panose="02020603050405020304" pitchFamily="18" charset="0"/>
            </a:endParaRPr>
          </a:p>
          <a:p>
            <a:r>
              <a:rPr lang="en-US" dirty="0">
                <a:solidFill>
                  <a:schemeClr val="accent3">
                    <a:lumMod val="20000"/>
                    <a:lumOff val="80000"/>
                  </a:schemeClr>
                </a:solidFill>
                <a:latin typeface="Times New Roman" panose="02020603050405020304" pitchFamily="18" charset="0"/>
                <a:ea typeface="Times New Roman" panose="02020603050405020304" pitchFamily="18" charset="0"/>
              </a:rPr>
              <a:t>A link to purchase a book Signs and Symbols</a:t>
            </a:r>
          </a:p>
          <a:p>
            <a:endParaRPr lang="en-US" dirty="0">
              <a:solidFill>
                <a:schemeClr val="accent3">
                  <a:lumMod val="20000"/>
                  <a:lumOff val="80000"/>
                </a:schemeClr>
              </a:solidFill>
              <a:latin typeface="Times New Roman" panose="02020603050405020304" pitchFamily="18" charset="0"/>
              <a:ea typeface="Times New Roman" panose="02020603050405020304" pitchFamily="18" charset="0"/>
            </a:endParaRPr>
          </a:p>
          <a:p>
            <a:r>
              <a:rPr lang="en-US" dirty="0">
                <a:solidFill>
                  <a:schemeClr val="accent3">
                    <a:lumMod val="20000"/>
                    <a:lumOff val="80000"/>
                  </a:schemeClr>
                </a:solidFill>
                <a:latin typeface="Times New Roman" panose="02020603050405020304" pitchFamily="18" charset="0"/>
                <a:ea typeface="Times New Roman" panose="02020603050405020304" pitchFamily="18" charset="0"/>
                <a:hlinkClick r:id="rId4"/>
              </a:rPr>
              <a:t>http://www.amazon.com/Dictionary-Symbolism-Cultural-Meanings-Behind/dp/0452011183/ref=pd_sim_b_9?ie=UTF8&amp;refRID=0RXMX2SX6CXS6J1J12YW</a:t>
            </a:r>
            <a:endParaRPr lang="en-US" dirty="0">
              <a:solidFill>
                <a:schemeClr val="accent3">
                  <a:lumMod val="20000"/>
                  <a:lumOff val="80000"/>
                </a:schemeClr>
              </a:solidFill>
              <a:latin typeface="Times New Roman" panose="02020603050405020304" pitchFamily="18" charset="0"/>
              <a:ea typeface="Times New Roman" panose="02020603050405020304" pitchFamily="18" charset="0"/>
            </a:endParaRPr>
          </a:p>
          <a:p>
            <a:r>
              <a:rPr lang="en-US" dirty="0">
                <a:solidFill>
                  <a:schemeClr val="accent3">
                    <a:lumMod val="20000"/>
                    <a:lumOff val="80000"/>
                  </a:schemeClr>
                </a:solidFill>
                <a:latin typeface="Times New Roman" panose="02020603050405020304" pitchFamily="18" charset="0"/>
                <a:ea typeface="Times New Roman" panose="02020603050405020304" pitchFamily="18" charset="0"/>
              </a:rPr>
              <a:t>A link to purchase a book Dictionary of Symbolism: Cultural Icons and the Meanings Behind Them</a:t>
            </a:r>
          </a:p>
        </p:txBody>
      </p:sp>
    </p:spTree>
    <p:extLst>
      <p:ext uri="{BB962C8B-B14F-4D97-AF65-F5344CB8AC3E}">
        <p14:creationId xmlns:p14="http://schemas.microsoft.com/office/powerpoint/2010/main" val="29554038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Hobo Code</a:t>
            </a:r>
            <a:endParaRPr lang="en-US" dirty="0"/>
          </a:p>
        </p:txBody>
      </p:sp>
      <p:sp>
        <p:nvSpPr>
          <p:cNvPr id="3" name="Text Placeholder 2"/>
          <p:cNvSpPr>
            <a:spLocks noGrp="1"/>
          </p:cNvSpPr>
          <p:nvPr>
            <p:ph type="body" idx="1"/>
          </p:nvPr>
        </p:nvSpPr>
        <p:spPr>
          <a:xfrm>
            <a:off x="677335" y="2744631"/>
            <a:ext cx="8596668" cy="1570962"/>
          </a:xfrm>
        </p:spPr>
        <p:txBody>
          <a:bodyPr/>
          <a:lstStyle/>
          <a:p>
            <a:r>
              <a:rPr lang="en-US" dirty="0" smtClean="0"/>
              <a:t>What is a hobo?  </a:t>
            </a:r>
          </a:p>
          <a:p>
            <a:r>
              <a:rPr lang="en-US" dirty="0" smtClean="0"/>
              <a:t>What does it mean to be transient?</a:t>
            </a:r>
            <a:endParaRPr lang="en-US" dirty="0"/>
          </a:p>
        </p:txBody>
      </p:sp>
    </p:spTree>
    <p:extLst>
      <p:ext uri="{BB962C8B-B14F-4D97-AF65-F5344CB8AC3E}">
        <p14:creationId xmlns:p14="http://schemas.microsoft.com/office/powerpoint/2010/main" val="35989742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eburbanist.com/wp-content/uploads/2010/06/hobo-glyphs-code.jpg"/>
          <p:cNvPicPr/>
          <p:nvPr/>
        </p:nvPicPr>
        <p:blipFill>
          <a:blip r:embed="rId2">
            <a:extLst>
              <a:ext uri="{28A0092B-C50C-407E-A947-70E740481C1C}">
                <a14:useLocalDpi xmlns:a14="http://schemas.microsoft.com/office/drawing/2010/main" val="0"/>
              </a:ext>
            </a:extLst>
          </a:blip>
          <a:srcRect/>
          <a:stretch>
            <a:fillRect/>
          </a:stretch>
        </p:blipFill>
        <p:spPr bwMode="auto">
          <a:xfrm>
            <a:off x="461689" y="0"/>
            <a:ext cx="6245860" cy="6819900"/>
          </a:xfrm>
          <a:prstGeom prst="rect">
            <a:avLst/>
          </a:prstGeom>
          <a:noFill/>
          <a:ln>
            <a:noFill/>
          </a:ln>
        </p:spPr>
      </p:pic>
      <p:sp>
        <p:nvSpPr>
          <p:cNvPr id="3" name="Rectangle 2"/>
          <p:cNvSpPr/>
          <p:nvPr/>
        </p:nvSpPr>
        <p:spPr>
          <a:xfrm>
            <a:off x="6707549" y="423243"/>
            <a:ext cx="5426299" cy="4832092"/>
          </a:xfrm>
          <a:prstGeom prst="rect">
            <a:avLst/>
          </a:prstGeom>
        </p:spPr>
        <p:txBody>
          <a:bodyPr wrap="square">
            <a:spAutoFit/>
          </a:bodyPr>
          <a:lstStyle/>
          <a:p>
            <a:r>
              <a:rPr lang="en-US" dirty="0" smtClean="0">
                <a:solidFill>
                  <a:schemeClr val="tx2"/>
                </a:solidFill>
                <a:latin typeface="Helvetica" panose="020B0604020202020204" pitchFamily="34" charset="0"/>
                <a:ea typeface="Times New Roman" panose="02020603050405020304" pitchFamily="18" charset="0"/>
                <a:cs typeface="Times New Roman" panose="02020603050405020304" pitchFamily="18" charset="0"/>
              </a:rPr>
              <a:t>“The </a:t>
            </a:r>
            <a:r>
              <a:rPr lang="en-US" dirty="0">
                <a:solidFill>
                  <a:schemeClr val="tx2"/>
                </a:solidFill>
                <a:latin typeface="Helvetica" panose="020B0604020202020204" pitchFamily="34" charset="0"/>
                <a:ea typeface="Times New Roman" panose="02020603050405020304" pitchFamily="18" charset="0"/>
                <a:cs typeface="Times New Roman" panose="02020603050405020304" pitchFamily="18" charset="0"/>
              </a:rPr>
              <a:t>pictographic Hobo Code is a fascinating system of symbols understood among the hobo community. Because hobos weren’t typically welcomed (and were often illiterate), messages left for others in the community had to be easy for hobos to read but look like little more than random markings to everyone else to maintain an element of secrecy. The code features certain elements that appear in more than one symbol, such as the circles and arrows that made up the directional symbols. Hash marks or crossed lines usually meant danger in some form</a:t>
            </a:r>
            <a:r>
              <a:rPr lang="en-US" dirty="0" smtClean="0">
                <a:solidFill>
                  <a:schemeClr val="tx2"/>
                </a:solidFill>
                <a:latin typeface="Helvetica" panose="020B0604020202020204" pitchFamily="34" charset="0"/>
                <a:ea typeface="Times New Roman" panose="02020603050405020304" pitchFamily="18" charset="0"/>
                <a:cs typeface="Times New Roman" panose="02020603050405020304" pitchFamily="18" charset="0"/>
              </a:rPr>
              <a:t>.”</a:t>
            </a:r>
          </a:p>
          <a:p>
            <a:endParaRPr lang="en-US" sz="2800" dirty="0">
              <a:solidFill>
                <a:srgbClr val="FF0000"/>
              </a:solidFill>
              <a:latin typeface="Helvetica" panose="020B0604020202020204" pitchFamily="34" charset="0"/>
              <a:ea typeface="Times New Roman" panose="02020603050405020304" pitchFamily="18" charset="0"/>
              <a:cs typeface="Times New Roman" panose="02020603050405020304" pitchFamily="18" charset="0"/>
            </a:endParaRPr>
          </a:p>
          <a:p>
            <a:r>
              <a:rPr lang="en-US" dirty="0" smtClean="0">
                <a:solidFill>
                  <a:schemeClr val="accent4"/>
                </a:solidFill>
                <a:latin typeface="Times New Roman" panose="02020603050405020304" pitchFamily="18" charset="0"/>
                <a:ea typeface="Times New Roman" panose="02020603050405020304" pitchFamily="18" charset="0"/>
                <a:hlinkClick r:id="rId3"/>
              </a:rPr>
              <a:t>http</a:t>
            </a:r>
            <a:r>
              <a:rPr lang="en-US" dirty="0">
                <a:solidFill>
                  <a:schemeClr val="accent4"/>
                </a:solidFill>
                <a:latin typeface="Times New Roman" panose="02020603050405020304" pitchFamily="18" charset="0"/>
                <a:ea typeface="Times New Roman" panose="02020603050405020304" pitchFamily="18" charset="0"/>
                <a:hlinkClick r:id="rId3"/>
              </a:rPr>
              <a:t>://weburbanist.com/2010/06/03/hoboglyphs-secret-transient-symbols-modern-nomad-codes</a:t>
            </a:r>
            <a:r>
              <a:rPr lang="en-US" dirty="0" smtClean="0">
                <a:solidFill>
                  <a:schemeClr val="accent4"/>
                </a:solidFill>
                <a:latin typeface="Times New Roman" panose="02020603050405020304" pitchFamily="18" charset="0"/>
                <a:ea typeface="Times New Roman" panose="02020603050405020304" pitchFamily="18" charset="0"/>
                <a:hlinkClick r:id="rId3"/>
              </a:rPr>
              <a:t>/</a:t>
            </a:r>
            <a:endParaRPr lang="en-US" dirty="0" smtClean="0">
              <a:solidFill>
                <a:schemeClr val="accent4"/>
              </a:solidFill>
              <a:latin typeface="Times New Roman" panose="02020603050405020304" pitchFamily="18" charset="0"/>
              <a:ea typeface="Times New Roman" panose="02020603050405020304" pitchFamily="18" charset="0"/>
            </a:endParaRPr>
          </a:p>
          <a:p>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48183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183" y="682581"/>
            <a:ext cx="8596668" cy="1153184"/>
          </a:xfrm>
        </p:spPr>
        <p:txBody>
          <a:bodyPr/>
          <a:lstStyle/>
          <a:p>
            <a:r>
              <a:rPr lang="en-US" dirty="0" smtClean="0"/>
              <a:t>Make your own School Code</a:t>
            </a:r>
            <a:endParaRPr lang="en-US" dirty="0"/>
          </a:p>
        </p:txBody>
      </p:sp>
      <p:sp>
        <p:nvSpPr>
          <p:cNvPr id="3" name="Text Placeholder 2"/>
          <p:cNvSpPr>
            <a:spLocks noGrp="1"/>
          </p:cNvSpPr>
          <p:nvPr>
            <p:ph type="body" idx="1"/>
          </p:nvPr>
        </p:nvSpPr>
        <p:spPr>
          <a:xfrm>
            <a:off x="587183" y="2080462"/>
            <a:ext cx="8596668" cy="860400"/>
          </a:xfrm>
        </p:spPr>
        <p:txBody>
          <a:bodyPr/>
          <a:lstStyle/>
          <a:p>
            <a:r>
              <a:rPr lang="en-US" dirty="0" smtClean="0"/>
              <a:t>Design a School Code using ten different symbols.</a:t>
            </a:r>
            <a:endParaRPr lang="en-US" dirty="0"/>
          </a:p>
        </p:txBody>
      </p:sp>
    </p:spTree>
    <p:extLst>
      <p:ext uri="{BB962C8B-B14F-4D97-AF65-F5344CB8AC3E}">
        <p14:creationId xmlns:p14="http://schemas.microsoft.com/office/powerpoint/2010/main" val="23535650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2391177"/>
          </a:xfrm>
        </p:spPr>
        <p:txBody>
          <a:bodyPr/>
          <a:lstStyle/>
          <a:p>
            <a:r>
              <a:rPr lang="en-US" dirty="0" smtClean="0"/>
              <a:t>The Underground Railroad</a:t>
            </a:r>
            <a:endParaRPr lang="en-US" dirty="0"/>
          </a:p>
        </p:txBody>
      </p:sp>
      <p:sp>
        <p:nvSpPr>
          <p:cNvPr id="3" name="Text Placeholder 2"/>
          <p:cNvSpPr>
            <a:spLocks noGrp="1"/>
          </p:cNvSpPr>
          <p:nvPr>
            <p:ph type="body" idx="1"/>
          </p:nvPr>
        </p:nvSpPr>
        <p:spPr>
          <a:xfrm>
            <a:off x="587182" y="2499933"/>
            <a:ext cx="8596668" cy="2999346"/>
          </a:xfrm>
        </p:spPr>
        <p:txBody>
          <a:bodyPr>
            <a:noAutofit/>
          </a:bodyPr>
          <a:lstStyle/>
          <a:p>
            <a:r>
              <a:rPr lang="en-US" sz="2800" dirty="0" smtClean="0"/>
              <a:t>What do you already know about the Underground Railroad?</a:t>
            </a:r>
          </a:p>
          <a:p>
            <a:endParaRPr lang="en-US" sz="2800" dirty="0" smtClean="0"/>
          </a:p>
          <a:p>
            <a:r>
              <a:rPr lang="en-US" sz="2800" dirty="0" smtClean="0"/>
              <a:t>Use who, what, where, when, how, and why to help you answer this question</a:t>
            </a:r>
            <a:endParaRPr lang="en-US" sz="2800" dirty="0"/>
          </a:p>
        </p:txBody>
      </p:sp>
    </p:spTree>
    <p:extLst>
      <p:ext uri="{BB962C8B-B14F-4D97-AF65-F5344CB8AC3E}">
        <p14:creationId xmlns:p14="http://schemas.microsoft.com/office/powerpoint/2010/main" val="11781921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4554828"/>
          </a:xfrm>
        </p:spPr>
        <p:txBody>
          <a:bodyPr>
            <a:normAutofit fontScale="90000"/>
          </a:bodyPr>
          <a:lstStyle/>
          <a:p>
            <a:r>
              <a:rPr lang="en-US" dirty="0" smtClean="0"/>
              <a:t>Quilt Codes:  </a:t>
            </a:r>
            <a:br>
              <a:rPr lang="en-US" dirty="0" smtClean="0"/>
            </a:br>
            <a:r>
              <a:rPr lang="en-US" dirty="0" smtClean="0">
                <a:solidFill>
                  <a:schemeClr val="accent4">
                    <a:lumMod val="75000"/>
                  </a:schemeClr>
                </a:solidFill>
              </a:rPr>
              <a:t>Used by slaves as a guide to freedom</a:t>
            </a:r>
            <a:r>
              <a:rPr lang="en-US" dirty="0" smtClean="0"/>
              <a:t/>
            </a:r>
            <a:br>
              <a:rPr lang="en-US" dirty="0" smtClean="0"/>
            </a:br>
            <a:r>
              <a:rPr lang="en-US" dirty="0"/>
              <a:t/>
            </a:r>
            <a:br>
              <a:rPr lang="en-US" dirty="0"/>
            </a:br>
            <a:r>
              <a:rPr lang="en-US" dirty="0" smtClean="0"/>
              <a:t/>
            </a:r>
            <a:br>
              <a:rPr lang="en-US" dirty="0" smtClean="0"/>
            </a:br>
            <a:r>
              <a:rPr lang="en-US" dirty="0" smtClean="0"/>
              <a:t/>
            </a:r>
            <a:br>
              <a:rPr lang="en-US" dirty="0" smtClean="0"/>
            </a:br>
            <a:endParaRPr lang="en-US" dirty="0"/>
          </a:p>
        </p:txBody>
      </p:sp>
      <p:sp>
        <p:nvSpPr>
          <p:cNvPr id="3" name="Text Placeholder 2"/>
          <p:cNvSpPr>
            <a:spLocks noGrp="1"/>
          </p:cNvSpPr>
          <p:nvPr>
            <p:ph type="body" idx="1"/>
          </p:nvPr>
        </p:nvSpPr>
        <p:spPr>
          <a:xfrm>
            <a:off x="677335" y="2936383"/>
            <a:ext cx="8596668" cy="3104979"/>
          </a:xfrm>
        </p:spPr>
        <p:txBody>
          <a:bodyPr>
            <a:normAutofit/>
          </a:bodyPr>
          <a:lstStyle/>
          <a:p>
            <a:r>
              <a:rPr lang="en-US" dirty="0">
                <a:hlinkClick r:id="rId2"/>
              </a:rPr>
              <a:t>http://home2.fvcc.edu/~</a:t>
            </a:r>
            <a:r>
              <a:rPr lang="en-US" dirty="0" smtClean="0">
                <a:hlinkClick r:id="rId2"/>
              </a:rPr>
              <a:t>cgreig/final/blocks.html</a:t>
            </a:r>
            <a:r>
              <a:rPr lang="en-US" dirty="0" smtClean="0"/>
              <a:t>   In block form</a:t>
            </a:r>
          </a:p>
          <a:p>
            <a:r>
              <a:rPr lang="en-US" dirty="0">
                <a:hlinkClick r:id="rId3"/>
              </a:rPr>
              <a:t>http://home2.fvcc.edu/~</a:t>
            </a:r>
            <a:r>
              <a:rPr lang="en-US" dirty="0" smtClean="0">
                <a:hlinkClick r:id="rId3"/>
              </a:rPr>
              <a:t>cgreig/final/story.html</a:t>
            </a:r>
            <a:r>
              <a:rPr lang="en-US" dirty="0" smtClean="0"/>
              <a:t>    In story form</a:t>
            </a:r>
          </a:p>
          <a:p>
            <a:endParaRPr lang="en-US" dirty="0"/>
          </a:p>
          <a:p>
            <a:r>
              <a:rPr lang="en-US" dirty="0">
                <a:hlinkClick r:id="rId4"/>
              </a:rPr>
              <a:t>http://</a:t>
            </a:r>
            <a:r>
              <a:rPr lang="en-US" dirty="0" smtClean="0">
                <a:hlinkClick r:id="rId4"/>
              </a:rPr>
              <a:t>page.reallygoodstuff.com/pdfs/154227.pdf</a:t>
            </a:r>
            <a:endParaRPr lang="en-US" dirty="0" smtClean="0"/>
          </a:p>
          <a:p>
            <a:r>
              <a:rPr lang="en-US" dirty="0" smtClean="0"/>
              <a:t>Really Good Stuff’s Underground Railroad Quilt Guide with included pattern templates</a:t>
            </a:r>
          </a:p>
          <a:p>
            <a:endParaRPr lang="en-US" dirty="0"/>
          </a:p>
          <a:p>
            <a:endParaRPr lang="en-US" dirty="0"/>
          </a:p>
        </p:txBody>
      </p:sp>
    </p:spTree>
    <p:extLst>
      <p:ext uri="{BB962C8B-B14F-4D97-AF65-F5344CB8AC3E}">
        <p14:creationId xmlns:p14="http://schemas.microsoft.com/office/powerpoint/2010/main" val="778264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Make your own coded quilt</a:t>
            </a:r>
            <a:endParaRPr lang="en-US" dirty="0"/>
          </a:p>
        </p:txBody>
      </p:sp>
      <p:sp>
        <p:nvSpPr>
          <p:cNvPr id="3" name="Text Placeholder 2"/>
          <p:cNvSpPr>
            <a:spLocks noGrp="1"/>
          </p:cNvSpPr>
          <p:nvPr>
            <p:ph type="body" idx="1"/>
          </p:nvPr>
        </p:nvSpPr>
        <p:spPr>
          <a:xfrm>
            <a:off x="535667" y="2963572"/>
            <a:ext cx="8596668" cy="1570962"/>
          </a:xfrm>
        </p:spPr>
        <p:txBody>
          <a:bodyPr/>
          <a:lstStyle/>
          <a:p>
            <a:r>
              <a:rPr lang="en-US" dirty="0" smtClean="0"/>
              <a:t>Design a quilt that tells a coded story, possibly the story of the route you follow to school from your house, or of an important memory.</a:t>
            </a:r>
            <a:endParaRPr lang="en-US" dirty="0"/>
          </a:p>
        </p:txBody>
      </p:sp>
    </p:spTree>
    <p:extLst>
      <p:ext uri="{BB962C8B-B14F-4D97-AF65-F5344CB8AC3E}">
        <p14:creationId xmlns:p14="http://schemas.microsoft.com/office/powerpoint/2010/main" val="24913152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1672" y="334851"/>
            <a:ext cx="7804597" cy="4524315"/>
          </a:xfrm>
          <a:prstGeom prst="rect">
            <a:avLst/>
          </a:prstGeom>
        </p:spPr>
        <p:txBody>
          <a:bodyPr wrap="square">
            <a:spAutoFit/>
          </a:bodyPr>
          <a:lstStyle/>
          <a:p>
            <a:r>
              <a:rPr lang="en-US" dirty="0">
                <a:solidFill>
                  <a:schemeClr val="accent5">
                    <a:lumMod val="40000"/>
                    <a:lumOff val="60000"/>
                  </a:schemeClr>
                </a:solidFill>
                <a:latin typeface="Times New Roman" panose="02020603050405020304" pitchFamily="18" charset="0"/>
                <a:ea typeface="Times New Roman" panose="02020603050405020304" pitchFamily="18" charset="0"/>
              </a:rPr>
              <a:t>Pathways to Freedom:  Underground Railroad</a:t>
            </a:r>
          </a:p>
          <a:p>
            <a:r>
              <a:rPr lang="en-US" u="sng" dirty="0">
                <a:solidFill>
                  <a:schemeClr val="accent5">
                    <a:lumMod val="40000"/>
                    <a:lumOff val="60000"/>
                  </a:schemeClr>
                </a:solidFill>
                <a:latin typeface="Times New Roman" panose="02020603050405020304" pitchFamily="18" charset="0"/>
                <a:ea typeface="Times New Roman" panose="02020603050405020304" pitchFamily="18" charset="0"/>
                <a:hlinkClick r:id="rId2"/>
              </a:rPr>
              <a:t>http://pathways.thinkport.org/flash_home.cfm</a:t>
            </a:r>
            <a:endParaRPr lang="en-US" dirty="0">
              <a:solidFill>
                <a:schemeClr val="accent5">
                  <a:lumMod val="40000"/>
                  <a:lumOff val="60000"/>
                </a:schemeClr>
              </a:solidFill>
              <a:latin typeface="Times New Roman" panose="02020603050405020304" pitchFamily="18" charset="0"/>
              <a:ea typeface="Times New Roman" panose="02020603050405020304" pitchFamily="18" charset="0"/>
            </a:endParaRPr>
          </a:p>
          <a:p>
            <a:r>
              <a:rPr lang="en-US" dirty="0">
                <a:solidFill>
                  <a:schemeClr val="accent5">
                    <a:lumMod val="40000"/>
                    <a:lumOff val="60000"/>
                  </a:schemeClr>
                </a:solidFill>
                <a:latin typeface="Times New Roman" panose="02020603050405020304" pitchFamily="18" charset="0"/>
                <a:ea typeface="Times New Roman" panose="02020603050405020304" pitchFamily="18" charset="0"/>
              </a:rPr>
              <a:t>Great website about secret language of songs and quilts</a:t>
            </a:r>
          </a:p>
          <a:p>
            <a:r>
              <a:rPr lang="en-US" dirty="0">
                <a:solidFill>
                  <a:schemeClr val="accent5">
                    <a:lumMod val="40000"/>
                    <a:lumOff val="60000"/>
                  </a:schemeClr>
                </a:solidFill>
                <a:latin typeface="Times New Roman" panose="02020603050405020304" pitchFamily="18" charset="0"/>
                <a:ea typeface="Times New Roman" panose="02020603050405020304" pitchFamily="18" charset="0"/>
              </a:rPr>
              <a:t> </a:t>
            </a:r>
          </a:p>
          <a:p>
            <a:r>
              <a:rPr lang="en-US" u="sng" dirty="0">
                <a:solidFill>
                  <a:schemeClr val="accent5">
                    <a:lumMod val="40000"/>
                    <a:lumOff val="60000"/>
                  </a:schemeClr>
                </a:solidFill>
                <a:latin typeface="Times New Roman" panose="02020603050405020304" pitchFamily="18" charset="0"/>
                <a:ea typeface="Times New Roman" panose="02020603050405020304" pitchFamily="18" charset="0"/>
                <a:hlinkClick r:id="rId3"/>
              </a:rPr>
              <a:t>http://www.cic.gc.ca/english/multiculturalism/black/black_white_codes.asp</a:t>
            </a:r>
            <a:endParaRPr lang="en-US" dirty="0">
              <a:solidFill>
                <a:schemeClr val="accent5">
                  <a:lumMod val="40000"/>
                  <a:lumOff val="60000"/>
                </a:schemeClr>
              </a:solidFill>
              <a:latin typeface="Times New Roman" panose="02020603050405020304" pitchFamily="18" charset="0"/>
              <a:ea typeface="Times New Roman" panose="02020603050405020304" pitchFamily="18" charset="0"/>
            </a:endParaRPr>
          </a:p>
          <a:p>
            <a:r>
              <a:rPr lang="en-US" dirty="0">
                <a:solidFill>
                  <a:schemeClr val="accent5">
                    <a:lumMod val="40000"/>
                    <a:lumOff val="60000"/>
                  </a:schemeClr>
                </a:solidFill>
                <a:latin typeface="Times New Roman" panose="02020603050405020304" pitchFamily="18" charset="0"/>
                <a:ea typeface="Times New Roman" panose="02020603050405020304" pitchFamily="18" charset="0"/>
              </a:rPr>
              <a:t>Shows images of quilt designs and interprets the meaning for </a:t>
            </a:r>
            <a:r>
              <a:rPr lang="en-US" dirty="0" smtClean="0">
                <a:solidFill>
                  <a:schemeClr val="accent5">
                    <a:lumMod val="40000"/>
                    <a:lumOff val="60000"/>
                  </a:schemeClr>
                </a:solidFill>
                <a:latin typeface="Times New Roman" panose="02020603050405020304" pitchFamily="18" charset="0"/>
                <a:ea typeface="Times New Roman" panose="02020603050405020304" pitchFamily="18" charset="0"/>
              </a:rPr>
              <a:t>slaves</a:t>
            </a:r>
          </a:p>
          <a:p>
            <a:endParaRPr lang="en-US" dirty="0">
              <a:solidFill>
                <a:schemeClr val="accent5">
                  <a:lumMod val="40000"/>
                  <a:lumOff val="60000"/>
                </a:schemeClr>
              </a:solidFill>
              <a:effectLst/>
              <a:latin typeface="Times New Roman" panose="02020603050405020304" pitchFamily="18" charset="0"/>
              <a:ea typeface="Times New Roman" panose="02020603050405020304" pitchFamily="18" charset="0"/>
            </a:endParaRPr>
          </a:p>
          <a:p>
            <a:endParaRPr lang="en-US" dirty="0">
              <a:solidFill>
                <a:schemeClr val="accent5">
                  <a:lumMod val="40000"/>
                  <a:lumOff val="60000"/>
                </a:schemeClr>
              </a:solidFill>
              <a:latin typeface="Times New Roman" panose="02020603050405020304" pitchFamily="18" charset="0"/>
              <a:ea typeface="Times New Roman" panose="02020603050405020304" pitchFamily="18" charset="0"/>
            </a:endParaRPr>
          </a:p>
          <a:p>
            <a:r>
              <a:rPr lang="en-US" dirty="0" smtClean="0">
                <a:solidFill>
                  <a:schemeClr val="accent5">
                    <a:lumMod val="40000"/>
                    <a:lumOff val="60000"/>
                  </a:schemeClr>
                </a:solidFill>
                <a:latin typeface="Times New Roman" panose="02020603050405020304" pitchFamily="18" charset="0"/>
                <a:ea typeface="Times New Roman" panose="02020603050405020304" pitchFamily="18" charset="0"/>
                <a:hlinkClick r:id="rId4"/>
              </a:rPr>
              <a:t>http</a:t>
            </a:r>
            <a:r>
              <a:rPr lang="en-US" dirty="0">
                <a:solidFill>
                  <a:schemeClr val="accent5">
                    <a:lumMod val="40000"/>
                    <a:lumOff val="60000"/>
                  </a:schemeClr>
                </a:solidFill>
                <a:latin typeface="Times New Roman" panose="02020603050405020304" pitchFamily="18" charset="0"/>
                <a:ea typeface="Times New Roman" panose="02020603050405020304" pitchFamily="18" charset="0"/>
                <a:hlinkClick r:id="rId4"/>
              </a:rPr>
              <a:t>://</a:t>
            </a:r>
            <a:r>
              <a:rPr lang="en-US" dirty="0" smtClean="0">
                <a:solidFill>
                  <a:schemeClr val="accent5">
                    <a:lumMod val="40000"/>
                    <a:lumOff val="60000"/>
                  </a:schemeClr>
                </a:solidFill>
                <a:latin typeface="Times New Roman" panose="02020603050405020304" pitchFamily="18" charset="0"/>
                <a:ea typeface="Times New Roman" panose="02020603050405020304" pitchFamily="18" charset="0"/>
                <a:hlinkClick r:id="rId4"/>
              </a:rPr>
              <a:t>www.scholastic.com/teachers/book/patchwork-path#cart/cleanup</a:t>
            </a:r>
            <a:endParaRPr lang="en-US" dirty="0" smtClean="0">
              <a:solidFill>
                <a:schemeClr val="accent5">
                  <a:lumMod val="40000"/>
                  <a:lumOff val="60000"/>
                </a:schemeClr>
              </a:solidFill>
              <a:latin typeface="Times New Roman" panose="02020603050405020304" pitchFamily="18" charset="0"/>
              <a:ea typeface="Times New Roman" panose="02020603050405020304" pitchFamily="18" charset="0"/>
            </a:endParaRPr>
          </a:p>
          <a:p>
            <a:r>
              <a:rPr lang="en-US" dirty="0" smtClean="0">
                <a:solidFill>
                  <a:schemeClr val="accent5">
                    <a:lumMod val="40000"/>
                    <a:lumOff val="60000"/>
                  </a:schemeClr>
                </a:solidFill>
                <a:latin typeface="Times New Roman" panose="02020603050405020304" pitchFamily="18" charset="0"/>
                <a:ea typeface="Times New Roman" panose="02020603050405020304" pitchFamily="18" charset="0"/>
              </a:rPr>
              <a:t>Summary of The </a:t>
            </a:r>
            <a:r>
              <a:rPr lang="en-US" dirty="0">
                <a:solidFill>
                  <a:schemeClr val="accent5">
                    <a:lumMod val="40000"/>
                    <a:lumOff val="60000"/>
                  </a:schemeClr>
                </a:solidFill>
                <a:latin typeface="Times New Roman" panose="02020603050405020304" pitchFamily="18" charset="0"/>
                <a:ea typeface="Times New Roman" panose="02020603050405020304" pitchFamily="18" charset="0"/>
              </a:rPr>
              <a:t>Patchwork Path: A Quilt Map to Freedom</a:t>
            </a:r>
          </a:p>
          <a:p>
            <a:endParaRPr lang="en-US" dirty="0">
              <a:solidFill>
                <a:schemeClr val="accent5">
                  <a:lumMod val="40000"/>
                  <a:lumOff val="60000"/>
                </a:schemeClr>
              </a:solidFill>
              <a:latin typeface="Times New Roman" panose="02020603050405020304" pitchFamily="18" charset="0"/>
              <a:ea typeface="Times New Roman" panose="02020603050405020304" pitchFamily="18" charset="0"/>
            </a:endParaRPr>
          </a:p>
          <a:p>
            <a:endParaRPr lang="en-US" dirty="0">
              <a:solidFill>
                <a:schemeClr val="accent5">
                  <a:lumMod val="40000"/>
                  <a:lumOff val="60000"/>
                </a:schemeClr>
              </a:solidFill>
              <a:latin typeface="Times New Roman" panose="02020603050405020304" pitchFamily="18" charset="0"/>
              <a:ea typeface="Times New Roman" panose="02020603050405020304" pitchFamily="18" charset="0"/>
            </a:endParaRPr>
          </a:p>
          <a:p>
            <a:r>
              <a:rPr lang="en-US" dirty="0">
                <a:solidFill>
                  <a:schemeClr val="accent5">
                    <a:lumMod val="40000"/>
                    <a:lumOff val="60000"/>
                  </a:schemeClr>
                </a:solidFill>
                <a:latin typeface="Times New Roman" panose="02020603050405020304" pitchFamily="18" charset="0"/>
                <a:ea typeface="Times New Roman" panose="02020603050405020304" pitchFamily="18" charset="0"/>
                <a:hlinkClick r:id="rId5"/>
              </a:rPr>
              <a:t>http://</a:t>
            </a:r>
            <a:r>
              <a:rPr lang="en-US" dirty="0" smtClean="0">
                <a:solidFill>
                  <a:schemeClr val="accent5">
                    <a:lumMod val="40000"/>
                    <a:lumOff val="60000"/>
                  </a:schemeClr>
                </a:solidFill>
                <a:latin typeface="Times New Roman" panose="02020603050405020304" pitchFamily="18" charset="0"/>
                <a:ea typeface="Times New Roman" panose="02020603050405020304" pitchFamily="18" charset="0"/>
                <a:hlinkClick r:id="rId5"/>
              </a:rPr>
              <a:t>www.scholastic.com/teachers/book/sweet-clara-and-freedom-quilt#cart/cleanup</a:t>
            </a:r>
            <a:endParaRPr lang="en-US" dirty="0">
              <a:solidFill>
                <a:schemeClr val="accent5">
                  <a:lumMod val="40000"/>
                  <a:lumOff val="60000"/>
                </a:schemeClr>
              </a:solidFill>
              <a:latin typeface="Times New Roman" panose="02020603050405020304" pitchFamily="18" charset="0"/>
              <a:ea typeface="Times New Roman" panose="02020603050405020304" pitchFamily="18" charset="0"/>
            </a:endParaRPr>
          </a:p>
          <a:p>
            <a:r>
              <a:rPr lang="en-US" dirty="0" smtClean="0">
                <a:solidFill>
                  <a:schemeClr val="accent5">
                    <a:lumMod val="40000"/>
                    <a:lumOff val="60000"/>
                  </a:schemeClr>
                </a:solidFill>
                <a:latin typeface="Times New Roman" panose="02020603050405020304" pitchFamily="18" charset="0"/>
                <a:ea typeface="Times New Roman" panose="02020603050405020304" pitchFamily="18" charset="0"/>
              </a:rPr>
              <a:t> Summary of Sweet </a:t>
            </a:r>
            <a:r>
              <a:rPr lang="en-US" dirty="0">
                <a:solidFill>
                  <a:schemeClr val="accent5">
                    <a:lumMod val="40000"/>
                    <a:lumOff val="60000"/>
                  </a:schemeClr>
                </a:solidFill>
                <a:latin typeface="Times New Roman" panose="02020603050405020304" pitchFamily="18" charset="0"/>
                <a:ea typeface="Times New Roman" panose="02020603050405020304" pitchFamily="18" charset="0"/>
              </a:rPr>
              <a:t>Clara and the Freedom Quilt</a:t>
            </a:r>
          </a:p>
          <a:p>
            <a:endParaRPr lang="en-US" dirty="0">
              <a:solidFill>
                <a:schemeClr val="accent5">
                  <a:lumMod val="40000"/>
                  <a:lumOff val="60000"/>
                </a:schemeClr>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128219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Follow the Drinking Gourd</a:t>
            </a:r>
            <a:endParaRPr lang="en-US" dirty="0"/>
          </a:p>
        </p:txBody>
      </p:sp>
      <p:sp>
        <p:nvSpPr>
          <p:cNvPr id="3" name="Content Placeholder 2"/>
          <p:cNvSpPr>
            <a:spLocks noGrp="1"/>
          </p:cNvSpPr>
          <p:nvPr>
            <p:ph idx="1"/>
          </p:nvPr>
        </p:nvSpPr>
        <p:spPr>
          <a:xfrm>
            <a:off x="677334" y="1326525"/>
            <a:ext cx="8596668" cy="4714838"/>
          </a:xfrm>
        </p:spPr>
        <p:txBody>
          <a:bodyPr>
            <a:normAutofit/>
          </a:bodyPr>
          <a:lstStyle/>
          <a:p>
            <a:r>
              <a:rPr lang="en-US" dirty="0" smtClean="0"/>
              <a:t>This is an old song that supposedly also helped slaves escape North to freedom.</a:t>
            </a:r>
          </a:p>
          <a:p>
            <a:endParaRPr lang="en-US" dirty="0"/>
          </a:p>
          <a:p>
            <a:r>
              <a:rPr lang="en-US" dirty="0">
                <a:hlinkClick r:id="rId2"/>
              </a:rPr>
              <a:t>http://</a:t>
            </a:r>
            <a:r>
              <a:rPr lang="en-US" dirty="0" smtClean="0">
                <a:hlinkClick r:id="rId2"/>
              </a:rPr>
              <a:t>quest.arc.nasa.gov/ltc/special/mlk/gourd2.html</a:t>
            </a:r>
            <a:endParaRPr lang="en-US" dirty="0" smtClean="0"/>
          </a:p>
          <a:p>
            <a:pPr marL="0" indent="0">
              <a:buNone/>
            </a:pPr>
            <a:r>
              <a:rPr lang="en-US" dirty="0" smtClean="0"/>
              <a:t>Access this explanation of the lyrics</a:t>
            </a:r>
          </a:p>
          <a:p>
            <a:pPr marL="0" indent="0">
              <a:buNone/>
            </a:pPr>
            <a:endParaRPr lang="en-US" dirty="0"/>
          </a:p>
          <a:p>
            <a:pPr marL="0" indent="0">
              <a:buNone/>
            </a:pPr>
            <a:r>
              <a:rPr lang="en-US" dirty="0">
                <a:hlinkClick r:id="rId3"/>
              </a:rPr>
              <a:t>http://</a:t>
            </a:r>
            <a:r>
              <a:rPr lang="en-US" dirty="0" smtClean="0">
                <a:hlinkClick r:id="rId3"/>
              </a:rPr>
              <a:t>pathways.thinkport.org/secrets/gourd1.cfm</a:t>
            </a:r>
            <a:r>
              <a:rPr lang="en-US" dirty="0" smtClean="0"/>
              <a:t>  </a:t>
            </a:r>
          </a:p>
          <a:p>
            <a:pPr marL="0" indent="0">
              <a:buNone/>
            </a:pPr>
            <a:r>
              <a:rPr lang="en-US" dirty="0">
                <a:hlinkClick r:id="rId4"/>
              </a:rPr>
              <a:t>http://</a:t>
            </a:r>
            <a:r>
              <a:rPr lang="en-US" dirty="0" smtClean="0">
                <a:hlinkClick r:id="rId4"/>
              </a:rPr>
              <a:t>pathways.thinkport.org/secrets/gourd2.cfm</a:t>
            </a:r>
            <a:endParaRPr lang="en-US" dirty="0" smtClean="0"/>
          </a:p>
          <a:p>
            <a:pPr marL="0" indent="0">
              <a:buNone/>
            </a:pPr>
            <a:r>
              <a:rPr lang="en-US" dirty="0" smtClean="0"/>
              <a:t>Access another explanation and then words to the song (listen to it here too)</a:t>
            </a:r>
            <a:endParaRPr lang="en-US" dirty="0"/>
          </a:p>
        </p:txBody>
      </p:sp>
    </p:spTree>
    <p:extLst>
      <p:ext uri="{BB962C8B-B14F-4D97-AF65-F5344CB8AC3E}">
        <p14:creationId xmlns:p14="http://schemas.microsoft.com/office/powerpoint/2010/main" val="975277665"/>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8C59B386-999D-4CB6-B907-9F3997C027CC}"/>
    </a:ext>
  </a:extLst>
</a:theme>
</file>

<file path=docProps/app.xml><?xml version="1.0" encoding="utf-8"?>
<Properties xmlns="http://schemas.openxmlformats.org/officeDocument/2006/extended-properties" xmlns:vt="http://schemas.openxmlformats.org/officeDocument/2006/docPropsVTypes">
  <Template>Facet</Template>
  <TotalTime>376</TotalTime>
  <Words>411</Words>
  <Application>Microsoft Office PowerPoint</Application>
  <PresentationFormat>Widescreen</PresentationFormat>
  <Paragraphs>61</Paragraphs>
  <Slides>11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Helvetica</vt:lpstr>
      <vt:lpstr>Times New Roman</vt:lpstr>
      <vt:lpstr>Trebuchet MS</vt:lpstr>
      <vt:lpstr>Wingdings 3</vt:lpstr>
      <vt:lpstr>Facet</vt:lpstr>
      <vt:lpstr>Symbolism in Songs, Quilts, and More</vt:lpstr>
      <vt:lpstr>The Hobo Code</vt:lpstr>
      <vt:lpstr>PowerPoint Presentation</vt:lpstr>
      <vt:lpstr>Make your own School Code</vt:lpstr>
      <vt:lpstr>The Underground Railroad</vt:lpstr>
      <vt:lpstr>Quilt Codes:   Used by slaves as a guide to freedom    </vt:lpstr>
      <vt:lpstr>Make your own coded quilt</vt:lpstr>
      <vt:lpstr>PowerPoint Presentation</vt:lpstr>
      <vt:lpstr>Follow the Drinking Gourd</vt:lpstr>
      <vt:lpstr>Gang Codes</vt:lpstr>
      <vt:lpstr>PowerPoint Presentation</vt:lpstr>
    </vt:vector>
  </TitlesOfParts>
  <Company>Region16</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Symbolism in Songs, Quilts, and More</dc:title>
  <dc:creator>Marina Outwater</dc:creator>
  <cp:lastModifiedBy>Marina Outwater</cp:lastModifiedBy>
  <cp:revision>28</cp:revision>
  <dcterms:created xsi:type="dcterms:W3CDTF">2014-09-26T01:13:13Z</dcterms:created>
  <dcterms:modified xsi:type="dcterms:W3CDTF">2014-09-30T01:49:35Z</dcterms:modified>
</cp:coreProperties>
</file>