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7" r:id="rId10"/>
    <p:sldId id="322" r:id="rId11"/>
    <p:sldId id="265" r:id="rId12"/>
    <p:sldId id="320" r:id="rId13"/>
    <p:sldId id="268" r:id="rId14"/>
    <p:sldId id="323" r:id="rId15"/>
    <p:sldId id="324" r:id="rId16"/>
    <p:sldId id="264" r:id="rId17"/>
    <p:sldId id="270" r:id="rId18"/>
    <p:sldId id="291" r:id="rId19"/>
    <p:sldId id="280" r:id="rId20"/>
    <p:sldId id="317" r:id="rId21"/>
    <p:sldId id="308" r:id="rId22"/>
    <p:sldId id="321" r:id="rId23"/>
    <p:sldId id="307" r:id="rId24"/>
    <p:sldId id="272" r:id="rId25"/>
    <p:sldId id="273" r:id="rId26"/>
    <p:sldId id="274" r:id="rId27"/>
    <p:sldId id="281" r:id="rId28"/>
    <p:sldId id="294" r:id="rId29"/>
    <p:sldId id="292" r:id="rId30"/>
    <p:sldId id="275" r:id="rId31"/>
    <p:sldId id="283" r:id="rId32"/>
    <p:sldId id="277" r:id="rId33"/>
    <p:sldId id="279" r:id="rId34"/>
    <p:sldId id="282" r:id="rId35"/>
    <p:sldId id="289" r:id="rId36"/>
    <p:sldId id="285" r:id="rId37"/>
    <p:sldId id="290" r:id="rId38"/>
    <p:sldId id="299" r:id="rId39"/>
    <p:sldId id="297" r:id="rId40"/>
    <p:sldId id="301" r:id="rId41"/>
    <p:sldId id="302" r:id="rId42"/>
    <p:sldId id="303" r:id="rId43"/>
    <p:sldId id="304" r:id="rId44"/>
    <p:sldId id="305" r:id="rId45"/>
    <p:sldId id="306" r:id="rId46"/>
    <p:sldId id="309" r:id="rId47"/>
    <p:sldId id="314" r:id="rId48"/>
    <p:sldId id="319" r:id="rId49"/>
    <p:sldId id="276" r:id="rId50"/>
    <p:sldId id="315" r:id="rId51"/>
    <p:sldId id="310" r:id="rId52"/>
    <p:sldId id="278" r:id="rId53"/>
    <p:sldId id="316" r:id="rId54"/>
    <p:sldId id="293" r:id="rId55"/>
    <p:sldId id="300" r:id="rId56"/>
    <p:sldId id="286" r:id="rId57"/>
    <p:sldId id="298" r:id="rId58"/>
    <p:sldId id="312" r:id="rId59"/>
    <p:sldId id="295" r:id="rId60"/>
    <p:sldId id="325" r:id="rId61"/>
    <p:sldId id="327" r:id="rId62"/>
    <p:sldId id="326" r:id="rId63"/>
    <p:sldId id="328" r:id="rId64"/>
    <p:sldId id="32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/>
  </p:normalViewPr>
  <p:slideViewPr>
    <p:cSldViewPr snapToGrid="0">
      <p:cViewPr varScale="1">
        <p:scale>
          <a:sx n="93" d="100"/>
          <a:sy n="93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3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5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4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6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0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965E2-F4D3-47AC-8033-C7238FBE72D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34B2A-9908-4A5C-B40A-70EED84F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wp-dyn/content/article/2007/07/16/AR2007071601598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exicodesconocido.com.mx/assets/images/notas_2011/zapata.jp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english.bicentenario.gob.mx/images/ImgBio/grandes/emilianoZapata.jpg" TargetMode="Externa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ffiti.org/faq/graffiti-is-part-of-us.html#Graffiti_as_Art_Public_Perception_and_Consumption" TargetMode="External"/><Relationship Id="rId2" Type="http://schemas.openxmlformats.org/officeDocument/2006/relationships/hyperlink" Target="http://www.graffiti.org/faq/spigelman_graffiti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mazon.com/Protest-Graffiti-Mexico-Louis-Nevaer/dp/0979966647/ref=pd_cp_b_0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ablebiographies.com/Ca-Ch/C-rdenas-L-zaro.html" TargetMode="External"/><Relationship Id="rId2" Type="http://schemas.openxmlformats.org/officeDocument/2006/relationships/hyperlink" Target="http://www.pbs.org/itvs/storm-that-swept-mexico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b.eecs.utk.edu/~miturria/project/zapata.html" TargetMode="External"/><Relationship Id="rId4" Type="http://schemas.openxmlformats.org/officeDocument/2006/relationships/hyperlink" Target="http://www.biography.com/people/emiliano-zapata-9540356#synopsis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e.pmpress.org/index.php?l=product_detail&amp;p=47" TargetMode="External"/><Relationship Id="rId2" Type="http://schemas.openxmlformats.org/officeDocument/2006/relationships/hyperlink" Target="http://faceofoaxaca.uoregon.edu/timeline/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esigns-Pre-Columbian-Mexico-Pictorial-Archive/dp/0486227944/ref=pd_sim_b_2?ie=UTF8&amp;refRID=0G9RYHA3CW42A4PHBKVT" TargetMode="External"/><Relationship Id="rId2" Type="http://schemas.openxmlformats.org/officeDocument/2006/relationships/hyperlink" Target="http://www.amazon.com/Design-Motifs-Ancient-Pictorial-Archive/dp/0486200841/ref=pd_sim_b_5?ie=UTF8&amp;refRID=0E4NPPR2A74Y2JH6ND8A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Oaxaca’s Street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Marina Outwater</a:t>
            </a:r>
          </a:p>
          <a:p>
            <a:r>
              <a:rPr lang="en-US" dirty="0"/>
              <a:t>NEH </a:t>
            </a:r>
          </a:p>
          <a:p>
            <a:r>
              <a:rPr lang="en-US" dirty="0"/>
              <a:t>Oaxaca, Mexico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0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527" y="119922"/>
            <a:ext cx="91817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82" y="1184223"/>
            <a:ext cx="17988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16, 2007</a:t>
            </a:r>
          </a:p>
          <a:p>
            <a:endParaRPr lang="en-US" dirty="0"/>
          </a:p>
          <a:p>
            <a:r>
              <a:rPr lang="en-US" dirty="0"/>
              <a:t>Forgiveness or oblivion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out what happened on </a:t>
            </a:r>
            <a:r>
              <a:rPr lang="en-US"/>
              <a:t>that date: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http://www.washingtonpost.com/wp-dyn/content/article/2007/07/16/AR2007071601598.html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3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746975"/>
            <a:ext cx="1938799" cy="1197736"/>
          </a:xfrm>
        </p:spPr>
        <p:txBody>
          <a:bodyPr>
            <a:normAutofit fontScale="90000"/>
          </a:bodyPr>
          <a:lstStyle/>
          <a:p>
            <a:r>
              <a:rPr lang="en-US" dirty="0"/>
              <a:t>Release </a:t>
            </a:r>
            <a:br>
              <a:rPr lang="en-US" dirty="0"/>
            </a:br>
            <a:r>
              <a:rPr lang="en-US" dirty="0"/>
              <a:t>political </a:t>
            </a:r>
            <a:br>
              <a:rPr lang="en-US" dirty="0"/>
            </a:br>
            <a:r>
              <a:rPr lang="en-US" dirty="0"/>
              <a:t>prisoners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4379" y="-15972"/>
            <a:ext cx="8705537" cy="687397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744313" cy="19221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92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7" y="652722"/>
            <a:ext cx="4634806" cy="6205278"/>
          </a:xfrm>
          <a:prstGeom prst="rect">
            <a:avLst/>
          </a:prstGeom>
        </p:spPr>
      </p:pic>
      <p:pic>
        <p:nvPicPr>
          <p:cNvPr id="4" name="Picture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8297" y="465138"/>
            <a:ext cx="6843703" cy="5403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6046" y="6235908"/>
            <a:ext cx="547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socialist revolution is (</a:t>
            </a:r>
            <a:r>
              <a:rPr lang="en-US" dirty="0" err="1"/>
              <a:t>ie</a:t>
            </a:r>
            <a:r>
              <a:rPr lang="en-US" dirty="0"/>
              <a:t>. brings real) change!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784" y="254833"/>
            <a:ext cx="448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Workers to power               Research about FPR</a:t>
            </a:r>
          </a:p>
        </p:txBody>
      </p:sp>
    </p:spTree>
    <p:extLst>
      <p:ext uri="{BB962C8B-B14F-4D97-AF65-F5344CB8AC3E}">
        <p14:creationId xmlns:p14="http://schemas.microsoft.com/office/powerpoint/2010/main" val="428178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2569278" cy="637504"/>
          </a:xfrm>
        </p:spPr>
        <p:txBody>
          <a:bodyPr/>
          <a:lstStyle/>
          <a:p>
            <a:r>
              <a:rPr lang="en-US" dirty="0"/>
              <a:t>No More PRI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9959" y="457200"/>
            <a:ext cx="7527269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262130"/>
            <a:ext cx="2920842" cy="217652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Who is PRI?  Why are they disliked?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9" y="2954089"/>
            <a:ext cx="2569278" cy="38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4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779" y="209861"/>
            <a:ext cx="7884826" cy="5889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0064" y="6295869"/>
            <a:ext cx="418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 tourists to the city of resistance</a:t>
            </a:r>
          </a:p>
        </p:txBody>
      </p:sp>
    </p:spTree>
    <p:extLst>
      <p:ext uri="{BB962C8B-B14F-4D97-AF65-F5344CB8AC3E}">
        <p14:creationId xmlns:p14="http://schemas.microsoft.com/office/powerpoint/2010/main" val="355549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3725" y="974361"/>
            <a:ext cx="238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party?</a:t>
            </a:r>
          </a:p>
          <a:p>
            <a:r>
              <a:rPr lang="en-US" dirty="0"/>
              <a:t>This is the land of struggle and resistance</a:t>
            </a:r>
          </a:p>
        </p:txBody>
      </p:sp>
    </p:spTree>
    <p:extLst>
      <p:ext uri="{BB962C8B-B14F-4D97-AF65-F5344CB8AC3E}">
        <p14:creationId xmlns:p14="http://schemas.microsoft.com/office/powerpoint/2010/main" val="328971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99"/>
            <a:ext cx="3793172" cy="5403851"/>
          </a:xfrm>
        </p:spPr>
        <p:txBody>
          <a:bodyPr/>
          <a:lstStyle/>
          <a:p>
            <a:r>
              <a:rPr lang="en-US" dirty="0"/>
              <a:t>How would the cities be in another life?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3468" y="115909"/>
            <a:ext cx="7698531" cy="60788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887412" cy="7670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1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7864" y="16720"/>
            <a:ext cx="8664136" cy="68412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2736531" cy="3408680"/>
          </a:xfrm>
        </p:spPr>
        <p:txBody>
          <a:bodyPr/>
          <a:lstStyle/>
          <a:p>
            <a:r>
              <a:rPr lang="en-US" dirty="0" err="1"/>
              <a:t>Muera</a:t>
            </a:r>
            <a:r>
              <a:rPr lang="en-US" dirty="0"/>
              <a:t> la FIFA:  Death to FIFA</a:t>
            </a:r>
          </a:p>
          <a:p>
            <a:endParaRPr lang="en-US" dirty="0"/>
          </a:p>
          <a:p>
            <a:r>
              <a:rPr lang="en-US" dirty="0"/>
              <a:t>This was written during the World Cup soccer tournament in Brazil.  </a:t>
            </a:r>
          </a:p>
          <a:p>
            <a:endParaRPr lang="en-US" dirty="0"/>
          </a:p>
          <a:p>
            <a:r>
              <a:rPr lang="en-US" dirty="0" err="1"/>
              <a:t>Atenco</a:t>
            </a:r>
            <a:r>
              <a:rPr lang="en-US" dirty="0"/>
              <a:t> Oaxaca </a:t>
            </a:r>
            <a:r>
              <a:rPr lang="en-US" dirty="0" err="1"/>
              <a:t>en</a:t>
            </a:r>
            <a:r>
              <a:rPr lang="en-US" dirty="0"/>
              <a:t> Pie de </a:t>
            </a:r>
            <a:r>
              <a:rPr lang="en-US" dirty="0" err="1"/>
              <a:t>Lucha</a:t>
            </a:r>
            <a:r>
              <a:rPr lang="en-US" dirty="0"/>
              <a:t>:</a:t>
            </a:r>
          </a:p>
          <a:p>
            <a:r>
              <a:rPr lang="en-US" dirty="0"/>
              <a:t>Attention Oaxaca in struggle</a:t>
            </a:r>
          </a:p>
        </p:txBody>
      </p:sp>
    </p:spTree>
    <p:extLst>
      <p:ext uri="{BB962C8B-B14F-4D97-AF65-F5344CB8AC3E}">
        <p14:creationId xmlns:p14="http://schemas.microsoft.com/office/powerpoint/2010/main" val="30124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803"/>
            <a:ext cx="9276047" cy="6160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51" y="1139254"/>
            <a:ext cx="2567280" cy="3865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48734" y="5606321"/>
            <a:ext cx="217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does this symbol represent?</a:t>
            </a:r>
          </a:p>
        </p:txBody>
      </p:sp>
    </p:spTree>
    <p:extLst>
      <p:ext uri="{BB962C8B-B14F-4D97-AF65-F5344CB8AC3E}">
        <p14:creationId xmlns:p14="http://schemas.microsoft.com/office/powerpoint/2010/main" val="10965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street art?  What is graffiti?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for a few minutes in response to these two related questions.</a:t>
            </a:r>
          </a:p>
          <a:p>
            <a:pPr marL="0" indent="0">
              <a:buNone/>
            </a:pPr>
            <a:r>
              <a:rPr lang="en-US" dirty="0"/>
              <a:t>Think about the following words as you write:</a:t>
            </a:r>
          </a:p>
          <a:p>
            <a:pPr marL="0" indent="0">
              <a:buNone/>
            </a:pPr>
            <a:r>
              <a:rPr lang="en-US" dirty="0"/>
              <a:t>				Legal/illegal</a:t>
            </a:r>
          </a:p>
          <a:p>
            <a:pPr marL="0" indent="0">
              <a:buNone/>
            </a:pPr>
            <a:r>
              <a:rPr lang="en-US" dirty="0"/>
              <a:t>				Vandalism</a:t>
            </a:r>
          </a:p>
          <a:p>
            <a:pPr marL="0" indent="0">
              <a:buNone/>
            </a:pPr>
            <a:r>
              <a:rPr lang="en-US" dirty="0"/>
              <a:t>				Urban</a:t>
            </a:r>
          </a:p>
          <a:p>
            <a:pPr marL="0" indent="0">
              <a:buNone/>
            </a:pPr>
            <a:r>
              <a:rPr lang="en-US" dirty="0"/>
              <a:t>				Protest</a:t>
            </a:r>
          </a:p>
          <a:p>
            <a:pPr marL="0" indent="0">
              <a:buNone/>
            </a:pPr>
            <a:r>
              <a:rPr lang="en-US" dirty="0"/>
              <a:t>				Public</a:t>
            </a:r>
          </a:p>
          <a:p>
            <a:pPr marL="0" indent="0">
              <a:buNone/>
            </a:pPr>
            <a:r>
              <a:rPr lang="en-US" dirty="0"/>
              <a:t>				Famous</a:t>
            </a:r>
          </a:p>
        </p:txBody>
      </p:sp>
    </p:spTree>
    <p:extLst>
      <p:ext uri="{BB962C8B-B14F-4D97-AF65-F5344CB8AC3E}">
        <p14:creationId xmlns:p14="http://schemas.microsoft.com/office/powerpoint/2010/main" val="2978537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63" y="854438"/>
            <a:ext cx="5682521" cy="5682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114" y="854438"/>
            <a:ext cx="5682520" cy="5682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187" y="344774"/>
            <a:ext cx="497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 what you want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4188" y="344774"/>
            <a:ext cx="331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live punk</a:t>
            </a:r>
          </a:p>
        </p:txBody>
      </p:sp>
    </p:spTree>
    <p:extLst>
      <p:ext uri="{BB962C8B-B14F-4D97-AF65-F5344CB8AC3E}">
        <p14:creationId xmlns:p14="http://schemas.microsoft.com/office/powerpoint/2010/main" val="2063840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8661"/>
            <a:ext cx="5114398" cy="3396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203" y="1463088"/>
            <a:ext cx="6636797" cy="4408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8477" y="6233374"/>
            <a:ext cx="27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44755" y="62333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</a:t>
            </a:r>
          </a:p>
        </p:txBody>
      </p:sp>
    </p:spTree>
    <p:extLst>
      <p:ext uri="{BB962C8B-B14F-4D97-AF65-F5344CB8AC3E}">
        <p14:creationId xmlns:p14="http://schemas.microsoft.com/office/powerpoint/2010/main" val="242448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79" y="0"/>
            <a:ext cx="6896725" cy="6896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410" y="314793"/>
            <a:ext cx="24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Love is the finest silence</a:t>
            </a:r>
          </a:p>
        </p:txBody>
      </p:sp>
    </p:spTree>
    <p:extLst>
      <p:ext uri="{BB962C8B-B14F-4D97-AF65-F5344CB8AC3E}">
        <p14:creationId xmlns:p14="http://schemas.microsoft.com/office/powerpoint/2010/main" val="551979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8914937" cy="5921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6695" y="6325850"/>
            <a:ext cx="406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memory</a:t>
            </a:r>
          </a:p>
        </p:txBody>
      </p:sp>
    </p:spTree>
    <p:extLst>
      <p:ext uri="{BB962C8B-B14F-4D97-AF65-F5344CB8AC3E}">
        <p14:creationId xmlns:p14="http://schemas.microsoft.com/office/powerpoint/2010/main" val="1617366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Creative Blend of Old and New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are some amazing murals and street art </a:t>
            </a:r>
            <a:r>
              <a:rPr lang="en-US"/>
              <a:t>that mix </a:t>
            </a:r>
            <a:r>
              <a:rPr lang="en-US" dirty="0"/>
              <a:t>aspects of old Mexico with those of new Mexico.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91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83680" cy="6583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600" y="548640"/>
            <a:ext cx="49377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29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2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39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8" y="149902"/>
            <a:ext cx="7064241" cy="4691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816" y="149901"/>
            <a:ext cx="4036959" cy="3357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817" y="3642610"/>
            <a:ext cx="4681928" cy="3109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7087" y="6382916"/>
            <a:ext cx="103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6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street art in Oaxaca often features historical figures.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Who is the person and how is he/she represented?</a:t>
            </a:r>
          </a:p>
          <a:p>
            <a:pPr marL="0" indent="0">
              <a:buNone/>
            </a:pPr>
            <a:r>
              <a:rPr lang="en-US" dirty="0"/>
              <a:t>What do you think the creator wants you to know about the person or the historical events surrounding that person?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are these figures represented in the street art of 2014?</a:t>
            </a:r>
          </a:p>
          <a:p>
            <a:pPr marL="0" indent="0">
              <a:buNone/>
            </a:pPr>
            <a:r>
              <a:rPr lang="en-US" dirty="0"/>
              <a:t>What do they tell us about the intersection of the past and the present in Oaxaca?</a:t>
            </a:r>
          </a:p>
        </p:txBody>
      </p:sp>
    </p:spTree>
    <p:extLst>
      <p:ext uri="{BB962C8B-B14F-4D97-AF65-F5344CB8AC3E}">
        <p14:creationId xmlns:p14="http://schemas.microsoft.com/office/powerpoint/2010/main" val="3329445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9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3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39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2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52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348" y="1124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88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27" y="539646"/>
            <a:ext cx="4054923" cy="269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767" y="1603948"/>
            <a:ext cx="7154519" cy="47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9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87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02" y="584615"/>
            <a:ext cx="3867966" cy="5823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501" y="1486588"/>
            <a:ext cx="6052180" cy="40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4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75176"/>
            <a:ext cx="3932237" cy="81788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Emiliano Zapata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3188" y="609601"/>
            <a:ext cx="6650696" cy="5251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83040"/>
            <a:ext cx="3932237" cy="3811588"/>
          </a:xfrm>
        </p:spPr>
        <p:txBody>
          <a:bodyPr>
            <a:normAutofit/>
          </a:bodyPr>
          <a:lstStyle/>
          <a:p>
            <a:r>
              <a:rPr lang="en-US" sz="3600" dirty="0"/>
              <a:t>Notice his rifle and the </a:t>
            </a:r>
            <a:r>
              <a:rPr lang="en-US" sz="3600" dirty="0" err="1"/>
              <a:t>bandoleros</a:t>
            </a:r>
            <a:r>
              <a:rPr lang="en-US" sz="3600" dirty="0"/>
              <a:t> (strings of bullets) across his chest.  Notice his big hat.</a:t>
            </a:r>
          </a:p>
        </p:txBody>
      </p:sp>
      <p:pic>
        <p:nvPicPr>
          <p:cNvPr id="6" name="Picture 5" descr="http://www.mexicodesconocido.com.mx/assets/images/notas_2011/zapata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82" y="4308476"/>
            <a:ext cx="305625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9092" y="6091707"/>
            <a:ext cx="7650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hlinkClick r:id="rId4"/>
              </a:rPr>
              <a:t>http://www.mexicodesconocido.com.mx/assets/images/notas_2011/zapata.jpg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5911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21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2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18" y="1053059"/>
            <a:ext cx="7154519" cy="47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43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25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7" y="374754"/>
            <a:ext cx="6650411" cy="4417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7" y="5010499"/>
            <a:ext cx="2514502" cy="16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4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4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5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7" y="3475257"/>
            <a:ext cx="5093119" cy="338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332" y="3554981"/>
            <a:ext cx="4973085" cy="3303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757" y="0"/>
            <a:ext cx="5021704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67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3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5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3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428" y="284480"/>
            <a:ext cx="3509482" cy="2621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913" y="3102536"/>
            <a:ext cx="2683087" cy="35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1" y="334576"/>
            <a:ext cx="3932237" cy="70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Emiliano Zapata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2099" y="334575"/>
            <a:ext cx="7818160" cy="611773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2740539" cy="4797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171" y="3855321"/>
            <a:ext cx="2941655" cy="2322758"/>
          </a:xfrm>
        </p:spPr>
      </p:pic>
      <p:sp>
        <p:nvSpPr>
          <p:cNvPr id="3" name="Rectangle 2"/>
          <p:cNvSpPr/>
          <p:nvPr/>
        </p:nvSpPr>
        <p:spPr>
          <a:xfrm>
            <a:off x="3285075" y="2537138"/>
            <a:ext cx="13899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 you think it means that his eyes are gouged out?</a:t>
            </a:r>
          </a:p>
        </p:txBody>
      </p:sp>
      <p:pic>
        <p:nvPicPr>
          <p:cNvPr id="7" name="Picture 6" descr="http://english.bicentenario.gob.mx/images/ImgBio/grandes/emilianoZapata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5" y="1070288"/>
            <a:ext cx="2106295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253713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http://english.bicentenario.gob.mx/images/ImgBio/grandes/emilianoZapata.jpg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3289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2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36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81734" cy="688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06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16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" y="212864"/>
            <a:ext cx="4456654" cy="2960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687" y="212864"/>
            <a:ext cx="2627240" cy="3955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7" y="3362699"/>
            <a:ext cx="4972889" cy="3302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65" y="4525015"/>
            <a:ext cx="3222885" cy="2140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744" y="1029268"/>
            <a:ext cx="3513256" cy="23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11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93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9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90" y="149901"/>
            <a:ext cx="6176453" cy="4102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45" y="2953063"/>
            <a:ext cx="5657355" cy="37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61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4321"/>
            <a:ext cx="5830080" cy="4354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920" y="1034321"/>
            <a:ext cx="5830080" cy="4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3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642" y="754114"/>
            <a:ext cx="8922993" cy="592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2381" y="209862"/>
            <a:ext cx="683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man is cleaning the </a:t>
            </a:r>
            <a:r>
              <a:rPr lang="en-US"/>
              <a:t>walls.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7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94641"/>
            <a:ext cx="2553653" cy="890215"/>
          </a:xfrm>
        </p:spPr>
        <p:txBody>
          <a:bodyPr>
            <a:normAutofit fontScale="90000"/>
          </a:bodyPr>
          <a:lstStyle/>
          <a:p>
            <a:r>
              <a:rPr lang="en-US" dirty="0"/>
              <a:t>Lazaro Cardenas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5380" y="294641"/>
            <a:ext cx="7351534" cy="635482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297546"/>
            <a:ext cx="2553652" cy="2656840"/>
          </a:xfrm>
        </p:spPr>
        <p:txBody>
          <a:bodyPr/>
          <a:lstStyle/>
          <a:p>
            <a:r>
              <a:rPr lang="en-US" dirty="0"/>
              <a:t>He was the Mexican president of the 1930’s who is famous for redistributing significant amounts of land back to communities and also the “collective </a:t>
            </a:r>
            <a:r>
              <a:rPr lang="en-US" dirty="0" err="1"/>
              <a:t>ejido</a:t>
            </a:r>
            <a:r>
              <a:rPr lang="en-US" dirty="0"/>
              <a:t>” concept of farms.  He had finally enforced (to some extent) the Constitution of 1917, which grew out of the Mexican Revolution of 1910.</a:t>
            </a:r>
          </a:p>
        </p:txBody>
      </p:sp>
      <p:pic>
        <p:nvPicPr>
          <p:cNvPr id="1026" name="Picture 2" descr="http://www.latinamericanstudies.org/lazaro-cardenas/cardenas-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517" y="3835256"/>
            <a:ext cx="1570194" cy="24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3195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http://www.latinamericanstudies.org/lazaro-cardenas/cardenas-9.jpg</a:t>
            </a:r>
          </a:p>
        </p:txBody>
      </p:sp>
    </p:spTree>
    <p:extLst>
      <p:ext uri="{BB962C8B-B14F-4D97-AF65-F5344CB8AC3E}">
        <p14:creationId xmlns:p14="http://schemas.microsoft.com/office/powerpoint/2010/main" val="1745238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186" y="682580"/>
            <a:ext cx="10097037" cy="371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http://www.graffiti.org/faq/spigelman_graffiti.html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Symbolic Subversion and the Writing on the Wall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http://www.graffiti.org/faq/graffiti-is-part-of-us.html#Graffiti_as_Art_Public_Perception_and_Consumption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600" b="1" kern="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 or Canvas: Aerosol Art &amp; the Changing Face of Graffiti in the 21st Century</a:t>
            </a:r>
            <a:endParaRPr lang="en-US" sz="16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Anthropology Honors Thesis, 2001</a:t>
            </a:r>
            <a:b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© Copyright 2001 </a:t>
            </a:r>
            <a:r>
              <a:rPr lang="en-US" sz="135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Bradley J. </a:t>
            </a:r>
          </a:p>
          <a:p>
            <a:endParaRPr lang="en-US" sz="135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35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http://www.amazon.com/Protest-Graffiti-Mexico-Louis-Nevaer/dp/0979966647/ref=pd_cp_b_0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link to purchase the book Protest Graffiti Mexico: Oaxaca</a:t>
            </a:r>
          </a:p>
        </p:txBody>
      </p:sp>
    </p:spTree>
    <p:extLst>
      <p:ext uri="{BB962C8B-B14F-4D97-AF65-F5344CB8AC3E}">
        <p14:creationId xmlns:p14="http://schemas.microsoft.com/office/powerpoint/2010/main" val="29201439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5571" y="642802"/>
            <a:ext cx="1124147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http://www.pbs.org/itvs/storm-that-swept-mexico/</a:t>
            </a:r>
            <a:endParaRPr lang="en-US" dirty="0"/>
          </a:p>
          <a:p>
            <a:endParaRPr lang="en-US" dirty="0"/>
          </a:p>
          <a:p>
            <a:r>
              <a:rPr lang="en-US" dirty="0"/>
              <a:t>A video about the Mexican Revolution.  Biographies about Zapata, Cardenas, </a:t>
            </a:r>
            <a:r>
              <a:rPr lang="en-US" dirty="0" err="1"/>
              <a:t>Porfirio</a:t>
            </a:r>
            <a:r>
              <a:rPr lang="en-US" dirty="0"/>
              <a:t> Diaz, and the other faces of the revolution.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http://www.notablebiographies.com/Ca-Ch/C-rdenas-L-zaro.html</a:t>
            </a:r>
            <a:endParaRPr lang="en-US" dirty="0"/>
          </a:p>
          <a:p>
            <a:r>
              <a:rPr lang="en-US" dirty="0"/>
              <a:t>A short biography of Lazaro Cardenas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http://www.biography.com/people/emiliano-zapata-9540356#synopsis</a:t>
            </a:r>
            <a:endParaRPr lang="en-US" dirty="0"/>
          </a:p>
          <a:p>
            <a:r>
              <a:rPr lang="en-US" dirty="0"/>
              <a:t>A comprehensive biography of Emiliano Zapata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http://web.eecs.utk.edu/~miturria/project/zapata.html</a:t>
            </a:r>
            <a:endParaRPr lang="en-US" dirty="0"/>
          </a:p>
          <a:p>
            <a:r>
              <a:rPr lang="en-US" dirty="0"/>
              <a:t>Informative examination of Zapata and his ideology and his involvement in the Mexican Revolution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9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913" y="570803"/>
            <a:ext cx="10354613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Bef>
                <a:spcPts val="1125"/>
              </a:spcBef>
              <a:spcAft>
                <a:spcPts val="1080"/>
              </a:spcAft>
            </a:pPr>
            <a:r>
              <a:rPr lang="en-US" sz="3600" u="sng" dirty="0">
                <a:solidFill>
                  <a:srgbClr val="0563C1"/>
                </a:solidFill>
                <a:latin typeface="Georgia" panose="02040502050405020303" pitchFamily="18" charset="0"/>
                <a:ea typeface="Times New Roman" panose="02020603050405020304" pitchFamily="18" charset="0"/>
                <a:hlinkClick r:id="rId2"/>
              </a:rPr>
              <a:t>http://faceofoaxaca.uoregon.edu/timeline/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50"/>
              </a:lnSpc>
              <a:spcBef>
                <a:spcPts val="1125"/>
              </a:spcBef>
              <a:spcAft>
                <a:spcPts val="1080"/>
              </a:spcAft>
            </a:pPr>
            <a:r>
              <a:rPr lang="en-US" sz="3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Excellent resource by Lynn Stephen about </a:t>
            </a:r>
          </a:p>
          <a:p>
            <a:pPr>
              <a:lnSpc>
                <a:spcPts val="1650"/>
              </a:lnSpc>
              <a:spcBef>
                <a:spcPts val="1125"/>
              </a:spcBef>
              <a:spcAft>
                <a:spcPts val="1080"/>
              </a:spcAft>
            </a:pPr>
            <a:r>
              <a:rPr lang="en-US" sz="3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the teacher’s movement with videos and </a:t>
            </a:r>
          </a:p>
          <a:p>
            <a:pPr>
              <a:lnSpc>
                <a:spcPts val="1650"/>
              </a:lnSpc>
              <a:spcBef>
                <a:spcPts val="1125"/>
              </a:spcBef>
              <a:spcAft>
                <a:spcPts val="1080"/>
              </a:spcAft>
            </a:pPr>
            <a:r>
              <a:rPr lang="en-US" sz="3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timelines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912" y="3076909"/>
            <a:ext cx="1061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http://secure.pmpress.org/index.php?l=product_detail&amp;p=47</a:t>
            </a:r>
            <a:endParaRPr lang="en-US" dirty="0"/>
          </a:p>
          <a:p>
            <a:r>
              <a:rPr lang="en-US" dirty="0"/>
              <a:t>A link to purchase the book Teaching Rebellion:  Stories from the Grassroots Mobilization in Oaxaca</a:t>
            </a:r>
          </a:p>
        </p:txBody>
      </p:sp>
    </p:spTree>
    <p:extLst>
      <p:ext uri="{BB962C8B-B14F-4D97-AF65-F5344CB8AC3E}">
        <p14:creationId xmlns:p14="http://schemas.microsoft.com/office/powerpoint/2010/main" val="7669974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346" y="481712"/>
            <a:ext cx="101528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http://www.amazon.com/Design-Motifs-Ancient-Pictorial-Archive/dp/0486200841/ref=pd_sim_b_5?ie=UTF8&amp;refRID=0E4NPPR2A74Y2JH6ND8A</a:t>
            </a:r>
            <a:endParaRPr lang="en-US" dirty="0"/>
          </a:p>
          <a:p>
            <a:r>
              <a:rPr lang="en-US" dirty="0"/>
              <a:t>A link to purchase the book Design Motifs of Ancient Mexico</a:t>
            </a:r>
          </a:p>
          <a:p>
            <a:r>
              <a:rPr lang="en-US" dirty="0"/>
              <a:t>This would be helpful so the students can identify some design motifs in the street art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http://www.amazon.com/Designs-Pre-Columbian-Mexico-Pictorial-Archive/dp/0486227944/ref=pd_sim_b_2?ie=UTF8&amp;refRID=0G9RYHA3CW42A4PHBKVT</a:t>
            </a:r>
            <a:endParaRPr lang="en-US" dirty="0"/>
          </a:p>
          <a:p>
            <a:r>
              <a:rPr lang="en-US" dirty="0"/>
              <a:t>A link to purchase the book Designs From Pre-Columbian Mexico</a:t>
            </a:r>
          </a:p>
          <a:p>
            <a:r>
              <a:rPr lang="en-US" dirty="0"/>
              <a:t>This would be helpful so the students can identify some design motifs in the street art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76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130" y="734096"/>
            <a:ext cx="631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photographs copyright Marina Outwater 2014</a:t>
            </a:r>
          </a:p>
        </p:txBody>
      </p:sp>
    </p:spTree>
    <p:extLst>
      <p:ext uri="{BB962C8B-B14F-4D97-AF65-F5344CB8AC3E}">
        <p14:creationId xmlns:p14="http://schemas.microsoft.com/office/powerpoint/2010/main" val="423531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Ulises Ruiz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3188" y="609601"/>
            <a:ext cx="6650696" cy="5251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Why do you think he has horns?</a:t>
            </a:r>
          </a:p>
        </p:txBody>
      </p:sp>
    </p:spTree>
    <p:extLst>
      <p:ext uri="{BB962C8B-B14F-4D97-AF65-F5344CB8AC3E}">
        <p14:creationId xmlns:p14="http://schemas.microsoft.com/office/powerpoint/2010/main" val="55245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Protest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lot of the walls in Oaxaca are covered in writing, social protest for the most part.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events are written about? </a:t>
            </a:r>
          </a:p>
          <a:p>
            <a:pPr marL="0" indent="0">
              <a:buNone/>
            </a:pPr>
            <a:r>
              <a:rPr lang="en-US" dirty="0"/>
              <a:t>What tone is taken?  What is the attitude expressed?</a:t>
            </a:r>
          </a:p>
        </p:txBody>
      </p:sp>
    </p:spTree>
    <p:extLst>
      <p:ext uri="{BB962C8B-B14F-4D97-AF65-F5344CB8AC3E}">
        <p14:creationId xmlns:p14="http://schemas.microsoft.com/office/powerpoint/2010/main" val="37959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457200"/>
            <a:ext cx="4876800" cy="1600200"/>
          </a:xfrm>
        </p:spPr>
        <p:txBody>
          <a:bodyPr/>
          <a:lstStyle/>
          <a:p>
            <a:r>
              <a:rPr lang="en-US" dirty="0"/>
              <a:t>June 14</a:t>
            </a:r>
            <a:r>
              <a:rPr lang="en-US" baseline="30000" dirty="0"/>
              <a:t>th</a:t>
            </a:r>
            <a:r>
              <a:rPr lang="en-US" dirty="0"/>
              <a:t> is never forgotten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3187" y="457201"/>
            <a:ext cx="6843703" cy="5403850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75" y="2752344"/>
            <a:ext cx="3937020" cy="31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41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931</Words>
  <Application>Microsoft Macintosh PowerPoint</Application>
  <PresentationFormat>Widescreen</PresentationFormat>
  <Paragraphs>121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Georgia</vt:lpstr>
      <vt:lpstr>Times New Roman</vt:lpstr>
      <vt:lpstr>Office Theme</vt:lpstr>
      <vt:lpstr>Oaxaca’s Street Art</vt:lpstr>
      <vt:lpstr>What is street art?  What is graffiti?</vt:lpstr>
      <vt:lpstr>Historical Figures</vt:lpstr>
      <vt:lpstr>Emiliano Zapata</vt:lpstr>
      <vt:lpstr>Emiliano Zapata</vt:lpstr>
      <vt:lpstr>Lazaro Cardenas</vt:lpstr>
      <vt:lpstr>Governor Ulises Ruiz</vt:lpstr>
      <vt:lpstr>Social Protest</vt:lpstr>
      <vt:lpstr>June 14th is never forgotten</vt:lpstr>
      <vt:lpstr>PowerPoint Presentation</vt:lpstr>
      <vt:lpstr>Release  political  prisoners</vt:lpstr>
      <vt:lpstr>PowerPoint Presentation</vt:lpstr>
      <vt:lpstr>No More PRI</vt:lpstr>
      <vt:lpstr>PowerPoint Presentation</vt:lpstr>
      <vt:lpstr>PowerPoint Presentation</vt:lpstr>
      <vt:lpstr>How would the cities be in another life?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Creative Blend of Old and 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Region16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Oaxaca’s Street Art</dc:title>
  <dc:creator>Marina Outwater</dc:creator>
  <cp:lastModifiedBy>Shuo Xu</cp:lastModifiedBy>
  <cp:revision>80</cp:revision>
  <dcterms:created xsi:type="dcterms:W3CDTF">2014-09-25T12:53:20Z</dcterms:created>
  <dcterms:modified xsi:type="dcterms:W3CDTF">2022-03-11T04:54:46Z</dcterms:modified>
</cp:coreProperties>
</file>