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258" r:id="rId3"/>
    <p:sldId id="257" r:id="rId4"/>
    <p:sldId id="259" r:id="rId5"/>
    <p:sldId id="260" r:id="rId6"/>
    <p:sldId id="268" r:id="rId7"/>
    <p:sldId id="270" r:id="rId8"/>
    <p:sldId id="271" r:id="rId9"/>
    <p:sldId id="272" r:id="rId10"/>
    <p:sldId id="273" r:id="rId11"/>
    <p:sldId id="274" r:id="rId12"/>
    <p:sldId id="275" r:id="rId13"/>
    <p:sldId id="276" r:id="rId14"/>
    <p:sldId id="314" r:id="rId15"/>
    <p:sldId id="283" r:id="rId16"/>
    <p:sldId id="286" r:id="rId17"/>
    <p:sldId id="287" r:id="rId18"/>
    <p:sldId id="292" r:id="rId19"/>
    <p:sldId id="293" r:id="rId20"/>
    <p:sldId id="294" r:id="rId21"/>
    <p:sldId id="296" r:id="rId22"/>
    <p:sldId id="297"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3" r:id="rId37"/>
    <p:sldId id="277" r:id="rId38"/>
    <p:sldId id="278" r:id="rId39"/>
    <p:sldId id="279" r:id="rId40"/>
    <p:sldId id="280" r:id="rId41"/>
    <p:sldId id="281" r:id="rId42"/>
    <p:sldId id="28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740" autoAdjust="0"/>
  </p:normalViewPr>
  <p:slideViewPr>
    <p:cSldViewPr>
      <p:cViewPr varScale="1">
        <p:scale>
          <a:sx n="58" d="100"/>
          <a:sy n="58" d="100"/>
        </p:scale>
        <p:origin x="17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5353CC-77FF-4C78-A479-99F38B741589}" type="datetimeFigureOut">
              <a:rPr lang="en-US" smtClean="0"/>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AC893-354B-46B9-815A-216B4C1B8020}" type="slidenum">
              <a:rPr lang="en-US" smtClean="0"/>
              <a:t>‹#›</a:t>
            </a:fld>
            <a:endParaRPr lang="en-US"/>
          </a:p>
        </p:txBody>
      </p:sp>
    </p:spTree>
    <p:extLst>
      <p:ext uri="{BB962C8B-B14F-4D97-AF65-F5344CB8AC3E}">
        <p14:creationId xmlns:p14="http://schemas.microsoft.com/office/powerpoint/2010/main" val="925491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students into groups of 4-6. Give up to five minutes</a:t>
            </a:r>
            <a:r>
              <a:rPr lang="en-US" baseline="0" dirty="0" smtClean="0"/>
              <a:t> for the group to come up with a definition of “culture”. At the end of the five minutes, have students read out their definitions. </a:t>
            </a:r>
            <a:r>
              <a:rPr lang="en-US" baseline="0" dirty="0" smtClean="0"/>
              <a:t>Discuss--be </a:t>
            </a:r>
            <a:r>
              <a:rPr lang="en-US" baseline="0" dirty="0" smtClean="0"/>
              <a:t>sure to keep all student comments positive. Work on coming up with a usable definition, but be aware that it may not be complete yet. The class will have the chance to rework the definition.</a:t>
            </a:r>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1</a:t>
            </a:fld>
            <a:endParaRPr lang="en-US"/>
          </a:p>
        </p:txBody>
      </p:sp>
    </p:spTree>
    <p:extLst>
      <p:ext uri="{BB962C8B-B14F-4D97-AF65-F5344CB8AC3E}">
        <p14:creationId xmlns:p14="http://schemas.microsoft.com/office/powerpoint/2010/main" val="649522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students should begin to be able to discuss</a:t>
            </a:r>
            <a:r>
              <a:rPr lang="en-US" baseline="0" dirty="0" smtClean="0"/>
              <a:t> some of the inferences that can be made. What does the fact that </a:t>
            </a:r>
            <a:r>
              <a:rPr lang="en-AU" altLang="en-US" sz="1200" dirty="0" err="1" smtClean="0"/>
              <a:t>Ötzi</a:t>
            </a:r>
            <a:r>
              <a:rPr lang="en-AU" altLang="en-US" sz="1200" baseline="0" dirty="0" smtClean="0"/>
              <a:t> had whipworm indicate? The broken ribs?</a:t>
            </a:r>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22</a:t>
            </a:fld>
            <a:endParaRPr lang="en-US"/>
          </a:p>
        </p:txBody>
      </p:sp>
    </p:spTree>
    <p:extLst>
      <p:ext uri="{BB962C8B-B14F-4D97-AF65-F5344CB8AC3E}">
        <p14:creationId xmlns:p14="http://schemas.microsoft.com/office/powerpoint/2010/main" val="3446505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Discussions around homeopathic medicines- were there specialized roles in society?</a:t>
            </a:r>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23</a:t>
            </a:fld>
            <a:endParaRPr lang="en-US"/>
          </a:p>
        </p:txBody>
      </p:sp>
    </p:spTree>
    <p:extLst>
      <p:ext uri="{BB962C8B-B14F-4D97-AF65-F5344CB8AC3E}">
        <p14:creationId xmlns:p14="http://schemas.microsoft.com/office/powerpoint/2010/main" val="128523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Tattoos found on </a:t>
            </a:r>
            <a:r>
              <a:rPr lang="en-US" dirty="0" err="1" smtClean="0"/>
              <a:t>Otzi</a:t>
            </a:r>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24</a:t>
            </a:fld>
            <a:endParaRPr lang="en-US"/>
          </a:p>
        </p:txBody>
      </p:sp>
    </p:spTree>
    <p:extLst>
      <p:ext uri="{BB962C8B-B14F-4D97-AF65-F5344CB8AC3E}">
        <p14:creationId xmlns:p14="http://schemas.microsoft.com/office/powerpoint/2010/main" val="4164408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clothing allows for</a:t>
            </a:r>
            <a:r>
              <a:rPr lang="en-US" baseline="0" dirty="0" smtClean="0"/>
              <a:t> discussions of the knowledge gained by previous generations- how did he know to use these items? Did he make them? </a:t>
            </a:r>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25</a:t>
            </a:fld>
            <a:endParaRPr lang="en-US"/>
          </a:p>
        </p:txBody>
      </p:sp>
    </p:spTree>
    <p:extLst>
      <p:ext uri="{BB962C8B-B14F-4D97-AF65-F5344CB8AC3E}">
        <p14:creationId xmlns:p14="http://schemas.microsoft.com/office/powerpoint/2010/main" val="392515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Cape/coat, skirt</a:t>
            </a:r>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26</a:t>
            </a:fld>
            <a:endParaRPr lang="en-US"/>
          </a:p>
        </p:txBody>
      </p:sp>
    </p:spTree>
    <p:extLst>
      <p:ext uri="{BB962C8B-B14F-4D97-AF65-F5344CB8AC3E}">
        <p14:creationId xmlns:p14="http://schemas.microsoft.com/office/powerpoint/2010/main" val="1237976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a:t>
            </a:r>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27</a:t>
            </a:fld>
            <a:endParaRPr lang="en-US"/>
          </a:p>
        </p:txBody>
      </p:sp>
    </p:spTree>
    <p:extLst>
      <p:ext uri="{BB962C8B-B14F-4D97-AF65-F5344CB8AC3E}">
        <p14:creationId xmlns:p14="http://schemas.microsoft.com/office/powerpoint/2010/main" val="1862175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Shoe</a:t>
            </a:r>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28</a:t>
            </a:fld>
            <a:endParaRPr lang="en-US"/>
          </a:p>
        </p:txBody>
      </p:sp>
    </p:spTree>
    <p:extLst>
      <p:ext uri="{BB962C8B-B14F-4D97-AF65-F5344CB8AC3E}">
        <p14:creationId xmlns:p14="http://schemas.microsoft.com/office/powerpoint/2010/main" val="2128488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Dried fungus- medicine?</a:t>
            </a:r>
          </a:p>
          <a:p>
            <a:endParaRPr lang="en-US" dirty="0" smtClean="0"/>
          </a:p>
          <a:p>
            <a:r>
              <a:rPr lang="en-US" dirty="0" smtClean="0"/>
              <a:t>Shoes indicate he knew he was travelling, as does</a:t>
            </a:r>
            <a:r>
              <a:rPr lang="en-US" baseline="0" dirty="0" smtClean="0"/>
              <a:t> the flint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29</a:t>
            </a:fld>
            <a:endParaRPr lang="en-US"/>
          </a:p>
        </p:txBody>
      </p:sp>
    </p:spTree>
    <p:extLst>
      <p:ext uri="{BB962C8B-B14F-4D97-AF65-F5344CB8AC3E}">
        <p14:creationId xmlns:p14="http://schemas.microsoft.com/office/powerpoint/2010/main" val="637252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slide</a:t>
            </a:r>
            <a:endParaRPr lang="en-US" dirty="0"/>
          </a:p>
        </p:txBody>
      </p:sp>
      <p:sp>
        <p:nvSpPr>
          <p:cNvPr id="4" name="Slide Number Placeholder 3"/>
          <p:cNvSpPr>
            <a:spLocks noGrp="1"/>
          </p:cNvSpPr>
          <p:nvPr>
            <p:ph type="sldNum" sz="quarter" idx="10"/>
          </p:nvPr>
        </p:nvSpPr>
        <p:spPr/>
        <p:txBody>
          <a:bodyPr/>
          <a:lstStyle/>
          <a:p>
            <a:fld id="{AA207D44-4353-4B06-9C9B-FD189A19ABB7}" type="slidenum">
              <a:rPr lang="en-US" smtClean="0"/>
              <a:t>37</a:t>
            </a:fld>
            <a:endParaRPr lang="en-US"/>
          </a:p>
        </p:txBody>
      </p:sp>
    </p:spTree>
    <p:extLst>
      <p:ext uri="{BB962C8B-B14F-4D97-AF65-F5344CB8AC3E}">
        <p14:creationId xmlns:p14="http://schemas.microsoft.com/office/powerpoint/2010/main" val="3758550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word “biotic” when referring to living elements</a:t>
            </a:r>
            <a:endParaRPr lang="en-US" dirty="0"/>
          </a:p>
        </p:txBody>
      </p:sp>
      <p:sp>
        <p:nvSpPr>
          <p:cNvPr id="4" name="Slide Number Placeholder 3"/>
          <p:cNvSpPr>
            <a:spLocks noGrp="1"/>
          </p:cNvSpPr>
          <p:nvPr>
            <p:ph type="sldNum" sz="quarter" idx="10"/>
          </p:nvPr>
        </p:nvSpPr>
        <p:spPr/>
        <p:txBody>
          <a:bodyPr/>
          <a:lstStyle/>
          <a:p>
            <a:fld id="{AA207D44-4353-4B06-9C9B-FD189A19ABB7}" type="slidenum">
              <a:rPr lang="en-US" smtClean="0"/>
              <a:t>38</a:t>
            </a:fld>
            <a:endParaRPr lang="en-US"/>
          </a:p>
        </p:txBody>
      </p:sp>
    </p:spTree>
    <p:extLst>
      <p:ext uri="{BB962C8B-B14F-4D97-AF65-F5344CB8AC3E}">
        <p14:creationId xmlns:p14="http://schemas.microsoft.com/office/powerpoint/2010/main" val="206301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Continue in groups. Give up to five minutes for the group to come up with a list of the elements of culture. There should be a minimum of five elements. At the end of the five minutes have students share their lists. </a:t>
            </a:r>
            <a:r>
              <a:rPr lang="en-US" sz="1200" kern="1200" dirty="0" smtClean="0">
                <a:solidFill>
                  <a:schemeClr val="tx1"/>
                </a:solidFill>
                <a:effectLst/>
                <a:latin typeface="+mn-lt"/>
                <a:ea typeface="+mn-ea"/>
                <a:cs typeface="+mn-cs"/>
              </a:rPr>
              <a:t>Discuss--be </a:t>
            </a:r>
            <a:r>
              <a:rPr lang="en-US" sz="1200" kern="1200" dirty="0" smtClean="0">
                <a:solidFill>
                  <a:schemeClr val="tx1"/>
                </a:solidFill>
                <a:effectLst/>
                <a:latin typeface="+mn-lt"/>
                <a:ea typeface="+mn-ea"/>
                <a:cs typeface="+mn-cs"/>
              </a:rPr>
              <a:t>sure to keep all student comments positive. Be sure to transfer a finished list to wall post so students can have access to it for research project. Teacher: note the elements being listed- are there biotic</a:t>
            </a:r>
            <a:r>
              <a:rPr lang="en-US" sz="1200" kern="1200" baseline="0" dirty="0" smtClean="0">
                <a:solidFill>
                  <a:schemeClr val="tx1"/>
                </a:solidFill>
                <a:effectLst/>
                <a:latin typeface="+mn-lt"/>
                <a:ea typeface="+mn-ea"/>
                <a:cs typeface="+mn-cs"/>
              </a:rPr>
              <a:t> components present in the list?</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2</a:t>
            </a:fld>
            <a:endParaRPr lang="en-US"/>
          </a:p>
        </p:txBody>
      </p:sp>
    </p:spTree>
    <p:extLst>
      <p:ext uri="{BB962C8B-B14F-4D97-AF65-F5344CB8AC3E}">
        <p14:creationId xmlns:p14="http://schemas.microsoft.com/office/powerpoint/2010/main" val="649522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slides represent the intersection of the living world and culture. Students should begin to understand that much of the foundation of the cultures</a:t>
            </a:r>
            <a:r>
              <a:rPr lang="en-US" baseline="0" dirty="0" smtClean="0"/>
              <a:t> were based on relationships with the flora and fauna that early societies relied upon. Students are not only researching biological phenomenon, but doing it in a historical and cultural context.</a:t>
            </a:r>
            <a:endParaRPr lang="en-US" dirty="0"/>
          </a:p>
        </p:txBody>
      </p:sp>
      <p:sp>
        <p:nvSpPr>
          <p:cNvPr id="4" name="Slide Number Placeholder 3"/>
          <p:cNvSpPr>
            <a:spLocks noGrp="1"/>
          </p:cNvSpPr>
          <p:nvPr>
            <p:ph type="sldNum" sz="quarter" idx="10"/>
          </p:nvPr>
        </p:nvSpPr>
        <p:spPr/>
        <p:txBody>
          <a:bodyPr/>
          <a:lstStyle/>
          <a:p>
            <a:fld id="{AA207D44-4353-4B06-9C9B-FD189A19ABB7}" type="slidenum">
              <a:rPr lang="en-US" smtClean="0"/>
              <a:t>39</a:t>
            </a:fld>
            <a:endParaRPr lang="en-US"/>
          </a:p>
        </p:txBody>
      </p:sp>
    </p:spTree>
    <p:extLst>
      <p:ext uri="{BB962C8B-B14F-4D97-AF65-F5344CB8AC3E}">
        <p14:creationId xmlns:p14="http://schemas.microsoft.com/office/powerpoint/2010/main" val="647481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set of slides- these begin to bring the student to current times- how did culture</a:t>
            </a:r>
            <a:r>
              <a:rPr lang="en-US" baseline="0" dirty="0" smtClean="0"/>
              <a:t> become complicated? Also, by understanding the origins of the species being researched, students have the opportunity to study endemic vs. nonnative species. This may overlay a historical aspect to their studies- what other people may have influenced the development of that student’s culture?</a:t>
            </a:r>
            <a:endParaRPr lang="en-US" dirty="0"/>
          </a:p>
        </p:txBody>
      </p:sp>
      <p:sp>
        <p:nvSpPr>
          <p:cNvPr id="4" name="Slide Number Placeholder 3"/>
          <p:cNvSpPr>
            <a:spLocks noGrp="1"/>
          </p:cNvSpPr>
          <p:nvPr>
            <p:ph type="sldNum" sz="quarter" idx="10"/>
          </p:nvPr>
        </p:nvSpPr>
        <p:spPr/>
        <p:txBody>
          <a:bodyPr/>
          <a:lstStyle/>
          <a:p>
            <a:fld id="{AA207D44-4353-4B06-9C9B-FD189A19ABB7}" type="slidenum">
              <a:rPr lang="en-US" smtClean="0"/>
              <a:t>40</a:t>
            </a:fld>
            <a:endParaRPr lang="en-US"/>
          </a:p>
        </p:txBody>
      </p:sp>
    </p:spTree>
    <p:extLst>
      <p:ext uri="{BB962C8B-B14F-4D97-AF65-F5344CB8AC3E}">
        <p14:creationId xmlns:p14="http://schemas.microsoft.com/office/powerpoint/2010/main" val="2461000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of a focus on time- bridging the past to the present. This</a:t>
            </a:r>
            <a:r>
              <a:rPr lang="en-US" baseline="0" dirty="0" smtClean="0"/>
              <a:t> part of the research also allows students to learn about what current issues might be facing species within their own ancestral environments, and link any scientific advancements and/or issues facing the use of these species.</a:t>
            </a:r>
            <a:endParaRPr lang="en-US" dirty="0"/>
          </a:p>
        </p:txBody>
      </p:sp>
      <p:sp>
        <p:nvSpPr>
          <p:cNvPr id="4" name="Slide Number Placeholder 3"/>
          <p:cNvSpPr>
            <a:spLocks noGrp="1"/>
          </p:cNvSpPr>
          <p:nvPr>
            <p:ph type="sldNum" sz="quarter" idx="10"/>
          </p:nvPr>
        </p:nvSpPr>
        <p:spPr/>
        <p:txBody>
          <a:bodyPr/>
          <a:lstStyle/>
          <a:p>
            <a:fld id="{AA207D44-4353-4B06-9C9B-FD189A19ABB7}" type="slidenum">
              <a:rPr lang="en-US" smtClean="0"/>
              <a:t>41</a:t>
            </a:fld>
            <a:endParaRPr lang="en-US"/>
          </a:p>
        </p:txBody>
      </p:sp>
    </p:spTree>
    <p:extLst>
      <p:ext uri="{BB962C8B-B14F-4D97-AF65-F5344CB8AC3E}">
        <p14:creationId xmlns:p14="http://schemas.microsoft.com/office/powerpoint/2010/main" val="2009082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needed- include all questions given within the slides as well as </a:t>
            </a:r>
            <a:r>
              <a:rPr lang="en-US" smtClean="0"/>
              <a:t>grading rubric</a:t>
            </a:r>
            <a:endParaRPr lang="en-US" dirty="0"/>
          </a:p>
        </p:txBody>
      </p:sp>
      <p:sp>
        <p:nvSpPr>
          <p:cNvPr id="4" name="Slide Number Placeholder 3"/>
          <p:cNvSpPr>
            <a:spLocks noGrp="1"/>
          </p:cNvSpPr>
          <p:nvPr>
            <p:ph type="sldNum" sz="quarter" idx="10"/>
          </p:nvPr>
        </p:nvSpPr>
        <p:spPr/>
        <p:txBody>
          <a:bodyPr/>
          <a:lstStyle/>
          <a:p>
            <a:fld id="{AA207D44-4353-4B06-9C9B-FD189A19ABB7}" type="slidenum">
              <a:rPr lang="en-US" smtClean="0"/>
              <a:t>42</a:t>
            </a:fld>
            <a:endParaRPr lang="en-US"/>
          </a:p>
        </p:txBody>
      </p:sp>
    </p:spTree>
    <p:extLst>
      <p:ext uri="{BB962C8B-B14F-4D97-AF65-F5344CB8AC3E}">
        <p14:creationId xmlns:p14="http://schemas.microsoft.com/office/powerpoint/2010/main" val="241249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pictures are only meant to be seen as </a:t>
            </a:r>
            <a:r>
              <a:rPr lang="en-US" dirty="0" smtClean="0"/>
              <a:t>examples--allow </a:t>
            </a:r>
            <a:r>
              <a:rPr lang="en-US" dirty="0" smtClean="0"/>
              <a:t>students to ask questions and explore but try not to lead them to answers.</a:t>
            </a:r>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3</a:t>
            </a:fld>
            <a:endParaRPr lang="en-US"/>
          </a:p>
        </p:txBody>
      </p:sp>
    </p:spTree>
    <p:extLst>
      <p:ext uri="{BB962C8B-B14F-4D97-AF65-F5344CB8AC3E}">
        <p14:creationId xmlns:p14="http://schemas.microsoft.com/office/powerpoint/2010/main" val="33640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Collect ideas, stir conversation. The point</a:t>
            </a:r>
            <a:r>
              <a:rPr lang="en-US" baseline="0" dirty="0" smtClean="0"/>
              <a:t> of this discussion is to allow students to </a:t>
            </a:r>
            <a:r>
              <a:rPr lang="en-US" sz="1200" kern="1200" dirty="0" smtClean="0">
                <a:solidFill>
                  <a:schemeClr val="tx1"/>
                </a:solidFill>
                <a:effectLst/>
                <a:latin typeface="+mn-lt"/>
                <a:ea typeface="+mn-ea"/>
                <a:cs typeface="+mn-cs"/>
              </a:rPr>
              <a:t>recognize that cultural influences are all around them.</a:t>
            </a:r>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4</a:t>
            </a:fld>
            <a:endParaRPr lang="en-US"/>
          </a:p>
        </p:txBody>
      </p:sp>
    </p:spTree>
    <p:extLst>
      <p:ext uri="{BB962C8B-B14F-4D97-AF65-F5344CB8AC3E}">
        <p14:creationId xmlns:p14="http://schemas.microsoft.com/office/powerpoint/2010/main" val="2711625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pPr>
            <a:r>
              <a:rPr lang="en-US" altLang="en-US" sz="2800" dirty="0" smtClean="0"/>
              <a:t>Family patterns</a:t>
            </a:r>
          </a:p>
          <a:p>
            <a:pPr lvl="1" eaLnBrk="1" hangingPunct="1">
              <a:lnSpc>
                <a:spcPct val="80000"/>
              </a:lnSpc>
            </a:pPr>
            <a:r>
              <a:rPr lang="en-US" altLang="en-US" sz="2400" u="sng" dirty="0" smtClean="0"/>
              <a:t>Nuclear family-</a:t>
            </a:r>
            <a:r>
              <a:rPr lang="en-US" altLang="en-US" sz="2400" dirty="0" smtClean="0"/>
              <a:t> wife, husband, kids; </a:t>
            </a:r>
            <a:r>
              <a:rPr lang="en-US" altLang="en-US" sz="2000" dirty="0" smtClean="0"/>
              <a:t>typically found industrialized societies</a:t>
            </a:r>
          </a:p>
          <a:p>
            <a:pPr lvl="1" eaLnBrk="1" hangingPunct="1">
              <a:lnSpc>
                <a:spcPct val="80000"/>
              </a:lnSpc>
            </a:pPr>
            <a:r>
              <a:rPr lang="en-US" altLang="en-US" sz="2400" u="sng" dirty="0" smtClean="0"/>
              <a:t>Extended family-</a:t>
            </a:r>
            <a:r>
              <a:rPr lang="en-US" altLang="en-US" sz="2400" dirty="0" smtClean="0"/>
              <a:t> Several generations in one household.  Parents, kids, grandparents, aunts, uncles.  Usually in developing nations.</a:t>
            </a:r>
          </a:p>
          <a:p>
            <a:pPr lvl="1" eaLnBrk="1" hangingPunct="1">
              <a:lnSpc>
                <a:spcPct val="80000"/>
              </a:lnSpc>
            </a:pPr>
            <a:r>
              <a:rPr lang="en-US" altLang="en-US" sz="2400" u="sng" dirty="0" smtClean="0"/>
              <a:t>Patriarchal-</a:t>
            </a:r>
            <a:r>
              <a:rPr lang="en-US" altLang="en-US" sz="2400" dirty="0" smtClean="0"/>
              <a:t> family where the oldest male makes the decisions</a:t>
            </a:r>
          </a:p>
          <a:p>
            <a:pPr lvl="1" eaLnBrk="1" hangingPunct="1">
              <a:lnSpc>
                <a:spcPct val="80000"/>
              </a:lnSpc>
            </a:pPr>
            <a:r>
              <a:rPr lang="en-US" altLang="en-US" sz="2400" u="sng" dirty="0" smtClean="0"/>
              <a:t>Matriarchal- </a:t>
            </a:r>
            <a:r>
              <a:rPr lang="en-US" altLang="en-US" sz="2400" dirty="0" smtClean="0"/>
              <a:t>family where the oldest female makes all the decisions</a:t>
            </a:r>
          </a:p>
          <a:p>
            <a:pPr eaLnBrk="1" hangingPunct="1"/>
            <a:r>
              <a:rPr lang="en-US" altLang="en-US" u="sng" dirty="0" smtClean="0"/>
              <a:t>Kinship</a:t>
            </a:r>
            <a:r>
              <a:rPr lang="en-US" altLang="en-US" dirty="0" smtClean="0"/>
              <a:t>= concept that everyone is related to someone;</a:t>
            </a:r>
            <a:r>
              <a:rPr lang="en-US" altLang="en-US" baseline="0" dirty="0" smtClean="0"/>
              <a:t> specific</a:t>
            </a:r>
            <a:r>
              <a:rPr lang="en-US" altLang="en-US" dirty="0" smtClean="0"/>
              <a:t> rules exist (i.e.</a:t>
            </a:r>
            <a:r>
              <a:rPr lang="en-US" altLang="en-US" baseline="0" dirty="0" smtClean="0"/>
              <a:t> </a:t>
            </a:r>
            <a:r>
              <a:rPr lang="en-US" altLang="en-US" dirty="0" smtClean="0"/>
              <a:t>uncles can’t marry nieces)</a:t>
            </a:r>
          </a:p>
          <a:p>
            <a:pPr eaLnBrk="1" hangingPunct="1"/>
            <a:r>
              <a:rPr lang="en-US" altLang="en-US" u="sng" dirty="0" smtClean="0"/>
              <a:t>Clan</a:t>
            </a:r>
            <a:r>
              <a:rPr lang="en-US" altLang="en-US" dirty="0" smtClean="0"/>
              <a:t>= people within an ethnic group who claim to be descended from a common ancestor</a:t>
            </a:r>
          </a:p>
          <a:p>
            <a:pPr eaLnBrk="1" hangingPunct="1"/>
            <a:r>
              <a:rPr lang="en-US" altLang="en-US" u="sng" dirty="0" smtClean="0"/>
              <a:t>Social Classes</a:t>
            </a:r>
            <a:r>
              <a:rPr lang="en-US" altLang="en-US" dirty="0" smtClean="0"/>
              <a:t>= rank people according to status in society;</a:t>
            </a:r>
            <a:r>
              <a:rPr lang="en-US" altLang="en-US" baseline="0" dirty="0" smtClean="0"/>
              <a:t> c</a:t>
            </a:r>
            <a:r>
              <a:rPr lang="en-US" altLang="en-US" dirty="0" smtClean="0"/>
              <a:t>an be based on financial, occupation, heredity, education</a:t>
            </a:r>
            <a:r>
              <a:rPr lang="en-US" altLang="en-US" baseline="0" dirty="0" smtClean="0"/>
              <a:t> grouping</a:t>
            </a:r>
            <a:endParaRPr lang="en-US" altLang="en-US" dirty="0" smtClean="0"/>
          </a:p>
          <a:p>
            <a:pPr eaLnBrk="1" hangingPunct="1"/>
            <a:r>
              <a:rPr lang="en-US" altLang="en-US" u="sng" dirty="0" smtClean="0"/>
              <a:t>Social mobility</a:t>
            </a:r>
            <a:r>
              <a:rPr lang="en-US" altLang="en-US" dirty="0" smtClean="0"/>
              <a:t>= chance to move up and down the social ladder</a:t>
            </a:r>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6</a:t>
            </a:fld>
            <a:endParaRPr lang="en-US"/>
          </a:p>
        </p:txBody>
      </p:sp>
    </p:spTree>
    <p:extLst>
      <p:ext uri="{BB962C8B-B14F-4D97-AF65-F5344CB8AC3E}">
        <p14:creationId xmlns:p14="http://schemas.microsoft.com/office/powerpoint/2010/main" val="249502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sz="2800" u="sng" dirty="0" smtClean="0"/>
              <a:t>Monotheism</a:t>
            </a:r>
            <a:r>
              <a:rPr lang="en-US" altLang="en-US" sz="2800" dirty="0" smtClean="0"/>
              <a:t>- belief/worship of 1 god</a:t>
            </a:r>
          </a:p>
          <a:p>
            <a:pPr lvl="1"/>
            <a:r>
              <a:rPr lang="en-US" altLang="en-US" sz="2800" u="sng" dirty="0" smtClean="0"/>
              <a:t>Polytheism</a:t>
            </a:r>
            <a:r>
              <a:rPr lang="en-US" altLang="en-US" sz="2800" dirty="0" smtClean="0"/>
              <a:t>- belief/worship of more than 1 god</a:t>
            </a:r>
          </a:p>
          <a:p>
            <a:pPr lvl="1"/>
            <a:r>
              <a:rPr lang="en-US" altLang="en-US" sz="2800" u="sng" dirty="0" smtClean="0"/>
              <a:t>Animism</a:t>
            </a:r>
            <a:r>
              <a:rPr lang="en-US" altLang="en-US" sz="2800" dirty="0" smtClean="0"/>
              <a:t>- belief that everything in nature has a spirit</a:t>
            </a:r>
          </a:p>
          <a:p>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9</a:t>
            </a:fld>
            <a:endParaRPr lang="en-US"/>
          </a:p>
        </p:txBody>
      </p:sp>
    </p:spTree>
    <p:extLst>
      <p:ext uri="{BB962C8B-B14F-4D97-AF65-F5344CB8AC3E}">
        <p14:creationId xmlns:p14="http://schemas.microsoft.com/office/powerpoint/2010/main" val="4250766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“language” does not mean “written word”</a:t>
            </a:r>
          </a:p>
          <a:p>
            <a:r>
              <a:rPr lang="en-US" dirty="0" smtClean="0"/>
              <a:t>Different dialects can help show relatedness</a:t>
            </a:r>
            <a:r>
              <a:rPr lang="en-US" baseline="0" dirty="0" smtClean="0"/>
              <a:t> of cultural development </a:t>
            </a:r>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10</a:t>
            </a:fld>
            <a:endParaRPr lang="en-US"/>
          </a:p>
        </p:txBody>
      </p:sp>
    </p:spTree>
    <p:extLst>
      <p:ext uri="{BB962C8B-B14F-4D97-AF65-F5344CB8AC3E}">
        <p14:creationId xmlns:p14="http://schemas.microsoft.com/office/powerpoint/2010/main" val="3922824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90000"/>
              </a:lnSpc>
            </a:pPr>
            <a:r>
              <a:rPr lang="en-US" altLang="en-US" sz="2400" u="sng" dirty="0" smtClean="0"/>
              <a:t>Democracy</a:t>
            </a:r>
            <a:r>
              <a:rPr lang="en-US" altLang="en-US" sz="2400" dirty="0" smtClean="0"/>
              <a:t>- the </a:t>
            </a:r>
            <a:r>
              <a:rPr lang="en-US" altLang="en-US" sz="2400" dirty="0" err="1" smtClean="0"/>
              <a:t>ppl</a:t>
            </a:r>
            <a:r>
              <a:rPr lang="en-US" altLang="en-US" sz="2400" dirty="0" smtClean="0"/>
              <a:t> have supreme pwr.  Gov’t acts by &amp; w/ their consent</a:t>
            </a:r>
          </a:p>
          <a:p>
            <a:pPr lvl="1" eaLnBrk="1" hangingPunct="1">
              <a:lnSpc>
                <a:spcPct val="90000"/>
              </a:lnSpc>
            </a:pPr>
            <a:r>
              <a:rPr lang="en-US" altLang="en-US" sz="2400" u="sng" dirty="0" smtClean="0"/>
              <a:t>Republic</a:t>
            </a:r>
            <a:r>
              <a:rPr lang="en-US" altLang="en-US" sz="2400" dirty="0" smtClean="0"/>
              <a:t>- </a:t>
            </a:r>
            <a:r>
              <a:rPr lang="en-US" altLang="en-US" sz="2400" dirty="0" err="1" smtClean="0"/>
              <a:t>ppl</a:t>
            </a:r>
            <a:r>
              <a:rPr lang="en-US" altLang="en-US" sz="2400" dirty="0" smtClean="0"/>
              <a:t> choose the leaders who will represent them</a:t>
            </a:r>
          </a:p>
          <a:p>
            <a:pPr lvl="1" eaLnBrk="1" hangingPunct="1">
              <a:lnSpc>
                <a:spcPct val="90000"/>
              </a:lnSpc>
            </a:pPr>
            <a:r>
              <a:rPr lang="en-US" altLang="en-US" sz="2400" u="sng" dirty="0" smtClean="0"/>
              <a:t>Dictatorship</a:t>
            </a:r>
            <a:r>
              <a:rPr lang="en-US" altLang="en-US" sz="2400" dirty="0" smtClean="0"/>
              <a:t>- a ruler (or grp acting as 1) holds </a:t>
            </a:r>
            <a:r>
              <a:rPr lang="en-US" altLang="en-US" sz="2400" dirty="0" err="1" smtClean="0"/>
              <a:t>pwr</a:t>
            </a:r>
            <a:r>
              <a:rPr lang="en-US" altLang="en-US" sz="2400" dirty="0" smtClean="0"/>
              <a:t> by force.  Often uses military to stay in office.</a:t>
            </a:r>
          </a:p>
          <a:p>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11</a:t>
            </a:fld>
            <a:endParaRPr lang="en-US"/>
          </a:p>
        </p:txBody>
      </p:sp>
    </p:spTree>
    <p:extLst>
      <p:ext uri="{BB962C8B-B14F-4D97-AF65-F5344CB8AC3E}">
        <p14:creationId xmlns:p14="http://schemas.microsoft.com/office/powerpoint/2010/main" val="1632313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sz="1200" u="sng" dirty="0" smtClean="0"/>
              <a:t>Traditional economy-</a:t>
            </a:r>
            <a:r>
              <a:rPr lang="en-US" altLang="en-US" sz="1200" dirty="0" smtClean="0"/>
              <a:t> people produce most of what they need to survive.  Hunting/gathering or farming/herding societies.</a:t>
            </a:r>
          </a:p>
          <a:p>
            <a:pPr eaLnBrk="1" hangingPunct="1">
              <a:lnSpc>
                <a:spcPct val="90000"/>
              </a:lnSpc>
            </a:pPr>
            <a:r>
              <a:rPr lang="en-US" altLang="en-US" sz="1200" u="sng" dirty="0" smtClean="0"/>
              <a:t>Market economy-</a:t>
            </a:r>
            <a:r>
              <a:rPr lang="en-US" altLang="en-US" sz="1200" dirty="0" smtClean="0"/>
              <a:t> individuals answer the economic questions by buying &amp; selling goods &amp; services</a:t>
            </a:r>
          </a:p>
          <a:p>
            <a:pPr eaLnBrk="1" hangingPunct="1">
              <a:lnSpc>
                <a:spcPct val="90000"/>
              </a:lnSpc>
            </a:pPr>
            <a:r>
              <a:rPr lang="en-US" altLang="en-US" sz="1200" u="sng" dirty="0" smtClean="0"/>
              <a:t>Command economy-</a:t>
            </a:r>
            <a:r>
              <a:rPr lang="en-US" altLang="en-US" sz="1200" dirty="0" smtClean="0"/>
              <a:t> government controls what goods are produced, how they are produced &amp; what they cost.  Individuals have little economic power</a:t>
            </a:r>
          </a:p>
          <a:p>
            <a:pPr eaLnBrk="1" hangingPunct="1">
              <a:lnSpc>
                <a:spcPct val="90000"/>
              </a:lnSpc>
            </a:pPr>
            <a:r>
              <a:rPr lang="en-US" altLang="en-US" sz="1200" u="sng" dirty="0" smtClean="0"/>
              <a:t>Mixed economy-</a:t>
            </a:r>
            <a:r>
              <a:rPr lang="en-US" altLang="en-US" sz="1200" dirty="0" smtClean="0"/>
              <a:t> individuals make some decisions &amp; government makes others</a:t>
            </a:r>
          </a:p>
          <a:p>
            <a:endParaRPr lang="en-US" dirty="0"/>
          </a:p>
        </p:txBody>
      </p:sp>
      <p:sp>
        <p:nvSpPr>
          <p:cNvPr id="4" name="Slide Number Placeholder 3"/>
          <p:cNvSpPr>
            <a:spLocks noGrp="1"/>
          </p:cNvSpPr>
          <p:nvPr>
            <p:ph type="sldNum" sz="quarter" idx="10"/>
          </p:nvPr>
        </p:nvSpPr>
        <p:spPr/>
        <p:txBody>
          <a:bodyPr/>
          <a:lstStyle/>
          <a:p>
            <a:fld id="{0ACAC893-354B-46B9-815A-216B4C1B8020}" type="slidenum">
              <a:rPr lang="en-US" smtClean="0"/>
              <a:t>12</a:t>
            </a:fld>
            <a:endParaRPr lang="en-US"/>
          </a:p>
        </p:txBody>
      </p:sp>
    </p:spTree>
    <p:extLst>
      <p:ext uri="{BB962C8B-B14F-4D97-AF65-F5344CB8AC3E}">
        <p14:creationId xmlns:p14="http://schemas.microsoft.com/office/powerpoint/2010/main" val="113318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0F6996D-9E22-40EF-8FDE-E7FB45D98DD5}" type="datetimeFigureOut">
              <a:rPr lang="en-US" smtClean="0"/>
              <a:t>12/1/2014</a:t>
            </a:fld>
            <a:endParaRPr lang="en-US"/>
          </a:p>
        </p:txBody>
      </p:sp>
      <p:sp>
        <p:nvSpPr>
          <p:cNvPr id="8" name="Slide Number Placeholder 7"/>
          <p:cNvSpPr>
            <a:spLocks noGrp="1"/>
          </p:cNvSpPr>
          <p:nvPr>
            <p:ph type="sldNum" sz="quarter" idx="11"/>
          </p:nvPr>
        </p:nvSpPr>
        <p:spPr/>
        <p:txBody>
          <a:bodyPr/>
          <a:lstStyle/>
          <a:p>
            <a:fld id="{FA563495-7B42-4B72-93A1-79D613ED626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F6996D-9E22-40EF-8FDE-E7FB45D98DD5}"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63495-7B42-4B72-93A1-79D613ED626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6996D-9E22-40EF-8FDE-E7FB45D98DD5}"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63495-7B42-4B72-93A1-79D613ED626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665163" y="6367463"/>
            <a:ext cx="1905000" cy="457200"/>
          </a:xfrm>
        </p:spPr>
        <p:txBody>
          <a:bodyPr/>
          <a:lstStyle>
            <a:lvl1pPr>
              <a:defRPr/>
            </a:lvl1pPr>
          </a:lstStyle>
          <a:p>
            <a:pPr>
              <a:defRPr/>
            </a:pPr>
            <a:fld id="{4FE3B6BA-6A9E-4AC9-AFB2-3FEFC858C7E4}" type="datetime1">
              <a:rPr lang="en-US"/>
              <a:pPr>
                <a:defRPr/>
              </a:pPr>
              <a:t>12/1/2014</a:t>
            </a:fld>
            <a:endParaRPr lang="en-US"/>
          </a:p>
        </p:txBody>
      </p:sp>
      <p:sp>
        <p:nvSpPr>
          <p:cNvPr id="6" name="Footer Placeholder 5"/>
          <p:cNvSpPr>
            <a:spLocks noGrp="1"/>
          </p:cNvSpPr>
          <p:nvPr>
            <p:ph type="ftr" sz="quarter" idx="11"/>
          </p:nvPr>
        </p:nvSpPr>
        <p:spPr>
          <a:xfrm>
            <a:off x="3103563" y="6367463"/>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32563" y="6367463"/>
            <a:ext cx="1905000" cy="457200"/>
          </a:xfrm>
        </p:spPr>
        <p:txBody>
          <a:bodyPr/>
          <a:lstStyle>
            <a:lvl1pPr>
              <a:defRPr/>
            </a:lvl1pPr>
          </a:lstStyle>
          <a:p>
            <a:pPr>
              <a:defRPr/>
            </a:pPr>
            <a:fld id="{03D69F6A-5B58-439F-976F-7D506F939C8F}" type="slidenum">
              <a:rPr lang="en-US"/>
              <a:pPr>
                <a:defRPr/>
              </a:pPr>
              <a:t>‹#›</a:t>
            </a:fld>
            <a:endParaRPr lang="en-US"/>
          </a:p>
        </p:txBody>
      </p:sp>
    </p:spTree>
    <p:extLst>
      <p:ext uri="{BB962C8B-B14F-4D97-AF65-F5344CB8AC3E}">
        <p14:creationId xmlns:p14="http://schemas.microsoft.com/office/powerpoint/2010/main" val="2429458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5"/>
          <p:cNvSpPr>
            <a:spLocks noGrp="1"/>
          </p:cNvSpPr>
          <p:nvPr>
            <p:ph type="dt" sz="half" idx="10"/>
          </p:nvPr>
        </p:nvSpPr>
        <p:spPr>
          <a:xfrm>
            <a:off x="665163" y="6367463"/>
            <a:ext cx="1905000" cy="457200"/>
          </a:xfrm>
        </p:spPr>
        <p:txBody>
          <a:bodyPr/>
          <a:lstStyle>
            <a:lvl1pPr>
              <a:defRPr/>
            </a:lvl1pPr>
          </a:lstStyle>
          <a:p>
            <a:pPr>
              <a:defRPr/>
            </a:pPr>
            <a:fld id="{DF20C987-3336-4236-8C83-14E10264884C}" type="datetime1">
              <a:rPr lang="en-US"/>
              <a:pPr>
                <a:defRPr/>
              </a:pPr>
              <a:t>12/1/2014</a:t>
            </a:fld>
            <a:endParaRPr lang="en-US"/>
          </a:p>
        </p:txBody>
      </p:sp>
      <p:sp>
        <p:nvSpPr>
          <p:cNvPr id="7" name="Footer Placeholder 6"/>
          <p:cNvSpPr>
            <a:spLocks noGrp="1"/>
          </p:cNvSpPr>
          <p:nvPr>
            <p:ph type="ftr" sz="quarter" idx="11"/>
          </p:nvPr>
        </p:nvSpPr>
        <p:spPr>
          <a:xfrm>
            <a:off x="3103563" y="6367463"/>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32563" y="6367463"/>
            <a:ext cx="1905000" cy="457200"/>
          </a:xfrm>
        </p:spPr>
        <p:txBody>
          <a:bodyPr/>
          <a:lstStyle>
            <a:lvl1pPr>
              <a:defRPr/>
            </a:lvl1pPr>
          </a:lstStyle>
          <a:p>
            <a:pPr>
              <a:defRPr/>
            </a:pPr>
            <a:fld id="{EFE171DD-D936-4809-8AEB-52CB473AD179}" type="slidenum">
              <a:rPr lang="en-US"/>
              <a:pPr>
                <a:defRPr/>
              </a:pPr>
              <a:t>‹#›</a:t>
            </a:fld>
            <a:endParaRPr lang="en-US"/>
          </a:p>
        </p:txBody>
      </p:sp>
    </p:spTree>
    <p:extLst>
      <p:ext uri="{BB962C8B-B14F-4D97-AF65-F5344CB8AC3E}">
        <p14:creationId xmlns:p14="http://schemas.microsoft.com/office/powerpoint/2010/main" val="84593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80F6996D-9E22-40EF-8FDE-E7FB45D98DD5}" type="datetimeFigureOut">
              <a:rPr lang="en-US" smtClean="0"/>
              <a:t>12/1/2014</a:t>
            </a:fld>
            <a:endParaRPr lang="en-US"/>
          </a:p>
        </p:txBody>
      </p:sp>
      <p:sp>
        <p:nvSpPr>
          <p:cNvPr id="10" name="Slide Number Placeholder 9"/>
          <p:cNvSpPr>
            <a:spLocks noGrp="1"/>
          </p:cNvSpPr>
          <p:nvPr>
            <p:ph type="sldNum" sz="quarter" idx="15"/>
          </p:nvPr>
        </p:nvSpPr>
        <p:spPr/>
        <p:txBody>
          <a:bodyPr/>
          <a:lstStyle/>
          <a:p>
            <a:fld id="{FA563495-7B42-4B72-93A1-79D613ED626F}" type="slidenum">
              <a:rPr lang="en-US" smtClean="0"/>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0F6996D-9E22-40EF-8FDE-E7FB45D98DD5}" type="datetimeFigureOut">
              <a:rPr lang="en-US" smtClean="0"/>
              <a:t>12/1/2014</a:t>
            </a:fld>
            <a:endParaRPr lang="en-US"/>
          </a:p>
        </p:txBody>
      </p:sp>
      <p:sp>
        <p:nvSpPr>
          <p:cNvPr id="8" name="Slide Number Placeholder 7"/>
          <p:cNvSpPr>
            <a:spLocks noGrp="1"/>
          </p:cNvSpPr>
          <p:nvPr>
            <p:ph type="sldNum" sz="quarter" idx="11"/>
          </p:nvPr>
        </p:nvSpPr>
        <p:spPr/>
        <p:txBody>
          <a:bodyPr/>
          <a:lstStyle/>
          <a:p>
            <a:fld id="{FA563495-7B42-4B72-93A1-79D613ED626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80F6996D-9E22-40EF-8FDE-E7FB45D98DD5}" type="datetimeFigureOut">
              <a:rPr lang="en-US" smtClean="0"/>
              <a:t>12/1/2014</a:t>
            </a:fld>
            <a:endParaRPr lang="en-US"/>
          </a:p>
        </p:txBody>
      </p:sp>
      <p:sp>
        <p:nvSpPr>
          <p:cNvPr id="10" name="Slide Number Placeholder 9"/>
          <p:cNvSpPr>
            <a:spLocks noGrp="1"/>
          </p:cNvSpPr>
          <p:nvPr>
            <p:ph type="sldNum" sz="quarter" idx="11"/>
          </p:nvPr>
        </p:nvSpPr>
        <p:spPr/>
        <p:txBody>
          <a:bodyPr/>
          <a:lstStyle/>
          <a:p>
            <a:fld id="{FA563495-7B42-4B72-93A1-79D613ED626F}"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80F6996D-9E22-40EF-8FDE-E7FB45D98DD5}" type="datetimeFigureOut">
              <a:rPr lang="en-US" smtClean="0"/>
              <a:t>12/1/2014</a:t>
            </a:fld>
            <a:endParaRPr lang="en-US"/>
          </a:p>
        </p:txBody>
      </p:sp>
      <p:sp>
        <p:nvSpPr>
          <p:cNvPr id="11" name="Slide Number Placeholder 10"/>
          <p:cNvSpPr>
            <a:spLocks noGrp="1"/>
          </p:cNvSpPr>
          <p:nvPr>
            <p:ph type="sldNum" sz="quarter" idx="11"/>
          </p:nvPr>
        </p:nvSpPr>
        <p:spPr/>
        <p:txBody>
          <a:bodyPr/>
          <a:lstStyle/>
          <a:p>
            <a:fld id="{FA563495-7B42-4B72-93A1-79D613ED626F}"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80F6996D-9E22-40EF-8FDE-E7FB45D98DD5}" type="datetimeFigureOut">
              <a:rPr lang="en-US" smtClean="0"/>
              <a:t>12/1/2014</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FA563495-7B42-4B72-93A1-79D613ED626F}" type="slidenum">
              <a:rPr lang="en-US" smtClean="0"/>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6996D-9E22-40EF-8FDE-E7FB45D98DD5}" type="datetimeFigureOut">
              <a:rPr lang="en-US" smtClean="0"/>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563495-7B42-4B72-93A1-79D613ED626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0F6996D-9E22-40EF-8FDE-E7FB45D98DD5}" type="datetimeFigureOut">
              <a:rPr lang="en-US" smtClean="0"/>
              <a:t>12/1/2014</a:t>
            </a:fld>
            <a:endParaRPr lang="en-US"/>
          </a:p>
        </p:txBody>
      </p:sp>
      <p:sp>
        <p:nvSpPr>
          <p:cNvPr id="9" name="Slide Number Placeholder 8"/>
          <p:cNvSpPr>
            <a:spLocks noGrp="1"/>
          </p:cNvSpPr>
          <p:nvPr>
            <p:ph type="sldNum" sz="quarter" idx="11"/>
          </p:nvPr>
        </p:nvSpPr>
        <p:spPr/>
        <p:txBody>
          <a:bodyPr/>
          <a:lstStyle/>
          <a:p>
            <a:fld id="{FA563495-7B42-4B72-93A1-79D613ED626F}"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0F6996D-9E22-40EF-8FDE-E7FB45D98DD5}" type="datetimeFigureOut">
              <a:rPr lang="en-US" smtClean="0"/>
              <a:t>12/1/2014</a:t>
            </a:fld>
            <a:endParaRPr lang="en-US"/>
          </a:p>
        </p:txBody>
      </p:sp>
      <p:sp>
        <p:nvSpPr>
          <p:cNvPr id="9" name="Slide Number Placeholder 8"/>
          <p:cNvSpPr>
            <a:spLocks noGrp="1"/>
          </p:cNvSpPr>
          <p:nvPr>
            <p:ph type="sldNum" sz="quarter" idx="11"/>
          </p:nvPr>
        </p:nvSpPr>
        <p:spPr/>
        <p:txBody>
          <a:bodyPr/>
          <a:lstStyle/>
          <a:p>
            <a:fld id="{FA563495-7B42-4B72-93A1-79D613ED626F}"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80F6996D-9E22-40EF-8FDE-E7FB45D98DD5}" type="datetimeFigureOut">
              <a:rPr lang="en-US" smtClean="0"/>
              <a:t>12/1/2014</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FA563495-7B42-4B72-93A1-79D613ED626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WA3AiNup7fY"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upload.wikimedia.org/wikipedia/en/1/1e/OetzitheIceman-glacier-199109a.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donsmaps.com/images9/otzi459.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donsmaps.com/images9/otzi466.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76400"/>
            <a:ext cx="8458200" cy="1219200"/>
          </a:xfrm>
        </p:spPr>
        <p:txBody>
          <a:bodyPr/>
          <a:lstStyle/>
          <a:p>
            <a:r>
              <a:rPr lang="en-US" sz="5400" dirty="0" smtClean="0"/>
              <a:t>D</a:t>
            </a:r>
            <a:r>
              <a:rPr lang="en-US" sz="5400" cap="none" dirty="0" smtClean="0"/>
              <a:t>ay</a:t>
            </a:r>
            <a:r>
              <a:rPr lang="en-US" sz="5400" dirty="0" smtClean="0"/>
              <a:t> 1:</a:t>
            </a:r>
            <a:br>
              <a:rPr lang="en-US" sz="5400" dirty="0" smtClean="0"/>
            </a:br>
            <a:r>
              <a:rPr lang="en-US" sz="5400" dirty="0" smtClean="0"/>
              <a:t/>
            </a:r>
            <a:br>
              <a:rPr lang="en-US" sz="5400" dirty="0" smtClean="0"/>
            </a:br>
            <a:r>
              <a:rPr lang="en-US" sz="5400" dirty="0" smtClean="0">
                <a:latin typeface="Arial Black" panose="020B0A04020102020204" pitchFamily="34" charset="0"/>
              </a:rPr>
              <a:t>W</a:t>
            </a:r>
            <a:r>
              <a:rPr lang="en-US" sz="5400" cap="none" dirty="0" smtClean="0">
                <a:latin typeface="Arial Black" panose="020B0A04020102020204" pitchFamily="34" charset="0"/>
              </a:rPr>
              <a:t>hat is culture</a:t>
            </a:r>
            <a:r>
              <a:rPr lang="en-US" sz="5400" dirty="0" smtClean="0"/>
              <a:t>?</a:t>
            </a:r>
            <a:endParaRPr lang="en-US" sz="5400" dirty="0"/>
          </a:p>
        </p:txBody>
      </p:sp>
      <p:sp>
        <p:nvSpPr>
          <p:cNvPr id="3" name="Subtitle 2"/>
          <p:cNvSpPr>
            <a:spLocks noGrp="1"/>
          </p:cNvSpPr>
          <p:nvPr>
            <p:ph type="subTitle" idx="1"/>
          </p:nvPr>
        </p:nvSpPr>
        <p:spPr>
          <a:xfrm>
            <a:off x="990600" y="4724400"/>
            <a:ext cx="6172200" cy="1123336"/>
          </a:xfrm>
        </p:spPr>
        <p:txBody>
          <a:bodyPr>
            <a:normAutofit/>
          </a:bodyPr>
          <a:lstStyle/>
          <a:p>
            <a:r>
              <a:rPr lang="en-US" sz="2400" dirty="0" smtClean="0"/>
              <a:t>Possible definitions?</a:t>
            </a:r>
            <a:endParaRPr lang="en-US" sz="2400" dirty="0"/>
          </a:p>
        </p:txBody>
      </p:sp>
    </p:spTree>
    <p:extLst>
      <p:ext uri="{BB962C8B-B14F-4D97-AF65-F5344CB8AC3E}">
        <p14:creationId xmlns:p14="http://schemas.microsoft.com/office/powerpoint/2010/main" val="1012419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8229600" cy="655638"/>
          </a:xfrm>
        </p:spPr>
        <p:txBody>
          <a:bodyPr>
            <a:normAutofit fontScale="90000"/>
          </a:bodyPr>
          <a:lstStyle/>
          <a:p>
            <a:pPr eaLnBrk="1" hangingPunct="1"/>
            <a:r>
              <a:rPr lang="en-US" altLang="en-US" sz="4000" b="1" cap="none" dirty="0" smtClean="0"/>
              <a:t>Language</a:t>
            </a:r>
          </a:p>
        </p:txBody>
      </p:sp>
      <p:sp>
        <p:nvSpPr>
          <p:cNvPr id="8195" name="Rectangle 3"/>
          <p:cNvSpPr>
            <a:spLocks noGrp="1" noChangeArrowheads="1"/>
          </p:cNvSpPr>
          <p:nvPr>
            <p:ph type="body" idx="4294967295"/>
          </p:nvPr>
        </p:nvSpPr>
        <p:spPr>
          <a:xfrm>
            <a:off x="0" y="838200"/>
            <a:ext cx="9144000" cy="6019800"/>
          </a:xfrm>
          <a:prstGeom prst="rect">
            <a:avLst/>
          </a:prstGeom>
        </p:spPr>
        <p:txBody>
          <a:bodyPr/>
          <a:lstStyle/>
          <a:p>
            <a:pPr eaLnBrk="1" hangingPunct="1">
              <a:lnSpc>
                <a:spcPct val="90000"/>
              </a:lnSpc>
            </a:pPr>
            <a:r>
              <a:rPr lang="en-US" altLang="en-US" sz="2800" dirty="0" smtClean="0"/>
              <a:t>Cornerstone of Culture</a:t>
            </a:r>
          </a:p>
          <a:p>
            <a:pPr lvl="1">
              <a:lnSpc>
                <a:spcPct val="90000"/>
              </a:lnSpc>
            </a:pPr>
            <a:r>
              <a:rPr lang="en-US" altLang="en-US" sz="2800" dirty="0" smtClean="0"/>
              <a:t>Culture is passed through language</a:t>
            </a:r>
          </a:p>
          <a:p>
            <a:pPr lvl="1">
              <a:lnSpc>
                <a:spcPct val="90000"/>
              </a:lnSpc>
            </a:pPr>
            <a:r>
              <a:rPr lang="en-US" altLang="en-US" sz="2800" dirty="0" smtClean="0"/>
              <a:t>All cultures must communicate</a:t>
            </a:r>
          </a:p>
          <a:p>
            <a:pPr lvl="1">
              <a:lnSpc>
                <a:spcPct val="90000"/>
              </a:lnSpc>
            </a:pPr>
            <a:r>
              <a:rPr lang="en-US" altLang="en-US" sz="2800" dirty="0" smtClean="0"/>
              <a:t>Language reflects a culture’s identity</a:t>
            </a:r>
          </a:p>
          <a:p>
            <a:pPr lvl="1">
              <a:lnSpc>
                <a:spcPct val="90000"/>
              </a:lnSpc>
            </a:pPr>
            <a:r>
              <a:rPr lang="en-US" altLang="en-US" sz="2800" dirty="0" smtClean="0"/>
              <a:t>Languages can have different dialects</a:t>
            </a:r>
          </a:p>
          <a:p>
            <a:pPr lvl="1" eaLnBrk="1" hangingPunct="1"/>
            <a:endParaRPr lang="en-US" altLang="en-US" sz="24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200400"/>
            <a:ext cx="6781800" cy="3505200"/>
          </a:xfrm>
          <a:prstGeom prst="rect">
            <a:avLst/>
          </a:prstGeom>
        </p:spPr>
      </p:pic>
    </p:spTree>
    <p:extLst>
      <p:ext uri="{BB962C8B-B14F-4D97-AF65-F5344CB8AC3E}">
        <p14:creationId xmlns:p14="http://schemas.microsoft.com/office/powerpoint/2010/main" val="1604052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077200" cy="990600"/>
          </a:xfrm>
        </p:spPr>
        <p:txBody>
          <a:bodyPr>
            <a:normAutofit/>
          </a:bodyPr>
          <a:lstStyle/>
          <a:p>
            <a:pPr eaLnBrk="1" hangingPunct="1"/>
            <a:r>
              <a:rPr lang="en-US" altLang="en-US" sz="3600" b="1" cap="none" dirty="0" smtClean="0"/>
              <a:t>Forms of Government</a:t>
            </a:r>
          </a:p>
        </p:txBody>
      </p:sp>
      <p:sp>
        <p:nvSpPr>
          <p:cNvPr id="9219" name="Rectangle 3"/>
          <p:cNvSpPr>
            <a:spLocks noGrp="1" noChangeArrowheads="1"/>
          </p:cNvSpPr>
          <p:nvPr>
            <p:ph type="body" idx="4294967295"/>
          </p:nvPr>
        </p:nvSpPr>
        <p:spPr>
          <a:xfrm>
            <a:off x="609600" y="914400"/>
            <a:ext cx="8229600" cy="5486400"/>
          </a:xfrm>
          <a:prstGeom prst="rect">
            <a:avLst/>
          </a:prstGeom>
        </p:spPr>
        <p:txBody>
          <a:bodyPr/>
          <a:lstStyle/>
          <a:p>
            <a:pPr eaLnBrk="1" hangingPunct="1">
              <a:lnSpc>
                <a:spcPct val="90000"/>
              </a:lnSpc>
            </a:pPr>
            <a:r>
              <a:rPr lang="en-US" altLang="en-US" sz="2800" dirty="0" smtClean="0"/>
              <a:t>Government is designed to provide for the common need </a:t>
            </a:r>
          </a:p>
          <a:p>
            <a:pPr lvl="1">
              <a:lnSpc>
                <a:spcPct val="90000"/>
              </a:lnSpc>
            </a:pPr>
            <a:r>
              <a:rPr lang="en-US" altLang="en-US" sz="2800" dirty="0"/>
              <a:t>K</a:t>
            </a:r>
            <a:r>
              <a:rPr lang="en-US" altLang="en-US" sz="2800" dirty="0" smtClean="0"/>
              <a:t>eeping order in society &amp; protecting it from outside threats</a:t>
            </a:r>
          </a:p>
          <a:p>
            <a:pPr eaLnBrk="1" hangingPunct="1">
              <a:lnSpc>
                <a:spcPct val="90000"/>
              </a:lnSpc>
            </a:pPr>
            <a:r>
              <a:rPr lang="en-US" altLang="en-US" sz="2800" dirty="0" smtClean="0"/>
              <a:t>Types of Government include:</a:t>
            </a:r>
          </a:p>
          <a:p>
            <a:pPr lvl="1" eaLnBrk="1" hangingPunct="1">
              <a:lnSpc>
                <a:spcPct val="90000"/>
              </a:lnSpc>
            </a:pPr>
            <a:r>
              <a:rPr lang="en-US" altLang="en-US" sz="2400" dirty="0" smtClean="0"/>
              <a:t>Democracy</a:t>
            </a:r>
          </a:p>
          <a:p>
            <a:pPr lvl="1" eaLnBrk="1" hangingPunct="1">
              <a:lnSpc>
                <a:spcPct val="90000"/>
              </a:lnSpc>
            </a:pPr>
            <a:r>
              <a:rPr lang="en-US" altLang="en-US" sz="2400" dirty="0" smtClean="0"/>
              <a:t>Republic</a:t>
            </a:r>
          </a:p>
          <a:p>
            <a:pPr lvl="1" eaLnBrk="1" hangingPunct="1">
              <a:lnSpc>
                <a:spcPct val="90000"/>
              </a:lnSpc>
            </a:pPr>
            <a:r>
              <a:rPr lang="en-US" altLang="en-US" sz="2400" dirty="0" smtClean="0"/>
              <a:t>Dictatorship</a:t>
            </a:r>
          </a:p>
          <a:p>
            <a:pPr lvl="1" eaLnBrk="1" hangingPunct="1">
              <a:lnSpc>
                <a:spcPct val="90000"/>
              </a:lnSpc>
            </a:pPr>
            <a:r>
              <a:rPr lang="en-US" altLang="en-US" sz="2400" dirty="0" smtClean="0"/>
              <a:t>Monarchy</a:t>
            </a:r>
          </a:p>
          <a:p>
            <a:pPr lvl="1" eaLnBrk="1" hangingPunct="1">
              <a:lnSpc>
                <a:spcPct val="90000"/>
              </a:lnSpc>
            </a:pPr>
            <a:r>
              <a:rPr lang="en-US" altLang="en-US" sz="2400" dirty="0" smtClean="0"/>
              <a:t>Aristocracy</a:t>
            </a:r>
          </a:p>
          <a:p>
            <a:pPr lvl="1">
              <a:lnSpc>
                <a:spcPct val="90000"/>
              </a:lnSpc>
            </a:pPr>
            <a:r>
              <a:rPr lang="en-US" sz="2400" dirty="0" err="1"/>
              <a:t>Corporatocracy</a:t>
            </a:r>
            <a:endParaRPr lang="en-US" altLang="en-US" sz="24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953000" y="3093720"/>
            <a:ext cx="4267200" cy="3200400"/>
          </a:xfrm>
          <a:prstGeom prst="rect">
            <a:avLst/>
          </a:prstGeom>
        </p:spPr>
      </p:pic>
    </p:spTree>
    <p:extLst>
      <p:ext uri="{BB962C8B-B14F-4D97-AF65-F5344CB8AC3E}">
        <p14:creationId xmlns:p14="http://schemas.microsoft.com/office/powerpoint/2010/main" val="1979848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8229600" cy="731838"/>
          </a:xfrm>
        </p:spPr>
        <p:txBody>
          <a:bodyPr>
            <a:normAutofit/>
          </a:bodyPr>
          <a:lstStyle/>
          <a:p>
            <a:pPr eaLnBrk="1" hangingPunct="1"/>
            <a:r>
              <a:rPr lang="en-US" altLang="en-US" sz="3600" b="1" cap="none" dirty="0" smtClean="0"/>
              <a:t>Economic Systems</a:t>
            </a:r>
          </a:p>
        </p:txBody>
      </p:sp>
      <p:sp>
        <p:nvSpPr>
          <p:cNvPr id="10243" name="Rectangle 3"/>
          <p:cNvSpPr>
            <a:spLocks noGrp="1" noChangeArrowheads="1"/>
          </p:cNvSpPr>
          <p:nvPr>
            <p:ph type="body" idx="4294967295"/>
          </p:nvPr>
        </p:nvSpPr>
        <p:spPr>
          <a:xfrm>
            <a:off x="0" y="990600"/>
            <a:ext cx="9144000" cy="5867400"/>
          </a:xfrm>
          <a:prstGeom prst="rect">
            <a:avLst/>
          </a:prstGeom>
        </p:spPr>
        <p:txBody>
          <a:bodyPr/>
          <a:lstStyle/>
          <a:p>
            <a:pPr eaLnBrk="1" hangingPunct="1">
              <a:lnSpc>
                <a:spcPct val="90000"/>
              </a:lnSpc>
            </a:pPr>
            <a:r>
              <a:rPr lang="en-US" altLang="en-US" sz="2400" dirty="0" smtClean="0"/>
              <a:t>How people use limited resources to satisfy their wants &amp; needs</a:t>
            </a:r>
          </a:p>
          <a:p>
            <a:pPr eaLnBrk="1" hangingPunct="1">
              <a:lnSpc>
                <a:spcPct val="90000"/>
              </a:lnSpc>
            </a:pPr>
            <a:endParaRPr lang="en-US" altLang="en-US" sz="2400" dirty="0" smtClean="0"/>
          </a:p>
          <a:p>
            <a:pPr marL="0" indent="0" eaLnBrk="1" hangingPunct="1">
              <a:lnSpc>
                <a:spcPct val="90000"/>
              </a:lnSpc>
              <a:buNone/>
            </a:pPr>
            <a:r>
              <a:rPr lang="en-US" altLang="en-US" sz="2400" b="1" dirty="0" smtClean="0"/>
              <a:t>Three questions</a:t>
            </a:r>
            <a:r>
              <a:rPr lang="en-US" altLang="en-US" sz="2400" dirty="0" smtClean="0"/>
              <a:t>:</a:t>
            </a:r>
          </a:p>
          <a:p>
            <a:pPr lvl="1" eaLnBrk="1" hangingPunct="1">
              <a:lnSpc>
                <a:spcPct val="90000"/>
              </a:lnSpc>
            </a:pPr>
            <a:r>
              <a:rPr lang="en-US" altLang="en-US" sz="2400" dirty="0" smtClean="0"/>
              <a:t>What goods &amp; services should we produce?</a:t>
            </a:r>
          </a:p>
          <a:p>
            <a:pPr lvl="1" eaLnBrk="1" hangingPunct="1">
              <a:lnSpc>
                <a:spcPct val="90000"/>
              </a:lnSpc>
            </a:pPr>
            <a:r>
              <a:rPr lang="en-US" altLang="en-US" sz="2400" dirty="0" smtClean="0"/>
              <a:t>How should we produce them?</a:t>
            </a:r>
          </a:p>
          <a:p>
            <a:pPr lvl="1" eaLnBrk="1" hangingPunct="1">
              <a:lnSpc>
                <a:spcPct val="90000"/>
              </a:lnSpc>
            </a:pPr>
            <a:r>
              <a:rPr lang="en-US" altLang="en-US" sz="2400" dirty="0" smtClean="0"/>
              <a:t>For whom should we produce them?</a:t>
            </a:r>
          </a:p>
          <a:p>
            <a:pPr marL="0" indent="0">
              <a:lnSpc>
                <a:spcPct val="90000"/>
              </a:lnSpc>
              <a:buNone/>
            </a:pPr>
            <a:endParaRPr lang="en-US" altLang="en-US" sz="2400" b="1" dirty="0" smtClean="0"/>
          </a:p>
          <a:p>
            <a:pPr marL="0" indent="0">
              <a:lnSpc>
                <a:spcPct val="90000"/>
              </a:lnSpc>
              <a:buNone/>
            </a:pPr>
            <a:r>
              <a:rPr lang="en-US" altLang="en-US" sz="2400" b="1" dirty="0" smtClean="0"/>
              <a:t>Common Forms</a:t>
            </a:r>
          </a:p>
          <a:p>
            <a:pPr lvl="1">
              <a:lnSpc>
                <a:spcPct val="90000"/>
              </a:lnSpc>
            </a:pPr>
            <a:r>
              <a:rPr lang="en-US" altLang="en-US" sz="2400" dirty="0" smtClean="0"/>
              <a:t>Traditional economy</a:t>
            </a:r>
            <a:endParaRPr lang="en-US" altLang="en-US" sz="2400" dirty="0"/>
          </a:p>
          <a:p>
            <a:pPr lvl="1">
              <a:lnSpc>
                <a:spcPct val="90000"/>
              </a:lnSpc>
            </a:pPr>
            <a:r>
              <a:rPr lang="en-US" altLang="en-US" sz="2400" dirty="0"/>
              <a:t>Market </a:t>
            </a:r>
            <a:r>
              <a:rPr lang="en-US" altLang="en-US" sz="2400" dirty="0" smtClean="0"/>
              <a:t>economy</a:t>
            </a:r>
            <a:endParaRPr lang="en-US" altLang="en-US" sz="2400" dirty="0"/>
          </a:p>
          <a:p>
            <a:pPr lvl="1">
              <a:lnSpc>
                <a:spcPct val="90000"/>
              </a:lnSpc>
            </a:pPr>
            <a:r>
              <a:rPr lang="en-US" altLang="en-US" sz="2400" dirty="0"/>
              <a:t>Command </a:t>
            </a:r>
            <a:r>
              <a:rPr lang="en-US" altLang="en-US" sz="2400" dirty="0" smtClean="0"/>
              <a:t>economy</a:t>
            </a:r>
            <a:endParaRPr lang="en-US" altLang="en-US" sz="2400" dirty="0"/>
          </a:p>
          <a:p>
            <a:pPr lvl="1">
              <a:lnSpc>
                <a:spcPct val="90000"/>
              </a:lnSpc>
            </a:pPr>
            <a:r>
              <a:rPr lang="en-US" altLang="en-US" sz="2400" dirty="0"/>
              <a:t>Mixed </a:t>
            </a:r>
            <a:r>
              <a:rPr lang="en-US" altLang="en-US" sz="2400" dirty="0" smtClean="0"/>
              <a:t>economy</a:t>
            </a:r>
            <a:endParaRPr lang="en-US" alt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448050"/>
            <a:ext cx="3962400" cy="2971800"/>
          </a:xfrm>
          <a:prstGeom prst="rect">
            <a:avLst/>
          </a:prstGeom>
        </p:spPr>
      </p:pic>
    </p:spTree>
    <p:extLst>
      <p:ext uri="{BB962C8B-B14F-4D97-AF65-F5344CB8AC3E}">
        <p14:creationId xmlns:p14="http://schemas.microsoft.com/office/powerpoint/2010/main" val="1662534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A3AiNup7fY"/>
          <p:cNvPicPr>
            <a:picLocks noGrp="1" noRot="1" noChangeAspect="1"/>
          </p:cNvPicPr>
          <p:nvPr>
            <p:ph sz="quarter" idx="13"/>
            <a:videoFile r:link="rId1"/>
          </p:nvPr>
        </p:nvPicPr>
        <p:blipFill>
          <a:blip r:embed="rId3"/>
          <a:stretch>
            <a:fillRect/>
          </a:stretch>
        </p:blipFill>
        <p:spPr>
          <a:xfrm>
            <a:off x="4343400" y="4114800"/>
            <a:ext cx="4572000" cy="2571750"/>
          </a:xfrm>
          <a:prstGeom prst="rect">
            <a:avLst/>
          </a:prstGeom>
        </p:spPr>
      </p:pic>
      <p:sp>
        <p:nvSpPr>
          <p:cNvPr id="3" name="Title 2"/>
          <p:cNvSpPr>
            <a:spLocks noGrp="1"/>
          </p:cNvSpPr>
          <p:nvPr>
            <p:ph type="title"/>
          </p:nvPr>
        </p:nvSpPr>
        <p:spPr>
          <a:xfrm>
            <a:off x="304800" y="639042"/>
            <a:ext cx="2762196" cy="1979466"/>
          </a:xfrm>
        </p:spPr>
        <p:txBody>
          <a:bodyPr>
            <a:noAutofit/>
          </a:bodyPr>
          <a:lstStyle/>
          <a:p>
            <a:r>
              <a:rPr lang="en-US" sz="3600" cap="none" dirty="0" smtClean="0"/>
              <a:t>Day 2:</a:t>
            </a:r>
            <a:br>
              <a:rPr lang="en-US" sz="3600" cap="none" dirty="0" smtClean="0"/>
            </a:br>
            <a:r>
              <a:rPr lang="en-US" sz="3600" cap="none" dirty="0" err="1" smtClean="0"/>
              <a:t>Otzi</a:t>
            </a:r>
            <a:r>
              <a:rPr lang="en-US" sz="3600" cap="none" dirty="0" smtClean="0"/>
              <a:t> and Culture</a:t>
            </a:r>
            <a:endParaRPr lang="en-US" sz="3600" cap="none" dirty="0"/>
          </a:p>
        </p:txBody>
      </p:sp>
      <p:pic>
        <p:nvPicPr>
          <p:cNvPr id="1026" name="Picture 2" descr="intro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8600"/>
            <a:ext cx="3571875" cy="2800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räte und Material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 y="2529840"/>
            <a:ext cx="259772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s Be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28600"/>
            <a:ext cx="1785938"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r Fellmant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399" y="2390240"/>
            <a:ext cx="2209801" cy="1555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ociet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8950" y="4495800"/>
            <a:ext cx="152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11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524000"/>
            <a:ext cx="7772400" cy="3046988"/>
          </a:xfrm>
          <a:prstGeom prst="rect">
            <a:avLst/>
          </a:prstGeom>
          <a:noFill/>
        </p:spPr>
        <p:txBody>
          <a:bodyPr wrap="square" rtlCol="0">
            <a:spAutoFit/>
          </a:bodyPr>
          <a:lstStyle/>
          <a:p>
            <a:r>
              <a:rPr lang="en-US" sz="2400" dirty="0" smtClean="0">
                <a:latin typeface="Arial Black" panose="020B0A04020102020204" pitchFamily="34" charset="0"/>
              </a:rPr>
              <a:t>Our goal today is to examine pieces</a:t>
            </a:r>
          </a:p>
          <a:p>
            <a:r>
              <a:rPr lang="en-US" sz="2400" dirty="0">
                <a:latin typeface="Arial Black" panose="020B0A04020102020204" pitchFamily="34" charset="0"/>
              </a:rPr>
              <a:t>o</a:t>
            </a:r>
            <a:r>
              <a:rPr lang="en-US" sz="2400" dirty="0" smtClean="0">
                <a:latin typeface="Arial Black" panose="020B0A04020102020204" pitchFamily="34" charset="0"/>
              </a:rPr>
              <a:t>f </a:t>
            </a:r>
            <a:r>
              <a:rPr lang="en-US" sz="2400" i="1" dirty="0" smtClean="0">
                <a:latin typeface="Arial Black" panose="020B0A04020102020204" pitchFamily="34" charset="0"/>
              </a:rPr>
              <a:t>evidence</a:t>
            </a:r>
            <a:r>
              <a:rPr lang="en-US" sz="2400" dirty="0" smtClean="0">
                <a:latin typeface="Arial Black" panose="020B0A04020102020204" pitchFamily="34" charset="0"/>
              </a:rPr>
              <a:t> and make </a:t>
            </a:r>
            <a:r>
              <a:rPr lang="en-US" sz="2400" i="1" dirty="0" smtClean="0">
                <a:latin typeface="Arial Black" panose="020B0A04020102020204" pitchFamily="34" charset="0"/>
              </a:rPr>
              <a:t>inferences</a:t>
            </a:r>
            <a:r>
              <a:rPr lang="en-US" sz="2400" dirty="0" smtClean="0">
                <a:latin typeface="Arial Black" panose="020B0A04020102020204" pitchFamily="34" charset="0"/>
              </a:rPr>
              <a:t> from them. </a:t>
            </a:r>
          </a:p>
          <a:p>
            <a:endParaRPr lang="en-US" sz="2400" dirty="0">
              <a:latin typeface="Arial Black" panose="020B0A04020102020204" pitchFamily="34" charset="0"/>
            </a:endParaRPr>
          </a:p>
          <a:p>
            <a:r>
              <a:rPr lang="en-US" sz="2400" dirty="0" smtClean="0">
                <a:latin typeface="Arial Black" panose="020B0A04020102020204" pitchFamily="34" charset="0"/>
              </a:rPr>
              <a:t>In other words, we’ll look at some of what we know about </a:t>
            </a:r>
            <a:r>
              <a:rPr lang="en-US" sz="2400" dirty="0" err="1" smtClean="0">
                <a:latin typeface="Arial Black" panose="020B0A04020102020204" pitchFamily="34" charset="0"/>
              </a:rPr>
              <a:t>Otzi</a:t>
            </a:r>
            <a:r>
              <a:rPr lang="en-US" sz="2400" dirty="0" smtClean="0">
                <a:latin typeface="Arial Black" panose="020B0A04020102020204" pitchFamily="34" charset="0"/>
              </a:rPr>
              <a:t> by what was found to determine something about his culture at the time of his death.</a:t>
            </a:r>
          </a:p>
          <a:p>
            <a:endParaRPr lang="en-US" sz="2400" i="1" dirty="0">
              <a:latin typeface="Arial Black" panose="020B0A04020102020204" pitchFamily="34" charset="0"/>
            </a:endParaRPr>
          </a:p>
        </p:txBody>
      </p:sp>
    </p:spTree>
    <p:extLst>
      <p:ext uri="{BB962C8B-B14F-4D97-AF65-F5344CB8AC3E}">
        <p14:creationId xmlns:p14="http://schemas.microsoft.com/office/powerpoint/2010/main" val="2927412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ChangeArrowheads="1"/>
          </p:cNvSpPr>
          <p:nvPr>
            <p:ph idx="4294967295"/>
          </p:nvPr>
        </p:nvSpPr>
        <p:spPr>
          <a:xfrm>
            <a:off x="357188" y="1481138"/>
            <a:ext cx="8643937" cy="4525962"/>
          </a:xfrm>
          <a:prstGeom prst="rect">
            <a:avLst/>
          </a:prstGeom>
        </p:spPr>
        <p:txBody>
          <a:bodyPr>
            <a:normAutofit/>
          </a:bodyPr>
          <a:lstStyle/>
          <a:p>
            <a:pPr marL="365760" indent="-256032" eaLnBrk="1" fontAlgn="auto" hangingPunct="1">
              <a:spcAft>
                <a:spcPts val="0"/>
              </a:spcAft>
              <a:buFont typeface="Wingdings 3"/>
              <a:buChar char=""/>
              <a:defRPr/>
            </a:pPr>
            <a:r>
              <a:rPr lang="en-AU" sz="2000" dirty="0" err="1" smtClean="0"/>
              <a:t>Otzi</a:t>
            </a:r>
            <a:r>
              <a:rPr lang="en-AU" sz="2000" dirty="0" smtClean="0"/>
              <a:t> is a well-preserved natural mummy of a Copper Age man from about 3300 BC.</a:t>
            </a:r>
          </a:p>
          <a:p>
            <a:pPr marL="365760" indent="-256032" eaLnBrk="1" fontAlgn="auto" hangingPunct="1">
              <a:spcAft>
                <a:spcPts val="0"/>
              </a:spcAft>
              <a:buFont typeface="Wingdings 3"/>
              <a:buChar char=""/>
              <a:defRPr/>
            </a:pPr>
            <a:endParaRPr lang="en-AU" sz="2000" dirty="0" smtClean="0"/>
          </a:p>
          <a:p>
            <a:pPr marL="365760" indent="-256032" eaLnBrk="1" fontAlgn="auto" hangingPunct="1">
              <a:spcAft>
                <a:spcPts val="0"/>
              </a:spcAft>
              <a:buFont typeface="Wingdings 3"/>
              <a:buChar char=""/>
              <a:defRPr/>
            </a:pPr>
            <a:r>
              <a:rPr lang="en-US" sz="2000" dirty="0" smtClean="0"/>
              <a:t>On </a:t>
            </a:r>
            <a:r>
              <a:rPr lang="en-US" sz="2000" dirty="0"/>
              <a:t>September 19, 1991 two German tourists </a:t>
            </a:r>
            <a:r>
              <a:rPr lang="en-US" sz="2000" dirty="0" smtClean="0"/>
              <a:t>climbing </a:t>
            </a:r>
            <a:r>
              <a:rPr lang="en-AU" sz="2000" dirty="0" smtClean="0"/>
              <a:t>in the </a:t>
            </a:r>
            <a:r>
              <a:rPr lang="en-AU" sz="2000" dirty="0" err="1" smtClean="0"/>
              <a:t>Ötztal</a:t>
            </a:r>
            <a:r>
              <a:rPr lang="en-AU" sz="2000" dirty="0" smtClean="0"/>
              <a:t> Alps, near the border between Austria and Italy</a:t>
            </a:r>
            <a:r>
              <a:rPr lang="en-US" sz="2000" dirty="0" smtClean="0"/>
              <a:t> discovered </a:t>
            </a:r>
            <a:r>
              <a:rPr lang="en-US" sz="2000" dirty="0"/>
              <a:t>a frozen body emerging from the glacier.  </a:t>
            </a:r>
            <a:endParaRPr lang="en-US" sz="2000" dirty="0" smtClean="0"/>
          </a:p>
          <a:p>
            <a:pPr marL="365760" indent="-256032" eaLnBrk="1" fontAlgn="auto" hangingPunct="1">
              <a:spcAft>
                <a:spcPts val="0"/>
              </a:spcAft>
              <a:buFont typeface="Wingdings 3"/>
              <a:buChar char=""/>
              <a:defRPr/>
            </a:pPr>
            <a:endParaRPr lang="en-US" sz="2000" dirty="0" smtClean="0"/>
          </a:p>
          <a:p>
            <a:pPr marL="365760" indent="-256032" eaLnBrk="1" fontAlgn="auto" hangingPunct="1">
              <a:spcAft>
                <a:spcPts val="0"/>
              </a:spcAft>
              <a:buFont typeface="Wingdings 3"/>
              <a:buChar char=""/>
              <a:defRPr/>
            </a:pPr>
            <a:r>
              <a:rPr lang="en-US" sz="2000" dirty="0" smtClean="0"/>
              <a:t>This </a:t>
            </a:r>
            <a:r>
              <a:rPr lang="en-US" sz="2000" dirty="0"/>
              <a:t>frozen body would become known as the Iceman, and be one of the most exciting scientific discovery of its time.</a:t>
            </a:r>
          </a:p>
        </p:txBody>
      </p:sp>
      <p:sp>
        <p:nvSpPr>
          <p:cNvPr id="5126" name="Rectangle 6"/>
          <p:cNvSpPr>
            <a:spLocks noGrp="1" noChangeArrowheads="1"/>
          </p:cNvSpPr>
          <p:nvPr>
            <p:ph type="title"/>
          </p:nvPr>
        </p:nvSpPr>
        <p:spPr>
          <a:xfrm>
            <a:off x="228600" y="0"/>
            <a:ext cx="6477000" cy="914400"/>
          </a:xfrm>
        </p:spPr>
        <p:txBody>
          <a:bodyPr>
            <a:normAutofit/>
          </a:bodyPr>
          <a:lstStyle/>
          <a:p>
            <a:pPr eaLnBrk="1" fontAlgn="auto" hangingPunct="1">
              <a:spcAft>
                <a:spcPts val="0"/>
              </a:spcAft>
              <a:defRPr/>
            </a:pPr>
            <a:r>
              <a:rPr lang="en-US" sz="3200" dirty="0"/>
              <a:t>Introduction</a:t>
            </a:r>
          </a:p>
        </p:txBody>
      </p:sp>
    </p:spTree>
    <p:extLst>
      <p:ext uri="{BB962C8B-B14F-4D97-AF65-F5344CB8AC3E}">
        <p14:creationId xmlns:p14="http://schemas.microsoft.com/office/powerpoint/2010/main" val="83758110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le:OetzitheIceman-glacier-199109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28108"/>
            <a:ext cx="7440750" cy="529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6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otzi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7724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331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4495800" cy="853440"/>
          </a:xfrm>
        </p:spPr>
        <p:txBody>
          <a:bodyPr>
            <a:normAutofit/>
          </a:bodyPr>
          <a:lstStyle/>
          <a:p>
            <a:pPr eaLnBrk="1" hangingPunct="1">
              <a:defRPr/>
            </a:pPr>
            <a:r>
              <a:rPr lang="en-AU" sz="3200" dirty="0" smtClean="0"/>
              <a:t>The Body</a:t>
            </a:r>
            <a:endParaRPr lang="en-AU" sz="3200" dirty="0"/>
          </a:p>
        </p:txBody>
      </p:sp>
      <p:sp>
        <p:nvSpPr>
          <p:cNvPr id="22531" name="Content Placeholder 4"/>
          <p:cNvSpPr>
            <a:spLocks noGrp="1"/>
          </p:cNvSpPr>
          <p:nvPr>
            <p:ph idx="4294967295"/>
          </p:nvPr>
        </p:nvSpPr>
        <p:spPr>
          <a:xfrm>
            <a:off x="457200" y="914400"/>
            <a:ext cx="8229600" cy="4525962"/>
          </a:xfrm>
          <a:prstGeom prst="rect">
            <a:avLst/>
          </a:prstGeom>
        </p:spPr>
        <p:txBody>
          <a:bodyPr>
            <a:normAutofit lnSpcReduction="10000"/>
          </a:bodyPr>
          <a:lstStyle/>
          <a:p>
            <a:pPr eaLnBrk="1" hangingPunct="1"/>
            <a:r>
              <a:rPr lang="en-AU" altLang="en-US" sz="2400" dirty="0" err="1" smtClean="0"/>
              <a:t>Ötzi</a:t>
            </a:r>
            <a:r>
              <a:rPr lang="en-AU" altLang="en-US" sz="2400" dirty="0" smtClean="0"/>
              <a:t> was: </a:t>
            </a:r>
          </a:p>
          <a:p>
            <a:pPr lvl="1"/>
            <a:r>
              <a:rPr lang="en-AU" altLang="en-US" sz="2400" dirty="0"/>
              <a:t>m</a:t>
            </a:r>
            <a:r>
              <a:rPr lang="en-AU" altLang="en-US" sz="2400" dirty="0" smtClean="0"/>
              <a:t>ale</a:t>
            </a:r>
          </a:p>
          <a:p>
            <a:pPr lvl="1"/>
            <a:r>
              <a:rPr lang="en-AU" altLang="en-US" sz="2400" dirty="0" smtClean="0"/>
              <a:t>approximately 1.65 meters (5 </a:t>
            </a:r>
            <a:r>
              <a:rPr lang="en-AU" altLang="en-US" sz="2400" dirty="0" err="1" smtClean="0"/>
              <a:t>ft</a:t>
            </a:r>
            <a:r>
              <a:rPr lang="en-AU" altLang="en-US" sz="2400" dirty="0" smtClean="0"/>
              <a:t> 5 in) tall </a:t>
            </a:r>
            <a:endParaRPr lang="en-AU" altLang="en-US" sz="2400" dirty="0"/>
          </a:p>
          <a:p>
            <a:pPr lvl="1"/>
            <a:r>
              <a:rPr lang="en-AU" altLang="en-US" sz="2400" dirty="0" smtClean="0"/>
              <a:t>weighed about 50 kilograms</a:t>
            </a:r>
          </a:p>
          <a:p>
            <a:pPr lvl="1"/>
            <a:r>
              <a:rPr lang="en-AU" altLang="en-US" sz="2400" dirty="0" smtClean="0"/>
              <a:t>was about 45 years of age.</a:t>
            </a:r>
          </a:p>
          <a:p>
            <a:pPr eaLnBrk="1" hangingPunct="1"/>
            <a:endParaRPr lang="en-AU" altLang="en-US" sz="2400" dirty="0" smtClean="0"/>
          </a:p>
          <a:p>
            <a:pPr eaLnBrk="1" hangingPunct="1"/>
            <a:r>
              <a:rPr lang="en-AU" altLang="en-US" sz="2400" dirty="0" smtClean="0"/>
              <a:t>The body has been extensively examined, measured, X-rayed, and dated. </a:t>
            </a:r>
          </a:p>
          <a:p>
            <a:pPr eaLnBrk="1" hangingPunct="1"/>
            <a:endParaRPr lang="en-AU" altLang="en-US" sz="2400" dirty="0" smtClean="0"/>
          </a:p>
          <a:p>
            <a:pPr eaLnBrk="1" hangingPunct="1"/>
            <a:r>
              <a:rPr lang="en-AU" altLang="en-US" sz="2400" dirty="0" smtClean="0"/>
              <a:t>Tissues and digestive system contents have been examined microscopically, as have the items found with the body.</a:t>
            </a:r>
          </a:p>
          <a:p>
            <a:pPr eaLnBrk="1" hangingPunct="1"/>
            <a:endParaRPr lang="en-AU" altLang="en-US" sz="2400" dirty="0" smtClean="0"/>
          </a:p>
          <a:p>
            <a:pPr eaLnBrk="1" hangingPunct="1"/>
            <a:endParaRPr lang="en-AU" altLang="en-US" sz="2400" dirty="0" smtClean="0"/>
          </a:p>
        </p:txBody>
      </p:sp>
    </p:spTree>
    <p:extLst>
      <p:ext uri="{BB962C8B-B14F-4D97-AF65-F5344CB8AC3E}">
        <p14:creationId xmlns:p14="http://schemas.microsoft.com/office/powerpoint/2010/main" val="602679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20041018_DIA_otzi70031994"/>
          <p:cNvPicPr>
            <a:picLocks noChangeAspect="1" noChangeArrowheads="1"/>
          </p:cNvPicPr>
          <p:nvPr/>
        </p:nvPicPr>
        <p:blipFill>
          <a:blip r:embed="rId2">
            <a:extLst>
              <a:ext uri="{28A0092B-C50C-407E-A947-70E740481C1C}">
                <a14:useLocalDpi xmlns:a14="http://schemas.microsoft.com/office/drawing/2010/main" val="0"/>
              </a:ext>
            </a:extLst>
          </a:blip>
          <a:srcRect b="9158"/>
          <a:stretch>
            <a:fillRect/>
          </a:stretch>
        </p:blipFill>
        <p:spPr bwMode="auto">
          <a:xfrm>
            <a:off x="857250" y="571500"/>
            <a:ext cx="76581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837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76400"/>
            <a:ext cx="8458200" cy="1371600"/>
          </a:xfrm>
        </p:spPr>
        <p:txBody>
          <a:bodyPr/>
          <a:lstStyle/>
          <a:p>
            <a:r>
              <a:rPr lang="en-US" sz="4400" cap="none" dirty="0" smtClean="0"/>
              <a:t>What are the elements of culture?</a:t>
            </a:r>
            <a:endParaRPr lang="en-US" sz="4400" cap="none" dirty="0"/>
          </a:p>
        </p:txBody>
      </p:sp>
      <p:sp>
        <p:nvSpPr>
          <p:cNvPr id="3" name="Subtitle 2"/>
          <p:cNvSpPr>
            <a:spLocks noGrp="1"/>
          </p:cNvSpPr>
          <p:nvPr>
            <p:ph type="subTitle" idx="1"/>
          </p:nvPr>
        </p:nvSpPr>
        <p:spPr/>
        <p:txBody>
          <a:bodyPr>
            <a:normAutofit/>
          </a:bodyPr>
          <a:lstStyle/>
          <a:p>
            <a:r>
              <a:rPr lang="en-US" sz="2400" dirty="0" smtClean="0"/>
              <a:t>Come up with at least 5</a:t>
            </a:r>
            <a:endParaRPr lang="en-US" sz="2400" dirty="0"/>
          </a:p>
        </p:txBody>
      </p:sp>
    </p:spTree>
    <p:extLst>
      <p:ext uri="{BB962C8B-B14F-4D97-AF65-F5344CB8AC3E}">
        <p14:creationId xmlns:p14="http://schemas.microsoft.com/office/powerpoint/2010/main" val="2700517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r03mr32g8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428625"/>
            <a:ext cx="42132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116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4294967295"/>
          </p:nvPr>
        </p:nvSpPr>
        <p:spPr>
          <a:xfrm>
            <a:off x="457200" y="1066800"/>
            <a:ext cx="8229600" cy="4862513"/>
          </a:xfrm>
          <a:prstGeom prst="rect">
            <a:avLst/>
          </a:prstGeom>
        </p:spPr>
        <p:txBody>
          <a:bodyPr>
            <a:normAutofit lnSpcReduction="10000"/>
          </a:bodyPr>
          <a:lstStyle/>
          <a:p>
            <a:r>
              <a:rPr lang="en-AU" altLang="en-US" sz="2400" dirty="0" smtClean="0"/>
              <a:t>Analysis of </a:t>
            </a:r>
            <a:r>
              <a:rPr lang="en-AU" altLang="en-US" sz="2400" dirty="0" err="1" smtClean="0"/>
              <a:t>Ötzi's</a:t>
            </a:r>
            <a:r>
              <a:rPr lang="en-AU" altLang="en-US" sz="2400" dirty="0" smtClean="0"/>
              <a:t> intestinal contents showed his last meal contained  red deer meat</a:t>
            </a:r>
            <a:r>
              <a:rPr lang="en-AU" altLang="en-US" sz="2400" dirty="0"/>
              <a:t> </a:t>
            </a:r>
            <a:r>
              <a:rPr lang="en-AU" altLang="en-US" sz="2400" dirty="0" smtClean="0"/>
              <a:t>and was eaten around </a:t>
            </a:r>
            <a:r>
              <a:rPr lang="en-AU" altLang="en-US" sz="2400" dirty="0"/>
              <a:t>eight hours before his </a:t>
            </a:r>
            <a:r>
              <a:rPr lang="en-AU" altLang="en-US" sz="2400" dirty="0" smtClean="0"/>
              <a:t>death</a:t>
            </a:r>
            <a:r>
              <a:rPr lang="en-AU" altLang="en-US" sz="2400" dirty="0"/>
              <a:t>.</a:t>
            </a:r>
            <a:r>
              <a:rPr lang="en-AU" altLang="en-US" sz="2400" dirty="0" smtClean="0"/>
              <a:t> </a:t>
            </a:r>
          </a:p>
          <a:p>
            <a:pPr eaLnBrk="1" hangingPunct="1">
              <a:buFont typeface="Wingdings 3" pitchFamily="18" charset="2"/>
              <a:buNone/>
            </a:pPr>
            <a:endParaRPr lang="en-AU" altLang="en-US" sz="2400" dirty="0" smtClean="0"/>
          </a:p>
          <a:p>
            <a:pPr eaLnBrk="1" hangingPunct="1"/>
            <a:r>
              <a:rPr lang="en-AU" altLang="en-US" sz="2400" dirty="0" smtClean="0"/>
              <a:t>The digestive system also had some grain as well as roots and fruits. The grain was a highly processed wheat bran known as einkorn, quite possibly eaten in the form of bread. </a:t>
            </a:r>
          </a:p>
          <a:p>
            <a:pPr eaLnBrk="1" hangingPunct="1"/>
            <a:endParaRPr lang="en-AU" altLang="en-US" sz="2400" dirty="0" smtClean="0"/>
          </a:p>
          <a:p>
            <a:r>
              <a:rPr lang="en-AU" altLang="en-US" sz="2400" dirty="0" smtClean="0"/>
              <a:t>Also, pollen grains were </a:t>
            </a:r>
            <a:r>
              <a:rPr lang="en-AU" altLang="en-US" sz="2400" dirty="0" smtClean="0"/>
              <a:t>discovered. </a:t>
            </a:r>
            <a:r>
              <a:rPr lang="en-AU" altLang="en-US" sz="2400" dirty="0" smtClean="0"/>
              <a:t>The pollen was very well preserved, indicating that it had been fresh (a few hours old) at the time of </a:t>
            </a:r>
            <a:r>
              <a:rPr lang="en-AU" altLang="en-US" sz="2400" dirty="0" err="1" smtClean="0"/>
              <a:t>Ötzi's</a:t>
            </a:r>
            <a:r>
              <a:rPr lang="en-AU" altLang="en-US" sz="2400" dirty="0" smtClean="0"/>
              <a:t> death, which places his death in the spring. Additionally, layers of different pollen help indicate </a:t>
            </a:r>
            <a:r>
              <a:rPr lang="en-AU" altLang="en-US" sz="2400" dirty="0" err="1" smtClean="0"/>
              <a:t>Ötzi's</a:t>
            </a:r>
            <a:r>
              <a:rPr lang="en-AU" altLang="en-US" sz="2400" dirty="0" smtClean="0"/>
              <a:t> movements.</a:t>
            </a:r>
          </a:p>
          <a:p>
            <a:pPr eaLnBrk="1" hangingPunct="1"/>
            <a:endParaRPr lang="en-AU" altLang="en-US" sz="2200" dirty="0" smtClean="0"/>
          </a:p>
        </p:txBody>
      </p:sp>
      <p:sp>
        <p:nvSpPr>
          <p:cNvPr id="3" name="Title 2"/>
          <p:cNvSpPr>
            <a:spLocks noGrp="1"/>
          </p:cNvSpPr>
          <p:nvPr>
            <p:ph type="title"/>
          </p:nvPr>
        </p:nvSpPr>
        <p:spPr>
          <a:xfrm>
            <a:off x="304800" y="228600"/>
            <a:ext cx="8229600" cy="690538"/>
          </a:xfrm>
        </p:spPr>
        <p:txBody>
          <a:bodyPr>
            <a:normAutofit/>
          </a:bodyPr>
          <a:lstStyle/>
          <a:p>
            <a:pPr eaLnBrk="1" hangingPunct="1">
              <a:defRPr/>
            </a:pPr>
            <a:r>
              <a:rPr lang="en-AU" sz="2000" dirty="0" smtClean="0"/>
              <a:t>The Body – Stomach Contents</a:t>
            </a:r>
            <a:endParaRPr lang="en-AU" sz="2000" dirty="0"/>
          </a:p>
        </p:txBody>
      </p:sp>
    </p:spTree>
    <p:extLst>
      <p:ext uri="{BB962C8B-B14F-4D97-AF65-F5344CB8AC3E}">
        <p14:creationId xmlns:p14="http://schemas.microsoft.com/office/powerpoint/2010/main" val="1070990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4294967295"/>
          </p:nvPr>
        </p:nvSpPr>
        <p:spPr>
          <a:xfrm>
            <a:off x="457200" y="1676400"/>
            <a:ext cx="8229600" cy="4525962"/>
          </a:xfrm>
          <a:prstGeom prst="rect">
            <a:avLst/>
          </a:prstGeom>
        </p:spPr>
        <p:txBody>
          <a:bodyPr/>
          <a:lstStyle/>
          <a:p>
            <a:pPr eaLnBrk="1" hangingPunct="1"/>
            <a:r>
              <a:rPr lang="en-AU" altLang="en-US" sz="2400" dirty="0" err="1" smtClean="0"/>
              <a:t>Ötzi</a:t>
            </a:r>
            <a:r>
              <a:rPr lang="en-AU" altLang="en-US" sz="2400" dirty="0" smtClean="0"/>
              <a:t> had whipworm, an intestinal parasite. </a:t>
            </a:r>
          </a:p>
          <a:p>
            <a:pPr eaLnBrk="1" hangingPunct="1">
              <a:buFont typeface="Wingdings 3" pitchFamily="18" charset="2"/>
              <a:buNone/>
            </a:pPr>
            <a:endParaRPr lang="en-AU" altLang="en-US" sz="2400" dirty="0" smtClean="0"/>
          </a:p>
          <a:p>
            <a:pPr eaLnBrk="1" hangingPunct="1"/>
            <a:r>
              <a:rPr lang="en-AU" altLang="en-US" sz="2400" dirty="0" smtClean="0"/>
              <a:t>During CT scans, it was observed that three or four of his right ribs had been broken. </a:t>
            </a:r>
          </a:p>
          <a:p>
            <a:pPr eaLnBrk="1" hangingPunct="1"/>
            <a:endParaRPr lang="en-AU" altLang="en-US" sz="2400" dirty="0" smtClean="0"/>
          </a:p>
          <a:p>
            <a:pPr eaLnBrk="1" hangingPunct="1"/>
            <a:r>
              <a:rPr lang="en-AU" altLang="en-US" sz="2400" dirty="0" smtClean="0"/>
              <a:t>His fingernail (only one was found) indicates he was sick three times in the six months before he died. </a:t>
            </a:r>
          </a:p>
        </p:txBody>
      </p:sp>
      <p:sp>
        <p:nvSpPr>
          <p:cNvPr id="3" name="Title 2"/>
          <p:cNvSpPr>
            <a:spLocks noGrp="1"/>
          </p:cNvSpPr>
          <p:nvPr>
            <p:ph type="title"/>
          </p:nvPr>
        </p:nvSpPr>
        <p:spPr>
          <a:xfrm>
            <a:off x="457200" y="304399"/>
            <a:ext cx="4953000" cy="458002"/>
          </a:xfrm>
        </p:spPr>
        <p:txBody>
          <a:bodyPr>
            <a:normAutofit/>
          </a:bodyPr>
          <a:lstStyle/>
          <a:p>
            <a:pPr eaLnBrk="1" hangingPunct="1">
              <a:defRPr/>
            </a:pPr>
            <a:r>
              <a:rPr lang="en-AU" sz="2400" dirty="0" smtClean="0"/>
              <a:t>The Body - Health</a:t>
            </a:r>
            <a:endParaRPr lang="en-AU" sz="2400" dirty="0"/>
          </a:p>
        </p:txBody>
      </p:sp>
      <p:pic>
        <p:nvPicPr>
          <p:cNvPr id="4" name="Picture 5" descr="whipw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22098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102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4294967295"/>
          </p:nvPr>
        </p:nvSpPr>
        <p:spPr>
          <a:xfrm>
            <a:off x="457200" y="1481138"/>
            <a:ext cx="8229600" cy="4525962"/>
          </a:xfrm>
          <a:prstGeom prst="rect">
            <a:avLst/>
          </a:prstGeom>
        </p:spPr>
        <p:txBody>
          <a:bodyPr>
            <a:normAutofit/>
          </a:bodyPr>
          <a:lstStyle/>
          <a:p>
            <a:pPr eaLnBrk="1" hangingPunct="1"/>
            <a:r>
              <a:rPr lang="en-AU" altLang="en-US" sz="2400" dirty="0" err="1" smtClean="0"/>
              <a:t>Ötzi</a:t>
            </a:r>
            <a:r>
              <a:rPr lang="en-AU" altLang="en-US" sz="2400" dirty="0" smtClean="0"/>
              <a:t> had more than 50 tattoos on his body. These consisted of simple dots and lines on were found on his lower spine, behind his left knee, and on his right ankle. </a:t>
            </a:r>
          </a:p>
          <a:p>
            <a:pPr eaLnBrk="1" hangingPunct="1">
              <a:buFont typeface="Wingdings 3" pitchFamily="18" charset="2"/>
              <a:buNone/>
            </a:pPr>
            <a:endParaRPr lang="en-AU" altLang="en-US" sz="2400" dirty="0" smtClean="0"/>
          </a:p>
          <a:p>
            <a:pPr eaLnBrk="1" hangingPunct="1"/>
            <a:r>
              <a:rPr lang="en-AU" altLang="en-US" sz="2400" dirty="0" smtClean="0"/>
              <a:t>Using X-rays, it was determined that the Iceman may have had arthritis in his joints. </a:t>
            </a:r>
          </a:p>
          <a:p>
            <a:pPr eaLnBrk="1" hangingPunct="1"/>
            <a:endParaRPr lang="en-AU" altLang="en-US" sz="2400" dirty="0" smtClean="0"/>
          </a:p>
          <a:p>
            <a:pPr eaLnBrk="1" hangingPunct="1"/>
            <a:r>
              <a:rPr lang="en-AU" altLang="en-US" sz="2400" dirty="0" smtClean="0"/>
              <a:t>It has been suggested that the tattoos may be related to acupuncture.</a:t>
            </a:r>
          </a:p>
        </p:txBody>
      </p:sp>
      <p:sp>
        <p:nvSpPr>
          <p:cNvPr id="3" name="Title 2"/>
          <p:cNvSpPr>
            <a:spLocks noGrp="1"/>
          </p:cNvSpPr>
          <p:nvPr>
            <p:ph type="title"/>
          </p:nvPr>
        </p:nvSpPr>
        <p:spPr>
          <a:xfrm>
            <a:off x="533400" y="304800"/>
            <a:ext cx="4419600" cy="990600"/>
          </a:xfrm>
        </p:spPr>
        <p:txBody>
          <a:bodyPr>
            <a:normAutofit/>
          </a:bodyPr>
          <a:lstStyle/>
          <a:p>
            <a:pPr eaLnBrk="1" hangingPunct="1">
              <a:defRPr/>
            </a:pPr>
            <a:r>
              <a:rPr lang="en-AU" sz="2400" dirty="0" smtClean="0"/>
              <a:t>The Body - Tattoos</a:t>
            </a:r>
            <a:endParaRPr lang="en-AU" sz="2400" dirty="0"/>
          </a:p>
        </p:txBody>
      </p:sp>
    </p:spTree>
    <p:extLst>
      <p:ext uri="{BB962C8B-B14F-4D97-AF65-F5344CB8AC3E}">
        <p14:creationId xmlns:p14="http://schemas.microsoft.com/office/powerpoint/2010/main" val="2162307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nyc.org/i/raw/1/Tattoo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6687"/>
            <a:ext cx="3810000" cy="2857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nyc.org/i/raw/1/crosskne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519237"/>
            <a:ext cx="3810000" cy="2543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nyc.org/i/raw/1/Tattoo2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429000"/>
            <a:ext cx="397510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01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214298"/>
            <a:ext cx="8229600" cy="700102"/>
          </a:xfrm>
        </p:spPr>
        <p:txBody>
          <a:bodyPr>
            <a:normAutofit/>
          </a:bodyPr>
          <a:lstStyle/>
          <a:p>
            <a:pPr eaLnBrk="1" hangingPunct="1">
              <a:defRPr/>
            </a:pPr>
            <a:r>
              <a:rPr lang="en-AU" sz="2400" dirty="0" smtClean="0"/>
              <a:t>Clothes</a:t>
            </a:r>
            <a:endParaRPr lang="en-AU" sz="2400" dirty="0"/>
          </a:p>
        </p:txBody>
      </p:sp>
      <p:sp>
        <p:nvSpPr>
          <p:cNvPr id="30723" name="Content Placeholder 4"/>
          <p:cNvSpPr>
            <a:spLocks noGrp="1"/>
          </p:cNvSpPr>
          <p:nvPr>
            <p:ph idx="4294967295"/>
          </p:nvPr>
        </p:nvSpPr>
        <p:spPr>
          <a:xfrm>
            <a:off x="428625" y="1403350"/>
            <a:ext cx="8229600" cy="4525963"/>
          </a:xfrm>
          <a:prstGeom prst="rect">
            <a:avLst/>
          </a:prstGeom>
        </p:spPr>
        <p:txBody>
          <a:bodyPr/>
          <a:lstStyle/>
          <a:p>
            <a:pPr eaLnBrk="1" hangingPunct="1"/>
            <a:r>
              <a:rPr lang="en-AU" altLang="en-US" sz="2200" dirty="0" err="1" smtClean="0"/>
              <a:t>Ötzi's</a:t>
            </a:r>
            <a:r>
              <a:rPr lang="en-AU" altLang="en-US" sz="2200" dirty="0" smtClean="0"/>
              <a:t> clothes included:</a:t>
            </a:r>
          </a:p>
          <a:p>
            <a:pPr lvl="1" eaLnBrk="1" hangingPunct="1"/>
            <a:r>
              <a:rPr lang="en-AU" altLang="en-US" sz="2200" dirty="0"/>
              <a:t>a</a:t>
            </a:r>
            <a:r>
              <a:rPr lang="en-AU" altLang="en-US" sz="2200" dirty="0" smtClean="0"/>
              <a:t> coat made of woven grass</a:t>
            </a:r>
          </a:p>
          <a:p>
            <a:pPr lvl="1" eaLnBrk="1" hangingPunct="1"/>
            <a:r>
              <a:rPr lang="en-AU" altLang="en-US" sz="2200" dirty="0" smtClean="0"/>
              <a:t>a belt</a:t>
            </a:r>
          </a:p>
          <a:p>
            <a:pPr lvl="1" eaLnBrk="1" hangingPunct="1"/>
            <a:r>
              <a:rPr lang="en-AU" altLang="en-US" sz="2200" dirty="0" smtClean="0"/>
              <a:t>a skirt  made of leather</a:t>
            </a:r>
          </a:p>
          <a:p>
            <a:pPr lvl="1" eaLnBrk="1" hangingPunct="1"/>
            <a:r>
              <a:rPr lang="en-AU" altLang="en-US" sz="2200" dirty="0" smtClean="0"/>
              <a:t>a bearskin cap</a:t>
            </a:r>
          </a:p>
          <a:p>
            <a:pPr lvl="1" eaLnBrk="1" hangingPunct="1"/>
            <a:r>
              <a:rPr lang="en-AU" altLang="en-US" sz="2200" dirty="0"/>
              <a:t>a</a:t>
            </a:r>
            <a:r>
              <a:rPr lang="en-AU" altLang="en-US" sz="2200" dirty="0" smtClean="0"/>
              <a:t> shoe made of bearskin for the soles, deer hide for the top panels, and a netting made of tree bark; </a:t>
            </a:r>
            <a:r>
              <a:rPr lang="en-AU" altLang="en-US" sz="2200" dirty="0"/>
              <a:t>s</a:t>
            </a:r>
            <a:r>
              <a:rPr lang="en-AU" altLang="en-US" sz="2200" dirty="0" smtClean="0"/>
              <a:t>oft grass in the shoe and functioned like socks. </a:t>
            </a:r>
          </a:p>
          <a:p>
            <a:pPr eaLnBrk="1" hangingPunct="1"/>
            <a:endParaRPr lang="en-AU" altLang="en-US" sz="2200" dirty="0" smtClean="0"/>
          </a:p>
        </p:txBody>
      </p:sp>
    </p:spTree>
    <p:extLst>
      <p:ext uri="{BB962C8B-B14F-4D97-AF65-F5344CB8AC3E}">
        <p14:creationId xmlns:p14="http://schemas.microsoft.com/office/powerpoint/2010/main" val="2384698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laughtergenealogy.com/bin/histprof/images/iceman_cloth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357188"/>
            <a:ext cx="4214812" cy="590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154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bp1.blogger.com/_BKiASKSfZ-M/R1Qz-HGjioI/AAAAAAAAAIk/luqbm3PFWJE/s1600-R/icegallery11.jpg"/>
          <p:cNvPicPr>
            <a:picLocks noChangeAspect="1" noChangeArrowheads="1"/>
          </p:cNvPicPr>
          <p:nvPr/>
        </p:nvPicPr>
        <p:blipFill>
          <a:blip r:embed="rId3">
            <a:lum bright="10000" contrast="30000"/>
            <a:extLst>
              <a:ext uri="{28A0092B-C50C-407E-A947-70E740481C1C}">
                <a14:useLocalDpi xmlns:a14="http://schemas.microsoft.com/office/drawing/2010/main" val="0"/>
              </a:ext>
            </a:extLst>
          </a:blip>
          <a:srcRect l="8194" t="5000" r="6789" b="8333"/>
          <a:stretch>
            <a:fillRect/>
          </a:stretch>
        </p:blipFill>
        <p:spPr bwMode="auto">
          <a:xfrm>
            <a:off x="1357313" y="1071563"/>
            <a:ext cx="6499225"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0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mentalfloss.com/wp-content/uploads/2007/08/old-sho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071563"/>
            <a:ext cx="6196013"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642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285736"/>
            <a:ext cx="8229600" cy="1143000"/>
          </a:xfrm>
        </p:spPr>
        <p:txBody>
          <a:bodyPr>
            <a:normAutofit/>
          </a:bodyPr>
          <a:lstStyle/>
          <a:p>
            <a:pPr eaLnBrk="1" hangingPunct="1">
              <a:defRPr/>
            </a:pPr>
            <a:r>
              <a:rPr lang="en-AU" sz="2400" dirty="0" smtClean="0"/>
              <a:t>Clothes</a:t>
            </a:r>
            <a:endParaRPr lang="en-AU" sz="2400" dirty="0"/>
          </a:p>
        </p:txBody>
      </p:sp>
      <p:sp>
        <p:nvSpPr>
          <p:cNvPr id="34819" name="Content Placeholder 4"/>
          <p:cNvSpPr>
            <a:spLocks noGrp="1"/>
          </p:cNvSpPr>
          <p:nvPr>
            <p:ph idx="4294967295"/>
          </p:nvPr>
        </p:nvSpPr>
        <p:spPr>
          <a:xfrm>
            <a:off x="428625" y="1428750"/>
            <a:ext cx="8229600" cy="4525963"/>
          </a:xfrm>
          <a:prstGeom prst="rect">
            <a:avLst/>
          </a:prstGeom>
        </p:spPr>
        <p:txBody>
          <a:bodyPr/>
          <a:lstStyle/>
          <a:p>
            <a:pPr eaLnBrk="1" hangingPunct="1"/>
            <a:r>
              <a:rPr lang="en-AU" altLang="en-US" sz="2300" dirty="0" smtClean="0"/>
              <a:t>The coat, belt, and loincloth were made of strips of leather sewn together with sinew. </a:t>
            </a:r>
          </a:p>
          <a:p>
            <a:pPr eaLnBrk="1" hangingPunct="1"/>
            <a:endParaRPr lang="en-AU" altLang="en-US" sz="2300" dirty="0" smtClean="0"/>
          </a:p>
          <a:p>
            <a:pPr eaLnBrk="1" hangingPunct="1"/>
            <a:r>
              <a:rPr lang="en-AU" altLang="en-US" sz="2300" dirty="0" smtClean="0"/>
              <a:t>His belt had a pouch sewn to it that contained useful items: a scraper, drill, flint flake, and a dried fungus to be used as tinder.</a:t>
            </a:r>
          </a:p>
          <a:p>
            <a:pPr eaLnBrk="1" hangingPunct="1"/>
            <a:endParaRPr lang="en-AU" altLang="en-US" sz="2300" dirty="0" smtClean="0"/>
          </a:p>
          <a:p>
            <a:pPr eaLnBrk="1" hangingPunct="1"/>
            <a:r>
              <a:rPr lang="en-AU" altLang="en-US" sz="2300" dirty="0" smtClean="0"/>
              <a:t>His shoes were waterproof and wide, designed for walking across snow</a:t>
            </a:r>
          </a:p>
        </p:txBody>
      </p:sp>
    </p:spTree>
    <p:extLst>
      <p:ext uri="{BB962C8B-B14F-4D97-AF65-F5344CB8AC3E}">
        <p14:creationId xmlns:p14="http://schemas.microsoft.com/office/powerpoint/2010/main" val="3234460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150"/>
            <a:ext cx="3657600" cy="27432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4620" y="1352550"/>
            <a:ext cx="3860800" cy="28956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714750"/>
            <a:ext cx="4191000" cy="314325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943350"/>
            <a:ext cx="3886200" cy="291465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20" y="2857500"/>
            <a:ext cx="3937000" cy="295275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9240" y="0"/>
            <a:ext cx="3810000" cy="2857500"/>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305050"/>
            <a:ext cx="3759200" cy="2819400"/>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5000" y="2171700"/>
            <a:ext cx="3429000" cy="2571750"/>
          </a:xfrm>
          <a:prstGeom prst="rect">
            <a:avLst/>
          </a:prstGeom>
        </p:spPr>
      </p:pic>
    </p:spTree>
    <p:extLst>
      <p:ext uri="{BB962C8B-B14F-4D97-AF65-F5344CB8AC3E}">
        <p14:creationId xmlns:p14="http://schemas.microsoft.com/office/powerpoint/2010/main" val="306643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par>
                                <p:cTn id="15" presetID="10" presetClass="exit" presetSubtype="0" fill="hold" nodeType="with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22" presetClass="exit" presetSubtype="4" fill="hold" nodeType="withEffect">
                                  <p:stCondLst>
                                    <p:cond delay="0"/>
                                  </p:stCondLst>
                                  <p:childTnLst>
                                    <p:animEffect transition="out" filter="wipe(dow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par>
                                <p:cTn id="33" presetID="6" presetClass="exit" presetSubtype="32" fill="hold" nodeType="withEffect">
                                  <p:stCondLst>
                                    <p:cond delay="0"/>
                                  </p:stCondLst>
                                  <p:childTnLst>
                                    <p:animEffect transition="out" filter="circle(out)">
                                      <p:cBhvr>
                                        <p:cTn id="34" dur="2000"/>
                                        <p:tgtEl>
                                          <p:spTgt spid="5"/>
                                        </p:tgtEl>
                                      </p:cBhvr>
                                    </p:animEffect>
                                    <p:set>
                                      <p:cBhvr>
                                        <p:cTn id="35" dur="1" fill="hold">
                                          <p:stCondLst>
                                            <p:cond delay="19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2000"/>
                                        <p:tgtEl>
                                          <p:spTgt spid="4"/>
                                        </p:tgtEl>
                                      </p:cBhvr>
                                    </p:animEffect>
                                    <p:anim calcmode="lin" valueType="num">
                                      <p:cBhvr>
                                        <p:cTn id="41" dur="2000" fill="hold"/>
                                        <p:tgtEl>
                                          <p:spTgt spid="4"/>
                                        </p:tgtEl>
                                        <p:attrNameLst>
                                          <p:attrName>ppt_w</p:attrName>
                                        </p:attrNameLst>
                                      </p:cBhvr>
                                      <p:tavLst>
                                        <p:tav tm="0" fmla="#ppt_w*sin(2.5*pi*$)">
                                          <p:val>
                                            <p:fltVal val="0"/>
                                          </p:val>
                                        </p:tav>
                                        <p:tav tm="100000">
                                          <p:val>
                                            <p:fltVal val="1"/>
                                          </p:val>
                                        </p:tav>
                                      </p:tavLst>
                                    </p:anim>
                                    <p:anim calcmode="lin" valueType="num">
                                      <p:cBhvr>
                                        <p:cTn id="42" dur="2000" fill="hold"/>
                                        <p:tgtEl>
                                          <p:spTgt spid="4"/>
                                        </p:tgtEl>
                                        <p:attrNameLst>
                                          <p:attrName>ppt_h</p:attrName>
                                        </p:attrNameLst>
                                      </p:cBhvr>
                                      <p:tavLst>
                                        <p:tav tm="0">
                                          <p:val>
                                            <p:strVal val="#ppt_h"/>
                                          </p:val>
                                        </p:tav>
                                        <p:tav tm="100000">
                                          <p:val>
                                            <p:strVal val="#ppt_h"/>
                                          </p:val>
                                        </p:tav>
                                      </p:tavLst>
                                    </p:anim>
                                  </p:childTnLst>
                                </p:cTn>
                              </p:par>
                              <p:par>
                                <p:cTn id="43" presetID="1" presetClass="exit" presetSubtype="0" fill="hold" nodeType="withEffect">
                                  <p:stCondLst>
                                    <p:cond delay="0"/>
                                  </p:stCondLst>
                                  <p:childTnLst>
                                    <p:set>
                                      <p:cBhvr>
                                        <p:cTn id="44" dur="1" fill="hold">
                                          <p:stCondLst>
                                            <p:cond delay="0"/>
                                          </p:stCondLst>
                                        </p:cTn>
                                        <p:tgtEl>
                                          <p:spTgt spid="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xit" presetSubtype="0" fill="hold" nodeType="withEffect">
                                  <p:stCondLst>
                                    <p:cond delay="0"/>
                                  </p:stCondLst>
                                  <p:childTnLst>
                                    <p:animEffect transition="out" filter="fade">
                                      <p:cBhvr>
                                        <p:cTn id="53" dur="1000"/>
                                        <p:tgtEl>
                                          <p:spTgt spid="4"/>
                                        </p:tgtEl>
                                      </p:cBhvr>
                                    </p:animEffect>
                                    <p:anim calcmode="lin" valueType="num">
                                      <p:cBhvr>
                                        <p:cTn id="54" dur="1000"/>
                                        <p:tgtEl>
                                          <p:spTgt spid="4"/>
                                        </p:tgtEl>
                                        <p:attrNameLst>
                                          <p:attrName>ppt_x</p:attrName>
                                        </p:attrNameLst>
                                      </p:cBhvr>
                                      <p:tavLst>
                                        <p:tav tm="0">
                                          <p:val>
                                            <p:strVal val="ppt_x"/>
                                          </p:val>
                                        </p:tav>
                                        <p:tav tm="100000">
                                          <p:val>
                                            <p:strVal val="ppt_x"/>
                                          </p:val>
                                        </p:tav>
                                      </p:tavLst>
                                    </p:anim>
                                    <p:anim calcmode="lin" valueType="num">
                                      <p:cBhvr>
                                        <p:cTn id="55" dur="1000"/>
                                        <p:tgtEl>
                                          <p:spTgt spid="4"/>
                                        </p:tgtEl>
                                        <p:attrNameLst>
                                          <p:attrName>ppt_y</p:attrName>
                                        </p:attrNameLst>
                                      </p:cBhvr>
                                      <p:tavLst>
                                        <p:tav tm="0">
                                          <p:val>
                                            <p:strVal val="ppt_y"/>
                                          </p:val>
                                        </p:tav>
                                        <p:tav tm="100000">
                                          <p:val>
                                            <p:strVal val="ppt_y+.1"/>
                                          </p:val>
                                        </p:tav>
                                      </p:tavLst>
                                    </p:anim>
                                    <p:set>
                                      <p:cBhvr>
                                        <p:cTn id="56" dur="1" fill="hold">
                                          <p:stCondLst>
                                            <p:cond delay="99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1000" fill="hold"/>
                                        <p:tgtEl>
                                          <p:spTgt spid="9"/>
                                        </p:tgtEl>
                                        <p:attrNameLst>
                                          <p:attrName>ppt_w</p:attrName>
                                        </p:attrNameLst>
                                      </p:cBhvr>
                                      <p:tavLst>
                                        <p:tav tm="0">
                                          <p:val>
                                            <p:fltVal val="0"/>
                                          </p:val>
                                        </p:tav>
                                        <p:tav tm="100000">
                                          <p:val>
                                            <p:strVal val="#ppt_w"/>
                                          </p:val>
                                        </p:tav>
                                      </p:tavLst>
                                    </p:anim>
                                    <p:anim calcmode="lin" valueType="num">
                                      <p:cBhvr>
                                        <p:cTn id="62" dur="1000" fill="hold"/>
                                        <p:tgtEl>
                                          <p:spTgt spid="9"/>
                                        </p:tgtEl>
                                        <p:attrNameLst>
                                          <p:attrName>ppt_h</p:attrName>
                                        </p:attrNameLst>
                                      </p:cBhvr>
                                      <p:tavLst>
                                        <p:tav tm="0">
                                          <p:val>
                                            <p:fltVal val="0"/>
                                          </p:val>
                                        </p:tav>
                                        <p:tav tm="100000">
                                          <p:val>
                                            <p:strVal val="#ppt_h"/>
                                          </p:val>
                                        </p:tav>
                                      </p:tavLst>
                                    </p:anim>
                                    <p:anim calcmode="lin" valueType="num">
                                      <p:cBhvr>
                                        <p:cTn id="63" dur="1000" fill="hold"/>
                                        <p:tgtEl>
                                          <p:spTgt spid="9"/>
                                        </p:tgtEl>
                                        <p:attrNameLst>
                                          <p:attrName>style.rotation</p:attrName>
                                        </p:attrNameLst>
                                      </p:cBhvr>
                                      <p:tavLst>
                                        <p:tav tm="0">
                                          <p:val>
                                            <p:fltVal val="90"/>
                                          </p:val>
                                        </p:tav>
                                        <p:tav tm="100000">
                                          <p:val>
                                            <p:fltVal val="0"/>
                                          </p:val>
                                        </p:tav>
                                      </p:tavLst>
                                    </p:anim>
                                    <p:animEffect transition="in" filter="fade">
                                      <p:cBhvr>
                                        <p:cTn id="64" dur="1000"/>
                                        <p:tgtEl>
                                          <p:spTgt spid="9"/>
                                        </p:tgtEl>
                                      </p:cBhvr>
                                    </p:animEffect>
                                  </p:childTnLst>
                                </p:cTn>
                              </p:par>
                              <p:par>
                                <p:cTn id="65" presetID="47" presetClass="exit" presetSubtype="0" fill="hold" nodeType="withEffect">
                                  <p:stCondLst>
                                    <p:cond delay="0"/>
                                  </p:stCondLst>
                                  <p:childTnLst>
                                    <p:animEffect transition="out" filter="fade">
                                      <p:cBhvr>
                                        <p:cTn id="66" dur="1000"/>
                                        <p:tgtEl>
                                          <p:spTgt spid="8"/>
                                        </p:tgtEl>
                                      </p:cBhvr>
                                    </p:animEffect>
                                    <p:anim calcmode="lin" valueType="num">
                                      <p:cBhvr>
                                        <p:cTn id="67" dur="1000"/>
                                        <p:tgtEl>
                                          <p:spTgt spid="8"/>
                                        </p:tgtEl>
                                        <p:attrNameLst>
                                          <p:attrName>ppt_x</p:attrName>
                                        </p:attrNameLst>
                                      </p:cBhvr>
                                      <p:tavLst>
                                        <p:tav tm="0">
                                          <p:val>
                                            <p:strVal val="ppt_x"/>
                                          </p:val>
                                        </p:tav>
                                        <p:tav tm="100000">
                                          <p:val>
                                            <p:strVal val="ppt_x"/>
                                          </p:val>
                                        </p:tav>
                                      </p:tavLst>
                                    </p:anim>
                                    <p:anim calcmode="lin" valueType="num">
                                      <p:cBhvr>
                                        <p:cTn id="68" dur="1000"/>
                                        <p:tgtEl>
                                          <p:spTgt spid="8"/>
                                        </p:tgtEl>
                                        <p:attrNameLst>
                                          <p:attrName>ppt_y</p:attrName>
                                        </p:attrNameLst>
                                      </p:cBhvr>
                                      <p:tavLst>
                                        <p:tav tm="0">
                                          <p:val>
                                            <p:strVal val="ppt_y"/>
                                          </p:val>
                                        </p:tav>
                                        <p:tav tm="100000">
                                          <p:val>
                                            <p:strVal val="ppt_y-.1"/>
                                          </p:val>
                                        </p:tav>
                                      </p:tavLst>
                                    </p:anim>
                                    <p:set>
                                      <p:cBhvr>
                                        <p:cTn id="69" dur="1" fill="hold">
                                          <p:stCondLst>
                                            <p:cond delay="999"/>
                                          </p:stCondLst>
                                        </p:cTn>
                                        <p:tgtEl>
                                          <p:spTgt spid="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circle(in)">
                                      <p:cBhvr>
                                        <p:cTn id="74" dur="2000"/>
                                        <p:tgtEl>
                                          <p:spTgt spid="6"/>
                                        </p:tgtEl>
                                      </p:cBhvr>
                                    </p:animEffect>
                                  </p:childTnLst>
                                </p:cTn>
                              </p:par>
                              <p:par>
                                <p:cTn id="75" presetID="14" presetClass="exit" presetSubtype="10" fill="hold" nodeType="withEffect">
                                  <p:stCondLst>
                                    <p:cond delay="0"/>
                                  </p:stCondLst>
                                  <p:childTnLst>
                                    <p:animEffect transition="out" filter="randombar(horizontal)">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714348" y="357166"/>
            <a:ext cx="7772400" cy="785834"/>
          </a:xfrm>
        </p:spPr>
        <p:txBody>
          <a:bodyPr>
            <a:normAutofit/>
          </a:bodyPr>
          <a:lstStyle/>
          <a:p>
            <a:pPr eaLnBrk="1" fontAlgn="auto" hangingPunct="1">
              <a:spcAft>
                <a:spcPts val="0"/>
              </a:spcAft>
              <a:defRPr/>
            </a:pPr>
            <a:r>
              <a:rPr lang="en-US" sz="2400" dirty="0"/>
              <a:t>Items Found with the Iceman</a:t>
            </a:r>
          </a:p>
        </p:txBody>
      </p:sp>
      <p:pic>
        <p:nvPicPr>
          <p:cNvPr id="35843" name="Picture 13" descr="C:\Documents and Settings\Owner\My Documents\My Pictures\icquiver.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7200" y="1676400"/>
            <a:ext cx="3721100" cy="1285875"/>
          </a:xfrm>
        </p:spPr>
      </p:pic>
      <p:pic>
        <p:nvPicPr>
          <p:cNvPr id="35844" name="Picture 10" descr="C:\Documents and Settings\Owner\My Documents\My Pictures\iceman-ax.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14375" y="3214688"/>
            <a:ext cx="2578100" cy="1928812"/>
          </a:xfrm>
          <a:noFill/>
        </p:spPr>
      </p:pic>
      <p:sp>
        <p:nvSpPr>
          <p:cNvPr id="35845" name="Rectangle 7"/>
          <p:cNvSpPr>
            <a:spLocks noGrp="1" noChangeArrowheads="1"/>
          </p:cNvSpPr>
          <p:nvPr>
            <p:ph type="body" sz="half" idx="3"/>
          </p:nvPr>
        </p:nvSpPr>
        <p:spPr>
          <a:xfrm>
            <a:off x="4214813" y="1295400"/>
            <a:ext cx="4429125" cy="4533900"/>
          </a:xfrm>
        </p:spPr>
        <p:txBody>
          <a:bodyPr>
            <a:normAutofit fontScale="92500" lnSpcReduction="20000"/>
          </a:bodyPr>
          <a:lstStyle/>
          <a:p>
            <a:pPr eaLnBrk="1" hangingPunct="1"/>
            <a:r>
              <a:rPr lang="en-US" altLang="en-US" sz="2600" dirty="0" smtClean="0"/>
              <a:t>Unfinished Bow</a:t>
            </a:r>
          </a:p>
          <a:p>
            <a:pPr eaLnBrk="1" hangingPunct="1"/>
            <a:r>
              <a:rPr lang="en-US" altLang="en-US" sz="2600" dirty="0" smtClean="0"/>
              <a:t>Copper Axe</a:t>
            </a:r>
          </a:p>
          <a:p>
            <a:pPr eaLnBrk="1" hangingPunct="1"/>
            <a:r>
              <a:rPr lang="en-US" altLang="en-US" sz="2600" dirty="0" smtClean="0"/>
              <a:t>Backpack</a:t>
            </a:r>
          </a:p>
          <a:p>
            <a:pPr eaLnBrk="1" hangingPunct="1"/>
            <a:r>
              <a:rPr lang="en-US" altLang="en-US" sz="2600" dirty="0" smtClean="0"/>
              <a:t>Ibex bones</a:t>
            </a:r>
          </a:p>
          <a:p>
            <a:pPr eaLnBrk="1" hangingPunct="1"/>
            <a:r>
              <a:rPr lang="en-US" altLang="en-US" sz="2600" dirty="0" smtClean="0"/>
              <a:t>Two birch containers</a:t>
            </a:r>
          </a:p>
          <a:p>
            <a:pPr eaLnBrk="1" hangingPunct="1"/>
            <a:r>
              <a:rPr lang="en-US" altLang="en-US" sz="2600" dirty="0" smtClean="0"/>
              <a:t>Dagger with scabbard</a:t>
            </a:r>
          </a:p>
          <a:p>
            <a:pPr eaLnBrk="1" hangingPunct="1"/>
            <a:r>
              <a:rPr lang="en-US" altLang="en-US" sz="2600" dirty="0" err="1" smtClean="0"/>
              <a:t>Retoucher</a:t>
            </a:r>
            <a:endParaRPr lang="en-US" altLang="en-US" sz="2600" dirty="0" smtClean="0"/>
          </a:p>
          <a:p>
            <a:pPr eaLnBrk="1" hangingPunct="1"/>
            <a:r>
              <a:rPr lang="en-US" altLang="en-US" sz="2600" dirty="0" smtClean="0"/>
              <a:t>Belt pouch and contents</a:t>
            </a:r>
          </a:p>
          <a:p>
            <a:pPr eaLnBrk="1" hangingPunct="1"/>
            <a:r>
              <a:rPr lang="en-US" altLang="en-US" sz="2600" dirty="0" smtClean="0"/>
              <a:t>Two pieces of fungi</a:t>
            </a:r>
          </a:p>
          <a:p>
            <a:pPr eaLnBrk="1" hangingPunct="1"/>
            <a:r>
              <a:rPr lang="en-US" altLang="en-US" sz="2600" dirty="0" smtClean="0"/>
              <a:t>Tassel with marble bead</a:t>
            </a:r>
          </a:p>
          <a:p>
            <a:pPr eaLnBrk="1" hangingPunct="1"/>
            <a:r>
              <a:rPr lang="en-US" altLang="en-US" sz="2600" dirty="0" smtClean="0"/>
              <a:t>A net of grass string</a:t>
            </a:r>
          </a:p>
          <a:p>
            <a:pPr eaLnBrk="1" hangingPunct="1"/>
            <a:r>
              <a:rPr lang="en-US" altLang="en-US" sz="2600" dirty="0" smtClean="0"/>
              <a:t>Quiver and arrows</a:t>
            </a:r>
          </a:p>
          <a:p>
            <a:pPr eaLnBrk="1" hangingPunct="1"/>
            <a:endParaRPr lang="en-US" altLang="en-US" sz="2200" dirty="0" smtClean="0"/>
          </a:p>
          <a:p>
            <a:pPr eaLnBrk="1" hangingPunct="1"/>
            <a:endParaRPr lang="en-US" altLang="en-US" sz="2200" dirty="0" smtClean="0"/>
          </a:p>
        </p:txBody>
      </p:sp>
      <p:sp>
        <p:nvSpPr>
          <p:cNvPr id="35846"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5BB9AFF-AEBC-4DB4-A2E2-2951F98C30AA}" type="datetime1">
              <a:rPr lang="en-US" altLang="en-US" sz="1000" smtClean="0"/>
              <a:pPr eaLnBrk="1" hangingPunct="1"/>
              <a:t>12/1/2014</a:t>
            </a:fld>
            <a:endParaRPr lang="en-US" altLang="en-US" sz="1000" smtClean="0"/>
          </a:p>
        </p:txBody>
      </p:sp>
    </p:spTree>
    <p:extLst>
      <p:ext uri="{BB962C8B-B14F-4D97-AF65-F5344CB8AC3E}">
        <p14:creationId xmlns:p14="http://schemas.microsoft.com/office/powerpoint/2010/main" val="15456536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4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84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84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845">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84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8"/>
          <p:cNvSpPr>
            <a:spLocks noGrp="1"/>
          </p:cNvSpPr>
          <p:nvPr>
            <p:ph idx="4294967295"/>
          </p:nvPr>
        </p:nvSpPr>
        <p:spPr>
          <a:xfrm>
            <a:off x="457200" y="1481138"/>
            <a:ext cx="8229600" cy="4525962"/>
          </a:xfrm>
          <a:prstGeom prst="rect">
            <a:avLst/>
          </a:prstGeom>
        </p:spPr>
        <p:txBody>
          <a:bodyPr>
            <a:normAutofit/>
          </a:bodyPr>
          <a:lstStyle/>
          <a:p>
            <a:r>
              <a:rPr lang="en-AU" altLang="en-US" sz="2400" dirty="0" smtClean="0"/>
              <a:t>Long bow with quiver</a:t>
            </a:r>
          </a:p>
          <a:p>
            <a:pPr lvl="1"/>
            <a:r>
              <a:rPr lang="en-AU" altLang="en-US" sz="2400" dirty="0" smtClean="0"/>
              <a:t>Quiver had 2 arrows ready to use and 12 partly completed shafts</a:t>
            </a:r>
          </a:p>
        </p:txBody>
      </p:sp>
      <p:sp>
        <p:nvSpPr>
          <p:cNvPr id="8" name="Title 7"/>
          <p:cNvSpPr>
            <a:spLocks noGrp="1"/>
          </p:cNvSpPr>
          <p:nvPr>
            <p:ph type="title"/>
          </p:nvPr>
        </p:nvSpPr>
        <p:spPr>
          <a:xfrm>
            <a:off x="304800" y="304800"/>
            <a:ext cx="7010400" cy="914400"/>
          </a:xfrm>
        </p:spPr>
        <p:txBody>
          <a:bodyPr>
            <a:normAutofit/>
          </a:bodyPr>
          <a:lstStyle/>
          <a:p>
            <a:pPr>
              <a:defRPr/>
            </a:pPr>
            <a:r>
              <a:rPr lang="en-AU" sz="2400" dirty="0" smtClean="0"/>
              <a:t>Unfinished Bow, Quiver &amp; Arrows</a:t>
            </a:r>
            <a:endParaRPr lang="en-AU" sz="2400" dirty="0"/>
          </a:p>
        </p:txBody>
      </p:sp>
      <p:pic>
        <p:nvPicPr>
          <p:cNvPr id="36868" name="Picture 13" descr="C:\Documents and Settings\Owner\My Documents\My Pictures\icqui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3000375"/>
            <a:ext cx="682148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304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4294967295"/>
          </p:nvPr>
        </p:nvSpPr>
        <p:spPr>
          <a:xfrm>
            <a:off x="457200" y="1481138"/>
            <a:ext cx="8229600" cy="4525962"/>
          </a:xfrm>
          <a:prstGeom prst="rect">
            <a:avLst/>
          </a:prstGeom>
        </p:spPr>
        <p:txBody>
          <a:bodyPr>
            <a:normAutofit/>
          </a:bodyPr>
          <a:lstStyle/>
          <a:p>
            <a:r>
              <a:rPr lang="en-AU" altLang="en-US" sz="2400" dirty="0" smtClean="0"/>
              <a:t>Skin bound the copper blade to a handle made of yew. </a:t>
            </a:r>
          </a:p>
          <a:p>
            <a:r>
              <a:rPr lang="en-AU" altLang="en-US" sz="2400" dirty="0" smtClean="0"/>
              <a:t>This is the </a:t>
            </a:r>
            <a:r>
              <a:rPr lang="en-AU" altLang="en-US" sz="2400" dirty="0"/>
              <a:t>o</a:t>
            </a:r>
            <a:r>
              <a:rPr lang="en-AU" altLang="en-US" sz="2400" dirty="0" smtClean="0"/>
              <a:t>nly prehistoric axe ever found intact.</a:t>
            </a:r>
          </a:p>
          <a:p>
            <a:r>
              <a:rPr lang="en-AU" altLang="en-US" sz="2400" dirty="0" smtClean="0"/>
              <a:t>Made scientists re-examine the use of metals in human history </a:t>
            </a:r>
          </a:p>
        </p:txBody>
      </p:sp>
      <p:sp>
        <p:nvSpPr>
          <p:cNvPr id="3" name="Title 2"/>
          <p:cNvSpPr>
            <a:spLocks noGrp="1"/>
          </p:cNvSpPr>
          <p:nvPr>
            <p:ph type="title"/>
          </p:nvPr>
        </p:nvSpPr>
        <p:spPr>
          <a:xfrm>
            <a:off x="758592" y="381000"/>
            <a:ext cx="3051407" cy="807720"/>
          </a:xfrm>
        </p:spPr>
        <p:txBody>
          <a:bodyPr>
            <a:normAutofit/>
          </a:bodyPr>
          <a:lstStyle/>
          <a:p>
            <a:pPr>
              <a:defRPr/>
            </a:pPr>
            <a:r>
              <a:rPr lang="en-AU" sz="2200" dirty="0" smtClean="0"/>
              <a:t>Copper Axe</a:t>
            </a:r>
            <a:endParaRPr lang="en-AU" sz="2200" dirty="0"/>
          </a:p>
        </p:txBody>
      </p:sp>
      <p:pic>
        <p:nvPicPr>
          <p:cNvPr id="37892" name="Picture 5" descr="icemanax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3071813"/>
            <a:ext cx="2408237"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0" descr="C:\Documents and Settings\Owner\My Documents\My Pictures\iceman-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3071813"/>
            <a:ext cx="3357562"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6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4294967295"/>
          </p:nvPr>
        </p:nvSpPr>
        <p:spPr>
          <a:xfrm>
            <a:off x="457200" y="1481138"/>
            <a:ext cx="4186238" cy="4525962"/>
          </a:xfrm>
          <a:prstGeom prst="rect">
            <a:avLst/>
          </a:prstGeom>
        </p:spPr>
        <p:txBody>
          <a:bodyPr>
            <a:normAutofit/>
          </a:bodyPr>
          <a:lstStyle/>
          <a:p>
            <a:r>
              <a:rPr lang="en-AU" altLang="en-US" sz="2400" dirty="0" smtClean="0"/>
              <a:t>Ash wood handle bound with animal sinew with flint blade.</a:t>
            </a:r>
          </a:p>
          <a:p>
            <a:r>
              <a:rPr lang="en-AU" altLang="en-US" sz="2400" dirty="0" smtClean="0"/>
              <a:t>Scabbard of grass cord and leather strap</a:t>
            </a:r>
          </a:p>
        </p:txBody>
      </p:sp>
      <p:sp>
        <p:nvSpPr>
          <p:cNvPr id="3" name="Title 2"/>
          <p:cNvSpPr>
            <a:spLocks noGrp="1"/>
          </p:cNvSpPr>
          <p:nvPr>
            <p:ph type="title"/>
          </p:nvPr>
        </p:nvSpPr>
        <p:spPr>
          <a:xfrm>
            <a:off x="228600" y="304800"/>
            <a:ext cx="5791200" cy="990600"/>
          </a:xfrm>
        </p:spPr>
        <p:txBody>
          <a:bodyPr>
            <a:normAutofit/>
          </a:bodyPr>
          <a:lstStyle/>
          <a:p>
            <a:pPr>
              <a:defRPr/>
            </a:pPr>
            <a:r>
              <a:rPr lang="en-AU" sz="2400" dirty="0" smtClean="0"/>
              <a:t>Dagger with scabbard</a:t>
            </a:r>
            <a:endParaRPr lang="en-AU" sz="2400" dirty="0"/>
          </a:p>
        </p:txBody>
      </p:sp>
      <p:pic>
        <p:nvPicPr>
          <p:cNvPr id="38916" name="Picture 2" descr="http://www.laughtergenealogy.com/bin/histprof/images/iceman_dag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38" y="1428750"/>
            <a:ext cx="3163887"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171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4294967295"/>
          </p:nvPr>
        </p:nvSpPr>
        <p:spPr>
          <a:xfrm>
            <a:off x="457200" y="1481138"/>
            <a:ext cx="4186238" cy="4525962"/>
          </a:xfrm>
          <a:prstGeom prst="rect">
            <a:avLst/>
          </a:prstGeom>
        </p:spPr>
        <p:txBody>
          <a:bodyPr>
            <a:normAutofit/>
          </a:bodyPr>
          <a:lstStyle/>
          <a:p>
            <a:r>
              <a:rPr lang="en-AU" altLang="en-US" sz="2400" dirty="0" smtClean="0"/>
              <a:t>Like a stubby pencil. Stag antler set into wooden handle. Used to sharpen flint tools.</a:t>
            </a:r>
          </a:p>
        </p:txBody>
      </p:sp>
      <p:sp>
        <p:nvSpPr>
          <p:cNvPr id="3" name="Title 2"/>
          <p:cNvSpPr>
            <a:spLocks noGrp="1"/>
          </p:cNvSpPr>
          <p:nvPr>
            <p:ph type="title"/>
          </p:nvPr>
        </p:nvSpPr>
        <p:spPr>
          <a:xfrm>
            <a:off x="990600" y="228600"/>
            <a:ext cx="2667000" cy="914400"/>
          </a:xfrm>
        </p:spPr>
        <p:txBody>
          <a:bodyPr>
            <a:normAutofit/>
          </a:bodyPr>
          <a:lstStyle/>
          <a:p>
            <a:pPr>
              <a:defRPr/>
            </a:pPr>
            <a:r>
              <a:rPr lang="en-AU" sz="2400" dirty="0" err="1" smtClean="0"/>
              <a:t>Retoucher</a:t>
            </a:r>
            <a:endParaRPr lang="en-AU" sz="2400" dirty="0"/>
          </a:p>
        </p:txBody>
      </p:sp>
      <p:pic>
        <p:nvPicPr>
          <p:cNvPr id="39940" name="Picture 4" descr="Otz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1428750"/>
            <a:ext cx="28448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558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4294967295"/>
          </p:nvPr>
        </p:nvSpPr>
        <p:spPr>
          <a:xfrm>
            <a:off x="457200" y="1481138"/>
            <a:ext cx="8229600" cy="4525962"/>
          </a:xfrm>
          <a:prstGeom prst="rect">
            <a:avLst/>
          </a:prstGeom>
        </p:spPr>
        <p:txBody>
          <a:bodyPr>
            <a:normAutofit/>
          </a:bodyPr>
          <a:lstStyle/>
          <a:p>
            <a:r>
              <a:rPr lang="en-AU" altLang="en-US" sz="2400" dirty="0" smtClean="0"/>
              <a:t>Antibiotic </a:t>
            </a:r>
          </a:p>
        </p:txBody>
      </p:sp>
      <p:sp>
        <p:nvSpPr>
          <p:cNvPr id="3" name="Title 2"/>
          <p:cNvSpPr>
            <a:spLocks noGrp="1"/>
          </p:cNvSpPr>
          <p:nvPr>
            <p:ph type="title"/>
          </p:nvPr>
        </p:nvSpPr>
        <p:spPr>
          <a:xfrm>
            <a:off x="838200" y="304800"/>
            <a:ext cx="3429000" cy="1007745"/>
          </a:xfrm>
        </p:spPr>
        <p:txBody>
          <a:bodyPr>
            <a:normAutofit/>
          </a:bodyPr>
          <a:lstStyle/>
          <a:p>
            <a:pPr>
              <a:defRPr/>
            </a:pPr>
            <a:r>
              <a:rPr lang="en-AU" sz="2400" dirty="0" smtClean="0"/>
              <a:t>Birch fungi</a:t>
            </a:r>
            <a:endParaRPr lang="en-AU" sz="2400" dirty="0"/>
          </a:p>
        </p:txBody>
      </p:sp>
      <p:pic>
        <p:nvPicPr>
          <p:cNvPr id="40964" name="Picture 2" descr="Otz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2714625"/>
            <a:ext cx="354171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882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a:xfrm>
            <a:off x="785786" y="285728"/>
            <a:ext cx="7772400" cy="1143000"/>
          </a:xfrm>
        </p:spPr>
        <p:txBody>
          <a:bodyPr>
            <a:normAutofit/>
          </a:bodyPr>
          <a:lstStyle/>
          <a:p>
            <a:pPr eaLnBrk="1" fontAlgn="auto" hangingPunct="1">
              <a:spcAft>
                <a:spcPts val="0"/>
              </a:spcAft>
              <a:defRPr/>
            </a:pPr>
            <a:r>
              <a:rPr lang="en-US" sz="2400" dirty="0" smtClean="0"/>
              <a:t>Questions…..</a:t>
            </a:r>
            <a:endParaRPr lang="en-US" sz="2400" dirty="0"/>
          </a:p>
        </p:txBody>
      </p:sp>
      <p:sp>
        <p:nvSpPr>
          <p:cNvPr id="43011" name="Rectangle 7"/>
          <p:cNvSpPr>
            <a:spLocks noGrp="1" noChangeArrowheads="1"/>
          </p:cNvSpPr>
          <p:nvPr>
            <p:ph type="body" sz="half" idx="1"/>
          </p:nvPr>
        </p:nvSpPr>
        <p:spPr>
          <a:xfrm>
            <a:off x="714375" y="1571625"/>
            <a:ext cx="7672388" cy="4114800"/>
          </a:xfrm>
        </p:spPr>
        <p:txBody>
          <a:bodyPr/>
          <a:lstStyle/>
          <a:p>
            <a:pPr eaLnBrk="1" hangingPunct="1">
              <a:lnSpc>
                <a:spcPct val="90000"/>
              </a:lnSpc>
            </a:pPr>
            <a:r>
              <a:rPr lang="en-US" altLang="en-US" sz="2400" dirty="0" smtClean="0"/>
              <a:t>Who was </a:t>
            </a:r>
            <a:r>
              <a:rPr lang="en-US" altLang="en-US" sz="2400" dirty="0" err="1" smtClean="0"/>
              <a:t>Otzi</a:t>
            </a:r>
            <a:r>
              <a:rPr lang="en-US" altLang="en-US" sz="2400" dirty="0" smtClean="0"/>
              <a:t>? </a:t>
            </a:r>
          </a:p>
          <a:p>
            <a:pPr eaLnBrk="1" hangingPunct="1">
              <a:lnSpc>
                <a:spcPct val="90000"/>
              </a:lnSpc>
              <a:buFont typeface="Wingdings 3" pitchFamily="18" charset="2"/>
              <a:buNone/>
            </a:pPr>
            <a:endParaRPr lang="en-US" altLang="en-US" sz="2400" dirty="0" smtClean="0"/>
          </a:p>
          <a:p>
            <a:pPr eaLnBrk="1" hangingPunct="1">
              <a:lnSpc>
                <a:spcPct val="90000"/>
              </a:lnSpc>
            </a:pPr>
            <a:r>
              <a:rPr lang="en-US" altLang="en-US" sz="2400" dirty="0" smtClean="0"/>
              <a:t>What was his occupation?</a:t>
            </a:r>
          </a:p>
          <a:p>
            <a:pPr eaLnBrk="1" hangingPunct="1">
              <a:lnSpc>
                <a:spcPct val="90000"/>
              </a:lnSpc>
              <a:buFont typeface="Wingdings 3" pitchFamily="18" charset="2"/>
              <a:buNone/>
            </a:pPr>
            <a:endParaRPr lang="en-US" altLang="en-US" sz="2400" dirty="0" smtClean="0"/>
          </a:p>
          <a:p>
            <a:pPr eaLnBrk="1" hangingPunct="1">
              <a:lnSpc>
                <a:spcPct val="90000"/>
              </a:lnSpc>
            </a:pPr>
            <a:r>
              <a:rPr lang="en-US" altLang="en-US" sz="2400" dirty="0" smtClean="0"/>
              <a:t>What was he doing in the mountains?</a:t>
            </a:r>
          </a:p>
          <a:p>
            <a:pPr eaLnBrk="1" hangingPunct="1">
              <a:lnSpc>
                <a:spcPct val="90000"/>
              </a:lnSpc>
              <a:buFont typeface="Wingdings 3" pitchFamily="18" charset="2"/>
              <a:buNone/>
            </a:pPr>
            <a:endParaRPr lang="en-US" altLang="en-US" sz="2400" dirty="0" smtClean="0"/>
          </a:p>
          <a:p>
            <a:pPr eaLnBrk="1" hangingPunct="1">
              <a:lnSpc>
                <a:spcPct val="90000"/>
              </a:lnSpc>
            </a:pPr>
            <a:r>
              <a:rPr lang="en-US" altLang="en-US" sz="2400" dirty="0" smtClean="0"/>
              <a:t>What can </a:t>
            </a:r>
            <a:r>
              <a:rPr lang="en-US" altLang="en-US" sz="2400" dirty="0" err="1" smtClean="0"/>
              <a:t>Otzi</a:t>
            </a:r>
            <a:r>
              <a:rPr lang="en-US" altLang="en-US" sz="2400" dirty="0" smtClean="0"/>
              <a:t> teach us about society in Europe during the </a:t>
            </a:r>
            <a:r>
              <a:rPr lang="en-AU" altLang="en-US" sz="2400" dirty="0" smtClean="0"/>
              <a:t>Chalcolithic (Copper Age) period?</a:t>
            </a:r>
          </a:p>
          <a:p>
            <a:pPr eaLnBrk="1" hangingPunct="1">
              <a:lnSpc>
                <a:spcPct val="90000"/>
              </a:lnSpc>
              <a:buFont typeface="Wingdings 3" pitchFamily="18" charset="2"/>
              <a:buNone/>
            </a:pPr>
            <a:endParaRPr lang="en-US" altLang="en-US" sz="2400" dirty="0" smtClean="0"/>
          </a:p>
          <a:p>
            <a:pPr eaLnBrk="1" hangingPunct="1">
              <a:lnSpc>
                <a:spcPct val="90000"/>
              </a:lnSpc>
            </a:pPr>
            <a:r>
              <a:rPr lang="en-US" altLang="en-US" sz="2400" dirty="0" smtClean="0"/>
              <a:t>How did he die?</a:t>
            </a:r>
          </a:p>
          <a:p>
            <a:pPr eaLnBrk="1" hangingPunct="1">
              <a:lnSpc>
                <a:spcPct val="90000"/>
              </a:lnSpc>
            </a:pPr>
            <a:endParaRPr lang="en-US" altLang="en-US" sz="2400" dirty="0" smtClean="0"/>
          </a:p>
          <a:p>
            <a:pPr eaLnBrk="1" hangingPunct="1">
              <a:lnSpc>
                <a:spcPct val="90000"/>
              </a:lnSpc>
              <a:buFontTx/>
              <a:buNone/>
            </a:pPr>
            <a:endParaRPr lang="en-US" altLang="en-US" sz="2400" dirty="0" smtClean="0"/>
          </a:p>
        </p:txBody>
      </p:sp>
    </p:spTree>
    <p:extLst>
      <p:ext uri="{BB962C8B-B14F-4D97-AF65-F5344CB8AC3E}">
        <p14:creationId xmlns:p14="http://schemas.microsoft.com/office/powerpoint/2010/main" val="1711933800"/>
      </p:ext>
    </p:extLst>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1"/>
            <a:ext cx="7391400" cy="1565780"/>
          </a:xfrm>
        </p:spPr>
        <p:txBody>
          <a:bodyPr/>
          <a:lstStyle/>
          <a:p>
            <a:r>
              <a:rPr lang="en-US" sz="4800" dirty="0" smtClean="0"/>
              <a:t>Day 3:</a:t>
            </a:r>
            <a:br>
              <a:rPr lang="en-US" sz="4800" dirty="0" smtClean="0"/>
            </a:br>
            <a:r>
              <a:rPr lang="en-US" sz="4800" dirty="0" smtClean="0"/>
              <a:t>Research project</a:t>
            </a:r>
            <a:endParaRPr lang="en-US" sz="4800" dirty="0"/>
          </a:p>
        </p:txBody>
      </p:sp>
      <p:sp>
        <p:nvSpPr>
          <p:cNvPr id="3" name="Subtitle 2"/>
          <p:cNvSpPr>
            <a:spLocks noGrp="1"/>
          </p:cNvSpPr>
          <p:nvPr>
            <p:ph type="subTitle" idx="1"/>
          </p:nvPr>
        </p:nvSpPr>
        <p:spPr/>
        <p:txBody>
          <a:bodyPr>
            <a:normAutofit/>
          </a:bodyPr>
          <a:lstStyle/>
          <a:p>
            <a:r>
              <a:rPr lang="en-US" sz="2400" dirty="0" smtClean="0"/>
              <a:t>Culture and the Living World</a:t>
            </a:r>
            <a:endParaRPr lang="en-US" sz="2400" dirty="0"/>
          </a:p>
        </p:txBody>
      </p:sp>
    </p:spTree>
    <p:extLst>
      <p:ext uri="{BB962C8B-B14F-4D97-AF65-F5344CB8AC3E}">
        <p14:creationId xmlns:p14="http://schemas.microsoft.com/office/powerpoint/2010/main" val="3337216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90600" y="1143000"/>
            <a:ext cx="7086600" cy="1569660"/>
          </a:xfrm>
          <a:prstGeom prst="rect">
            <a:avLst/>
          </a:prstGeom>
        </p:spPr>
        <p:txBody>
          <a:bodyPr wrap="square">
            <a:spAutoFit/>
          </a:bodyPr>
          <a:lstStyle/>
          <a:p>
            <a:r>
              <a:rPr lang="en-US" sz="2400" b="1" i="1" dirty="0" smtClean="0"/>
              <a:t>You </a:t>
            </a:r>
            <a:r>
              <a:rPr lang="en-US" sz="2400" b="1" i="1" dirty="0"/>
              <a:t>will research and create both a written report and class presentation on two or more </a:t>
            </a:r>
            <a:r>
              <a:rPr lang="en-US" sz="2400" b="1" i="1" dirty="0" smtClean="0"/>
              <a:t>elements--one </a:t>
            </a:r>
            <a:r>
              <a:rPr lang="en-US" sz="2400" b="1" i="1" dirty="0" smtClean="0"/>
              <a:t>plant, one </a:t>
            </a:r>
            <a:r>
              <a:rPr lang="en-US" sz="2400" b="1" i="1" dirty="0" smtClean="0"/>
              <a:t>animal--of </a:t>
            </a:r>
            <a:r>
              <a:rPr lang="en-US" sz="2400" b="1" i="1" dirty="0"/>
              <a:t>the living world that has influenced the development of </a:t>
            </a:r>
            <a:r>
              <a:rPr lang="en-US" sz="2400" b="1" i="1" dirty="0" smtClean="0"/>
              <a:t>your </a:t>
            </a:r>
            <a:r>
              <a:rPr lang="en-US" sz="2400" b="1" i="1" dirty="0"/>
              <a:t>own culture.</a:t>
            </a:r>
          </a:p>
        </p:txBody>
      </p:sp>
    </p:spTree>
    <p:extLst>
      <p:ext uri="{BB962C8B-B14F-4D97-AF65-F5344CB8AC3E}">
        <p14:creationId xmlns:p14="http://schemas.microsoft.com/office/powerpoint/2010/main" val="3719034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1"/>
            <a:ext cx="8534400" cy="6001643"/>
          </a:xfrm>
          <a:prstGeom prst="rect">
            <a:avLst/>
          </a:prstGeom>
        </p:spPr>
        <p:txBody>
          <a:bodyPr wrap="square">
            <a:spAutoFit/>
          </a:bodyPr>
          <a:lstStyle/>
          <a:p>
            <a:r>
              <a:rPr lang="en-US" sz="3200" dirty="0"/>
              <a:t>Questions to consider- </a:t>
            </a:r>
            <a:endParaRPr lang="en-US" sz="3200" dirty="0" smtClean="0"/>
          </a:p>
          <a:p>
            <a:endParaRPr lang="en-US" sz="3200" dirty="0"/>
          </a:p>
          <a:p>
            <a:pPr marL="457200" lvl="0" indent="-457200">
              <a:buFont typeface="Arial" panose="020B0604020202020204" pitchFamily="34" charset="0"/>
              <a:buChar char="•"/>
            </a:pPr>
            <a:r>
              <a:rPr lang="en-US" sz="3200" dirty="0"/>
              <a:t>What was/were the important agricultural crops </a:t>
            </a:r>
            <a:r>
              <a:rPr lang="en-US" sz="3200" dirty="0" smtClean="0"/>
              <a:t>tied to </a:t>
            </a:r>
            <a:r>
              <a:rPr lang="en-US" sz="3200" dirty="0"/>
              <a:t>the development of your culture? </a:t>
            </a:r>
            <a:endParaRPr lang="en-US" sz="3200" dirty="0" smtClean="0"/>
          </a:p>
          <a:p>
            <a:pPr marL="457200" lvl="0" indent="-457200">
              <a:buFont typeface="Arial" panose="020B0604020202020204" pitchFamily="34" charset="0"/>
              <a:buChar char="•"/>
            </a:pPr>
            <a:endParaRPr lang="en-US" sz="3200" dirty="0"/>
          </a:p>
          <a:p>
            <a:pPr marL="457200" lvl="0" indent="-457200">
              <a:buFont typeface="Arial" panose="020B0604020202020204" pitchFamily="34" charset="0"/>
              <a:buChar char="•"/>
            </a:pPr>
            <a:r>
              <a:rPr lang="en-US" sz="3200" dirty="0"/>
              <a:t>What role did the domestication of </a:t>
            </a:r>
            <a:r>
              <a:rPr lang="en-US" sz="3200" dirty="0" smtClean="0"/>
              <a:t>animals </a:t>
            </a:r>
            <a:r>
              <a:rPr lang="en-US" sz="3200" dirty="0"/>
              <a:t>play in the development of </a:t>
            </a:r>
            <a:r>
              <a:rPr lang="en-US" sz="3200" dirty="0" smtClean="0"/>
              <a:t>your culture</a:t>
            </a:r>
            <a:r>
              <a:rPr lang="en-US" sz="3200" dirty="0"/>
              <a:t>? </a:t>
            </a:r>
            <a:endParaRPr lang="en-US" sz="3200" dirty="0" smtClean="0"/>
          </a:p>
          <a:p>
            <a:pPr marL="457200" lvl="0" indent="-457200">
              <a:buFont typeface="Arial" panose="020B0604020202020204" pitchFamily="34" charset="0"/>
              <a:buChar char="•"/>
            </a:pPr>
            <a:endParaRPr lang="en-US" sz="3200" dirty="0"/>
          </a:p>
          <a:p>
            <a:pPr marL="457200" lvl="0" indent="-457200">
              <a:buFont typeface="Arial" panose="020B0604020202020204" pitchFamily="34" charset="0"/>
              <a:buChar char="•"/>
            </a:pPr>
            <a:r>
              <a:rPr lang="en-US" sz="3200" dirty="0" smtClean="0"/>
              <a:t>Where do </a:t>
            </a:r>
            <a:r>
              <a:rPr lang="en-US" sz="3200" dirty="0"/>
              <a:t>you see these plants </a:t>
            </a:r>
            <a:r>
              <a:rPr lang="en-US" sz="3200" dirty="0" smtClean="0"/>
              <a:t>and </a:t>
            </a:r>
            <a:r>
              <a:rPr lang="en-US" sz="3200" dirty="0"/>
              <a:t>animals in the arts- paintings, stories, other various art forms? </a:t>
            </a:r>
          </a:p>
        </p:txBody>
      </p:sp>
    </p:spTree>
    <p:extLst>
      <p:ext uri="{BB962C8B-B14F-4D97-AF65-F5344CB8AC3E}">
        <p14:creationId xmlns:p14="http://schemas.microsoft.com/office/powerpoint/2010/main" val="1456503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 y="1143000"/>
            <a:ext cx="9144000" cy="2062103"/>
          </a:xfrm>
          <a:prstGeom prst="rect">
            <a:avLst/>
          </a:prstGeom>
        </p:spPr>
        <p:txBody>
          <a:bodyPr wrap="square">
            <a:spAutoFit/>
          </a:bodyPr>
          <a:lstStyle/>
          <a:p>
            <a:r>
              <a:rPr lang="en-US" sz="4000" dirty="0">
                <a:latin typeface="+mj-lt"/>
              </a:rPr>
              <a:t>The organization of </a:t>
            </a:r>
            <a:r>
              <a:rPr lang="en-US" sz="4000" dirty="0" smtClean="0">
                <a:latin typeface="+mj-lt"/>
              </a:rPr>
              <a:t>culture</a:t>
            </a:r>
          </a:p>
          <a:p>
            <a:endParaRPr lang="en-US" sz="4000" dirty="0">
              <a:latin typeface="+mj-lt"/>
            </a:endParaRPr>
          </a:p>
          <a:p>
            <a:pPr lvl="1"/>
            <a:r>
              <a:rPr lang="en-US" sz="2400" i="1" dirty="0"/>
              <a:t>Where does it come from?</a:t>
            </a:r>
          </a:p>
          <a:p>
            <a:pPr lvl="1"/>
            <a:r>
              <a:rPr lang="en-US" sz="2400" i="1" dirty="0"/>
              <a:t>How is it passed down/continued over generations?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320" y="3314700"/>
            <a:ext cx="4724400" cy="3543300"/>
          </a:xfrm>
          <a:prstGeom prst="rect">
            <a:avLst/>
          </a:prstGeom>
        </p:spPr>
      </p:pic>
    </p:spTree>
    <p:extLst>
      <p:ext uri="{BB962C8B-B14F-4D97-AF65-F5344CB8AC3E}">
        <p14:creationId xmlns:p14="http://schemas.microsoft.com/office/powerpoint/2010/main" val="859815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82" y="1163782"/>
            <a:ext cx="8153400" cy="5016758"/>
          </a:xfrm>
          <a:prstGeom prst="rect">
            <a:avLst/>
          </a:prstGeom>
        </p:spPr>
        <p:txBody>
          <a:bodyPr wrap="square">
            <a:spAutoFit/>
          </a:bodyPr>
          <a:lstStyle/>
          <a:p>
            <a:pPr marL="914400" lvl="1" indent="-457200">
              <a:buFont typeface="Arial" panose="020B0604020202020204" pitchFamily="34" charset="0"/>
              <a:buChar char="•"/>
            </a:pPr>
            <a:r>
              <a:rPr lang="en-US" sz="3200" dirty="0" smtClean="0"/>
              <a:t>Where </a:t>
            </a:r>
            <a:r>
              <a:rPr lang="en-US" sz="3200" dirty="0"/>
              <a:t>did these </a:t>
            </a:r>
            <a:r>
              <a:rPr lang="en-US" sz="3200" dirty="0" smtClean="0"/>
              <a:t>plants and animals </a:t>
            </a:r>
            <a:r>
              <a:rPr lang="en-US" sz="3200" dirty="0"/>
              <a:t>originate? </a:t>
            </a:r>
            <a:r>
              <a:rPr lang="en-US" sz="3200" dirty="0" smtClean="0"/>
              <a:t>(Were they endemic to the environment, or were the imported from elsewhere?)</a:t>
            </a:r>
          </a:p>
          <a:p>
            <a:pPr marL="914400" lvl="1" indent="-457200">
              <a:buFont typeface="Arial" panose="020B0604020202020204" pitchFamily="34" charset="0"/>
              <a:buChar char="•"/>
            </a:pPr>
            <a:endParaRPr lang="en-US" sz="3200" dirty="0" smtClean="0"/>
          </a:p>
          <a:p>
            <a:pPr marL="914400" lvl="1" indent="-457200">
              <a:buFont typeface="Arial" panose="020B0604020202020204" pitchFamily="34" charset="0"/>
              <a:buChar char="•"/>
            </a:pPr>
            <a:r>
              <a:rPr lang="en-US" sz="3200" dirty="0" smtClean="0"/>
              <a:t>Are </a:t>
            </a:r>
            <a:r>
              <a:rPr lang="en-US" sz="3200" dirty="0"/>
              <a:t>there any cultural </a:t>
            </a:r>
            <a:r>
              <a:rPr lang="en-US" sz="3200" dirty="0" smtClean="0"/>
              <a:t>customs or traditions that </a:t>
            </a:r>
            <a:r>
              <a:rPr lang="en-US" sz="3200" dirty="0"/>
              <a:t>were built around these? </a:t>
            </a:r>
            <a:endParaRPr lang="en-US" sz="3200" dirty="0" smtClean="0"/>
          </a:p>
          <a:p>
            <a:pPr marL="914400" lvl="1" indent="-457200">
              <a:buFont typeface="Arial" panose="020B0604020202020204" pitchFamily="34" charset="0"/>
              <a:buChar char="•"/>
            </a:pPr>
            <a:endParaRPr lang="en-US" sz="3200" dirty="0" smtClean="0"/>
          </a:p>
          <a:p>
            <a:pPr marL="914400" lvl="1" indent="-457200">
              <a:buFont typeface="Arial" panose="020B0604020202020204" pitchFamily="34" charset="0"/>
              <a:buChar char="•"/>
            </a:pPr>
            <a:r>
              <a:rPr lang="en-US" sz="3200" dirty="0" smtClean="0"/>
              <a:t>Do these still </a:t>
            </a:r>
            <a:r>
              <a:rPr lang="en-US" sz="3200" dirty="0"/>
              <a:t>exist today? </a:t>
            </a:r>
            <a:endParaRPr lang="en-US" sz="3200" dirty="0" smtClean="0"/>
          </a:p>
          <a:p>
            <a:pPr marL="914400" lvl="1" indent="-457200">
              <a:buFont typeface="Arial" panose="020B0604020202020204" pitchFamily="34" charset="0"/>
              <a:buChar char="•"/>
            </a:pPr>
            <a:endParaRPr lang="en-US" sz="3200" dirty="0" smtClean="0"/>
          </a:p>
        </p:txBody>
      </p:sp>
      <p:sp>
        <p:nvSpPr>
          <p:cNvPr id="3" name="Rectangle 2"/>
          <p:cNvSpPr/>
          <p:nvPr/>
        </p:nvSpPr>
        <p:spPr>
          <a:xfrm>
            <a:off x="152400" y="152400"/>
            <a:ext cx="3466013" cy="584775"/>
          </a:xfrm>
          <a:prstGeom prst="rect">
            <a:avLst/>
          </a:prstGeom>
        </p:spPr>
        <p:txBody>
          <a:bodyPr wrap="none">
            <a:spAutoFit/>
          </a:bodyPr>
          <a:lstStyle/>
          <a:p>
            <a:pPr lvl="1"/>
            <a:r>
              <a:rPr lang="en-US" sz="3200" dirty="0"/>
              <a:t>More </a:t>
            </a:r>
            <a:r>
              <a:rPr lang="en-US" sz="3200" dirty="0" smtClean="0"/>
              <a:t>questions:</a:t>
            </a:r>
            <a:endParaRPr lang="en-US" sz="3200" dirty="0"/>
          </a:p>
        </p:txBody>
      </p:sp>
    </p:spTree>
    <p:extLst>
      <p:ext uri="{BB962C8B-B14F-4D97-AF65-F5344CB8AC3E}">
        <p14:creationId xmlns:p14="http://schemas.microsoft.com/office/powerpoint/2010/main" val="17292620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83759"/>
            <a:ext cx="8229600" cy="5016758"/>
          </a:xfrm>
          <a:prstGeom prst="rect">
            <a:avLst/>
          </a:prstGeom>
        </p:spPr>
        <p:txBody>
          <a:bodyPr wrap="square">
            <a:spAutoFit/>
          </a:bodyPr>
          <a:lstStyle/>
          <a:p>
            <a:pPr marL="914400" lvl="1" indent="-457200">
              <a:buFont typeface="Arial" panose="020B0604020202020204" pitchFamily="34" charset="0"/>
              <a:buChar char="•"/>
            </a:pPr>
            <a:r>
              <a:rPr lang="en-US" sz="3200" dirty="0"/>
              <a:t>Are these plants </a:t>
            </a:r>
            <a:r>
              <a:rPr lang="en-US" sz="3200" dirty="0" smtClean="0"/>
              <a:t>and </a:t>
            </a:r>
            <a:r>
              <a:rPr lang="en-US" sz="3200" dirty="0"/>
              <a:t>animals still prevalent in your culture? </a:t>
            </a:r>
            <a:endParaRPr lang="en-US" sz="3200" dirty="0" smtClean="0"/>
          </a:p>
          <a:p>
            <a:pPr marL="914400" lvl="1" indent="-457200">
              <a:buFont typeface="Arial" panose="020B0604020202020204" pitchFamily="34" charset="0"/>
              <a:buChar char="•"/>
            </a:pPr>
            <a:endParaRPr lang="en-US" sz="3200" dirty="0"/>
          </a:p>
          <a:p>
            <a:pPr marL="914400" lvl="1" indent="-457200">
              <a:buFont typeface="Arial" panose="020B0604020202020204" pitchFamily="34" charset="0"/>
              <a:buChar char="•"/>
            </a:pPr>
            <a:r>
              <a:rPr lang="en-US" sz="3200" dirty="0"/>
              <a:t>If not, why do you think this is? </a:t>
            </a:r>
            <a:endParaRPr lang="en-US" sz="3200" dirty="0" smtClean="0"/>
          </a:p>
          <a:p>
            <a:pPr marL="914400" lvl="1" indent="-457200">
              <a:buFont typeface="Arial" panose="020B0604020202020204" pitchFamily="34" charset="0"/>
              <a:buChar char="•"/>
            </a:pPr>
            <a:endParaRPr lang="en-US" sz="3200" dirty="0"/>
          </a:p>
          <a:p>
            <a:pPr marL="914400" lvl="1" indent="-457200">
              <a:buFont typeface="Arial" panose="020B0604020202020204" pitchFamily="34" charset="0"/>
              <a:buChar char="•"/>
            </a:pPr>
            <a:r>
              <a:rPr lang="en-US" sz="3200" dirty="0" smtClean="0"/>
              <a:t>Are there any issues surrounding these plants and animals currently?</a:t>
            </a:r>
          </a:p>
          <a:p>
            <a:pPr marL="914400" lvl="1" indent="-457200">
              <a:buFont typeface="Arial" panose="020B0604020202020204" pitchFamily="34" charset="0"/>
              <a:buChar char="•"/>
            </a:pPr>
            <a:endParaRPr lang="en-US" sz="3200" dirty="0" smtClean="0"/>
          </a:p>
          <a:p>
            <a:pPr marL="914400" lvl="1" indent="-457200">
              <a:buFont typeface="Arial" panose="020B0604020202020204" pitchFamily="34" charset="0"/>
              <a:buChar char="•"/>
            </a:pPr>
            <a:r>
              <a:rPr lang="en-US" sz="3200" dirty="0" smtClean="0"/>
              <a:t>How does your culture deal with these issues? </a:t>
            </a:r>
            <a:endParaRPr lang="en-US" sz="3200" dirty="0"/>
          </a:p>
        </p:txBody>
      </p:sp>
      <p:sp>
        <p:nvSpPr>
          <p:cNvPr id="3" name="Rectangle 2"/>
          <p:cNvSpPr/>
          <p:nvPr/>
        </p:nvSpPr>
        <p:spPr>
          <a:xfrm>
            <a:off x="152400" y="152400"/>
            <a:ext cx="3466013" cy="584775"/>
          </a:xfrm>
          <a:prstGeom prst="rect">
            <a:avLst/>
          </a:prstGeom>
        </p:spPr>
        <p:txBody>
          <a:bodyPr wrap="none">
            <a:spAutoFit/>
          </a:bodyPr>
          <a:lstStyle/>
          <a:p>
            <a:pPr lvl="1"/>
            <a:r>
              <a:rPr lang="en-US" sz="3200" dirty="0"/>
              <a:t>More </a:t>
            </a:r>
            <a:r>
              <a:rPr lang="en-US" sz="3200" dirty="0" smtClean="0"/>
              <a:t>questions:</a:t>
            </a:r>
            <a:endParaRPr lang="en-US" sz="3200" dirty="0"/>
          </a:p>
        </p:txBody>
      </p:sp>
    </p:spTree>
    <p:extLst>
      <p:ext uri="{BB962C8B-B14F-4D97-AF65-F5344CB8AC3E}">
        <p14:creationId xmlns:p14="http://schemas.microsoft.com/office/powerpoint/2010/main" val="24079244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28600"/>
            <a:ext cx="8458200" cy="1015663"/>
          </a:xfrm>
          <a:prstGeom prst="rect">
            <a:avLst/>
          </a:prstGeom>
        </p:spPr>
        <p:txBody>
          <a:bodyPr wrap="square">
            <a:spAutoFit/>
          </a:bodyPr>
          <a:lstStyle/>
          <a:p>
            <a:r>
              <a:rPr lang="en-US" sz="2000" b="1" i="1" dirty="0" smtClean="0"/>
              <a:t>You </a:t>
            </a:r>
            <a:r>
              <a:rPr lang="en-US" sz="2000" b="1" i="1" dirty="0"/>
              <a:t>will research and create both a written report and class presentation on two or more aspects of the living world that has influenced the development of </a:t>
            </a:r>
            <a:r>
              <a:rPr lang="en-US" sz="2000" b="1" i="1" dirty="0" smtClean="0"/>
              <a:t>your </a:t>
            </a:r>
            <a:r>
              <a:rPr lang="en-US" sz="2000" b="1" i="1" dirty="0"/>
              <a:t>own culture.</a:t>
            </a:r>
          </a:p>
        </p:txBody>
      </p:sp>
      <p:sp>
        <p:nvSpPr>
          <p:cNvPr id="2" name="Rectangle 1"/>
          <p:cNvSpPr/>
          <p:nvPr/>
        </p:nvSpPr>
        <p:spPr>
          <a:xfrm>
            <a:off x="152400" y="1371600"/>
            <a:ext cx="8839200" cy="5262979"/>
          </a:xfrm>
          <a:prstGeom prst="rect">
            <a:avLst/>
          </a:prstGeom>
        </p:spPr>
        <p:txBody>
          <a:bodyPr wrap="square">
            <a:spAutoFit/>
          </a:bodyPr>
          <a:lstStyle/>
          <a:p>
            <a:r>
              <a:rPr lang="en-US" sz="2400" b="1" dirty="0" smtClean="0"/>
              <a:t>Your assignment:</a:t>
            </a:r>
          </a:p>
          <a:p>
            <a:endParaRPr lang="en-US" sz="2400" b="1" dirty="0"/>
          </a:p>
          <a:p>
            <a:r>
              <a:rPr lang="en-US" sz="2400" dirty="0" smtClean="0"/>
              <a:t>One minimum 3 page research paper</a:t>
            </a:r>
          </a:p>
          <a:p>
            <a:pPr marL="800100" lvl="1" indent="-342900">
              <a:buFont typeface="Arial" panose="020B0604020202020204" pitchFamily="34" charset="0"/>
              <a:buChar char="•"/>
            </a:pPr>
            <a:r>
              <a:rPr lang="en-US" sz="2400" dirty="0" smtClean="0"/>
              <a:t>Identify at least one plant and one animal species that are a 	part of your cultural development</a:t>
            </a:r>
            <a:endParaRPr lang="en-US" sz="2400" dirty="0"/>
          </a:p>
          <a:p>
            <a:pPr marL="800100" lvl="1" indent="-342900">
              <a:buFont typeface="Arial" panose="020B0604020202020204" pitchFamily="34" charset="0"/>
              <a:buChar char="•"/>
            </a:pPr>
            <a:r>
              <a:rPr lang="en-US" sz="2400" dirty="0" smtClean="0"/>
              <a:t>12 point, Times New Roman font</a:t>
            </a:r>
          </a:p>
          <a:p>
            <a:pPr marL="800100" lvl="1" indent="-342900">
              <a:buFont typeface="Arial" panose="020B0604020202020204" pitchFamily="34" charset="0"/>
              <a:buChar char="•"/>
            </a:pPr>
            <a:r>
              <a:rPr lang="en-US" sz="2400" dirty="0" smtClean="0"/>
              <a:t>Single spaced</a:t>
            </a:r>
          </a:p>
          <a:p>
            <a:pPr marL="800100" lvl="1" indent="-342900">
              <a:buFont typeface="Arial" panose="020B0604020202020204" pitchFamily="34" charset="0"/>
              <a:buChar char="•"/>
            </a:pPr>
            <a:r>
              <a:rPr lang="en-US" sz="2400" dirty="0" smtClean="0"/>
              <a:t>1” margins</a:t>
            </a:r>
          </a:p>
          <a:p>
            <a:pPr marL="800100" lvl="1" indent="-342900">
              <a:buFont typeface="Arial" panose="020B0604020202020204" pitchFamily="34" charset="0"/>
              <a:buChar char="•"/>
            </a:pPr>
            <a:r>
              <a:rPr lang="en-US" sz="2400" dirty="0" smtClean="0"/>
              <a:t>Address a minimum of SEVEN (7) of the questions raised</a:t>
            </a:r>
          </a:p>
          <a:p>
            <a:pPr marL="800100" lvl="1" indent="-342900">
              <a:buFont typeface="Arial" panose="020B0604020202020204" pitchFamily="34" charset="0"/>
              <a:buChar char="•"/>
            </a:pPr>
            <a:r>
              <a:rPr lang="en-US" sz="2400" dirty="0" smtClean="0"/>
              <a:t>Include a reference page (does not count toward the three)</a:t>
            </a:r>
          </a:p>
          <a:p>
            <a:endParaRPr lang="en-US" sz="2400" dirty="0"/>
          </a:p>
          <a:p>
            <a:r>
              <a:rPr lang="en-US" sz="2400" dirty="0" smtClean="0"/>
              <a:t>Presentation</a:t>
            </a:r>
          </a:p>
          <a:p>
            <a:pPr marL="800100" lvl="1" indent="-342900">
              <a:buFont typeface="Arial" panose="020B0604020202020204" pitchFamily="34" charset="0"/>
              <a:buChar char="•"/>
            </a:pPr>
            <a:r>
              <a:rPr lang="en-US" sz="2400" dirty="0"/>
              <a:t>F</a:t>
            </a:r>
            <a:r>
              <a:rPr lang="en-US" sz="2400" dirty="0" smtClean="0"/>
              <a:t>ive minute PowerPoint or Prezi presentation based on the paper you wrote</a:t>
            </a:r>
            <a:endParaRPr lang="en-US" sz="2400" dirty="0"/>
          </a:p>
        </p:txBody>
      </p:sp>
    </p:spTree>
    <p:extLst>
      <p:ext uri="{BB962C8B-B14F-4D97-AF65-F5344CB8AC3E}">
        <p14:creationId xmlns:p14="http://schemas.microsoft.com/office/powerpoint/2010/main" val="1448254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7696200" cy="769441"/>
          </a:xfrm>
          <a:prstGeom prst="rect">
            <a:avLst/>
          </a:prstGeom>
        </p:spPr>
        <p:txBody>
          <a:bodyPr wrap="square">
            <a:spAutoFit/>
          </a:bodyPr>
          <a:lstStyle/>
          <a:p>
            <a:pPr lvl="1"/>
            <a:r>
              <a:rPr lang="en-US" sz="4400" dirty="0">
                <a:latin typeface="+mj-lt"/>
              </a:rPr>
              <a:t>7 Elements </a:t>
            </a:r>
            <a:r>
              <a:rPr lang="en-US" sz="4400" dirty="0" smtClean="0">
                <a:latin typeface="+mj-lt"/>
              </a:rPr>
              <a:t>of Culture</a:t>
            </a:r>
            <a:endParaRPr lang="en-US" sz="4400" dirty="0">
              <a:latin typeface="+mj-lt"/>
            </a:endParaRPr>
          </a:p>
        </p:txBody>
      </p:sp>
      <p:sp>
        <p:nvSpPr>
          <p:cNvPr id="3" name="Rectangle 2"/>
          <p:cNvSpPr/>
          <p:nvPr/>
        </p:nvSpPr>
        <p:spPr>
          <a:xfrm>
            <a:off x="1828800" y="1828800"/>
            <a:ext cx="4572000" cy="2677656"/>
          </a:xfrm>
          <a:prstGeom prst="rect">
            <a:avLst/>
          </a:prstGeom>
        </p:spPr>
        <p:txBody>
          <a:bodyPr>
            <a:spAutoFit/>
          </a:bodyPr>
          <a:lstStyle/>
          <a:p>
            <a:pPr lvl="2"/>
            <a:r>
              <a:rPr lang="en-US" sz="2400" dirty="0"/>
              <a:t>Social Organization</a:t>
            </a:r>
          </a:p>
          <a:p>
            <a:pPr lvl="2"/>
            <a:r>
              <a:rPr lang="en-US" sz="2400" dirty="0"/>
              <a:t>Customs and Traditions</a:t>
            </a:r>
          </a:p>
          <a:p>
            <a:pPr lvl="2"/>
            <a:r>
              <a:rPr lang="en-US" sz="2400" dirty="0"/>
              <a:t>Language</a:t>
            </a:r>
          </a:p>
          <a:p>
            <a:pPr lvl="2"/>
            <a:r>
              <a:rPr lang="en-US" sz="2400" dirty="0"/>
              <a:t>Arts &amp; Literature</a:t>
            </a:r>
          </a:p>
          <a:p>
            <a:pPr lvl="2"/>
            <a:r>
              <a:rPr lang="en-US" sz="2400" dirty="0"/>
              <a:t>Religion</a:t>
            </a:r>
          </a:p>
          <a:p>
            <a:pPr lvl="2"/>
            <a:r>
              <a:rPr lang="en-US" sz="2400" dirty="0"/>
              <a:t>Forms of Government</a:t>
            </a:r>
          </a:p>
          <a:p>
            <a:pPr lvl="2"/>
            <a:r>
              <a:rPr lang="en-US" sz="2400" dirty="0"/>
              <a:t>Economic Systems</a:t>
            </a:r>
          </a:p>
        </p:txBody>
      </p:sp>
    </p:spTree>
    <p:extLst>
      <p:ext uri="{BB962C8B-B14F-4D97-AF65-F5344CB8AC3E}">
        <p14:creationId xmlns:p14="http://schemas.microsoft.com/office/powerpoint/2010/main" val="2170466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 y="0"/>
            <a:ext cx="8229600" cy="808038"/>
          </a:xfrm>
        </p:spPr>
        <p:txBody>
          <a:bodyPr>
            <a:normAutofit/>
          </a:bodyPr>
          <a:lstStyle/>
          <a:p>
            <a:pPr eaLnBrk="1" hangingPunct="1"/>
            <a:r>
              <a:rPr lang="en-US" altLang="en-US" sz="3600" b="1" cap="none" dirty="0" smtClean="0"/>
              <a:t>Social organization</a:t>
            </a:r>
          </a:p>
        </p:txBody>
      </p:sp>
      <p:sp>
        <p:nvSpPr>
          <p:cNvPr id="4099" name="Rectangle 3"/>
          <p:cNvSpPr>
            <a:spLocks noGrp="1" noChangeArrowheads="1"/>
          </p:cNvSpPr>
          <p:nvPr>
            <p:ph type="body" idx="4294967295"/>
          </p:nvPr>
        </p:nvSpPr>
        <p:spPr>
          <a:xfrm>
            <a:off x="457200" y="762000"/>
            <a:ext cx="8229600" cy="5867400"/>
          </a:xfrm>
          <a:prstGeom prst="rect">
            <a:avLst/>
          </a:prstGeom>
        </p:spPr>
        <p:txBody>
          <a:bodyPr/>
          <a:lstStyle/>
          <a:p>
            <a:pPr>
              <a:lnSpc>
                <a:spcPct val="80000"/>
              </a:lnSpc>
            </a:pPr>
            <a:r>
              <a:rPr lang="en-US" sz="2800" dirty="0"/>
              <a:t>Creates social structure </a:t>
            </a:r>
            <a:r>
              <a:rPr lang="en-US" sz="2800" dirty="0" smtClean="0"/>
              <a:t>by organizing  </a:t>
            </a:r>
            <a:r>
              <a:rPr lang="en-US" sz="2800" dirty="0"/>
              <a:t>into small units to meet basic </a:t>
            </a:r>
            <a:r>
              <a:rPr lang="en-US" sz="2800" dirty="0" smtClean="0"/>
              <a:t>needs</a:t>
            </a:r>
            <a:r>
              <a:rPr lang="en-US" sz="2800" dirty="0"/>
              <a:t> </a:t>
            </a:r>
            <a:r>
              <a:rPr lang="en-US" sz="2800" dirty="0" smtClean="0"/>
              <a:t>of the people</a:t>
            </a:r>
          </a:p>
          <a:p>
            <a:pPr>
              <a:lnSpc>
                <a:spcPct val="80000"/>
              </a:lnSpc>
            </a:pPr>
            <a:r>
              <a:rPr lang="en-US" altLang="en-US" sz="2800" dirty="0" smtClean="0"/>
              <a:t>For cultural development, family is the most important social unit</a:t>
            </a:r>
            <a:endParaRPr lang="en-US" altLang="en-US" sz="2400" dirty="0" smtClean="0"/>
          </a:p>
          <a:p>
            <a:pPr lvl="1">
              <a:lnSpc>
                <a:spcPct val="80000"/>
              </a:lnSpc>
            </a:pPr>
            <a:r>
              <a:rPr lang="en-US" altLang="en-US" sz="2800" dirty="0" smtClean="0"/>
              <a:t>Family patterns</a:t>
            </a:r>
          </a:p>
          <a:p>
            <a:pPr lvl="2">
              <a:lnSpc>
                <a:spcPct val="80000"/>
              </a:lnSpc>
            </a:pPr>
            <a:r>
              <a:rPr lang="en-US" altLang="en-US" sz="2400" dirty="0" smtClean="0"/>
              <a:t>Nuclear </a:t>
            </a:r>
            <a:endParaRPr lang="en-US" altLang="en-US" sz="2400" dirty="0"/>
          </a:p>
          <a:p>
            <a:pPr lvl="2">
              <a:lnSpc>
                <a:spcPct val="80000"/>
              </a:lnSpc>
            </a:pPr>
            <a:r>
              <a:rPr lang="en-US" altLang="en-US" sz="2400" dirty="0" smtClean="0"/>
              <a:t>Extended </a:t>
            </a:r>
          </a:p>
          <a:p>
            <a:pPr lvl="2">
              <a:lnSpc>
                <a:spcPct val="80000"/>
              </a:lnSpc>
            </a:pPr>
            <a:r>
              <a:rPr lang="en-US" altLang="en-US" sz="2400" dirty="0" smtClean="0"/>
              <a:t>Patriarchal</a:t>
            </a:r>
          </a:p>
          <a:p>
            <a:pPr lvl="2">
              <a:lnSpc>
                <a:spcPct val="80000"/>
              </a:lnSpc>
            </a:pPr>
            <a:r>
              <a:rPr lang="en-US" altLang="en-US" sz="2400" dirty="0" smtClean="0"/>
              <a:t>Matriarchal</a:t>
            </a:r>
          </a:p>
          <a:p>
            <a:pPr lvl="1">
              <a:lnSpc>
                <a:spcPct val="80000"/>
              </a:lnSpc>
            </a:pPr>
            <a:r>
              <a:rPr lang="en-US" altLang="en-US" sz="2800" dirty="0" smtClean="0"/>
              <a:t>Other </a:t>
            </a:r>
            <a:r>
              <a:rPr lang="en-US" altLang="en-US" sz="2800" dirty="0"/>
              <a:t>patterns</a:t>
            </a:r>
          </a:p>
          <a:p>
            <a:pPr lvl="2"/>
            <a:r>
              <a:rPr lang="en-US" altLang="en-US" sz="2400" dirty="0" smtClean="0"/>
              <a:t>Kinship</a:t>
            </a:r>
            <a:endParaRPr lang="en-US" altLang="en-US" sz="2400" dirty="0"/>
          </a:p>
          <a:p>
            <a:pPr lvl="2"/>
            <a:r>
              <a:rPr lang="en-US" altLang="en-US" sz="2400" dirty="0" smtClean="0"/>
              <a:t>Clan</a:t>
            </a:r>
            <a:endParaRPr lang="en-US" altLang="en-US" sz="2400" dirty="0"/>
          </a:p>
          <a:p>
            <a:pPr lvl="2"/>
            <a:r>
              <a:rPr lang="en-US" altLang="en-US" sz="2400" dirty="0"/>
              <a:t>Social c</a:t>
            </a:r>
            <a:r>
              <a:rPr lang="en-US" altLang="en-US" sz="2400" dirty="0" smtClean="0"/>
              <a:t>lasses</a:t>
            </a:r>
          </a:p>
          <a:p>
            <a:pPr lvl="2"/>
            <a:r>
              <a:rPr lang="en-US" altLang="en-US" sz="2400" dirty="0" smtClean="0"/>
              <a:t>Social mobility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200400"/>
            <a:ext cx="3657600" cy="2743200"/>
          </a:xfrm>
          <a:prstGeom prst="rect">
            <a:avLst/>
          </a:prstGeom>
        </p:spPr>
      </p:pic>
    </p:spTree>
    <p:extLst>
      <p:ext uri="{BB962C8B-B14F-4D97-AF65-F5344CB8AC3E}">
        <p14:creationId xmlns:p14="http://schemas.microsoft.com/office/powerpoint/2010/main" val="2216378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5240"/>
            <a:ext cx="8229600" cy="884238"/>
          </a:xfrm>
        </p:spPr>
        <p:txBody>
          <a:bodyPr>
            <a:normAutofit/>
          </a:bodyPr>
          <a:lstStyle/>
          <a:p>
            <a:pPr eaLnBrk="1" hangingPunct="1"/>
            <a:r>
              <a:rPr lang="en-US" altLang="en-US" sz="3600" b="1" cap="none" dirty="0" smtClean="0"/>
              <a:t>Customs &amp; traditions</a:t>
            </a:r>
          </a:p>
        </p:txBody>
      </p:sp>
      <p:sp>
        <p:nvSpPr>
          <p:cNvPr id="5123" name="Rectangle 3"/>
          <p:cNvSpPr>
            <a:spLocks noGrp="1" noChangeArrowheads="1"/>
          </p:cNvSpPr>
          <p:nvPr>
            <p:ph type="body" idx="4294967295"/>
          </p:nvPr>
        </p:nvSpPr>
        <p:spPr>
          <a:xfrm>
            <a:off x="152400" y="762000"/>
            <a:ext cx="8991600" cy="5364163"/>
          </a:xfrm>
          <a:prstGeom prst="rect">
            <a:avLst/>
          </a:prstGeom>
        </p:spPr>
        <p:txBody>
          <a:bodyPr/>
          <a:lstStyle/>
          <a:p>
            <a:pPr eaLnBrk="1" hangingPunct="1">
              <a:lnSpc>
                <a:spcPct val="80000"/>
              </a:lnSpc>
            </a:pPr>
            <a:r>
              <a:rPr lang="en-US" altLang="en-US" sz="2800" dirty="0" smtClean="0"/>
              <a:t>Rules of behavior are enforced by social pressures or by written laws</a:t>
            </a:r>
          </a:p>
          <a:p>
            <a:pPr eaLnBrk="1" hangingPunct="1">
              <a:lnSpc>
                <a:spcPct val="80000"/>
              </a:lnSpc>
            </a:pPr>
            <a:endParaRPr lang="en-US" altLang="en-US" sz="2800" dirty="0" smtClean="0"/>
          </a:p>
          <a:p>
            <a:pPr eaLnBrk="1" hangingPunct="1">
              <a:lnSpc>
                <a:spcPct val="80000"/>
              </a:lnSpc>
            </a:pPr>
            <a:r>
              <a:rPr lang="en-US" altLang="en-US" sz="2800" dirty="0" smtClean="0"/>
              <a:t>Include:</a:t>
            </a:r>
          </a:p>
          <a:p>
            <a:pPr marL="0" indent="0" eaLnBrk="1" hangingPunct="1">
              <a:lnSpc>
                <a:spcPct val="80000"/>
              </a:lnSpc>
              <a:buNone/>
            </a:pPr>
            <a:r>
              <a:rPr lang="en-US" altLang="en-US" sz="2800" dirty="0" smtClean="0"/>
              <a:t>	- Basic moral values</a:t>
            </a:r>
          </a:p>
          <a:p>
            <a:pPr marL="0" indent="0" eaLnBrk="1" hangingPunct="1">
              <a:lnSpc>
                <a:spcPct val="80000"/>
              </a:lnSpc>
              <a:buNone/>
            </a:pPr>
            <a:r>
              <a:rPr lang="en-US" altLang="en-US" sz="2800" dirty="0"/>
              <a:t>	</a:t>
            </a:r>
            <a:r>
              <a:rPr lang="en-US" altLang="en-US" sz="2800" dirty="0" smtClean="0"/>
              <a:t>- Language</a:t>
            </a:r>
          </a:p>
          <a:p>
            <a:pPr marL="0" indent="0" eaLnBrk="1" hangingPunct="1">
              <a:lnSpc>
                <a:spcPct val="80000"/>
              </a:lnSpc>
              <a:buNone/>
            </a:pPr>
            <a:r>
              <a:rPr lang="en-US" altLang="en-US" sz="2800" dirty="0" smtClean="0"/>
              <a:t>	- Clothes</a:t>
            </a:r>
          </a:p>
          <a:p>
            <a:pPr marL="0" indent="0" eaLnBrk="1" hangingPunct="1">
              <a:lnSpc>
                <a:spcPct val="80000"/>
              </a:lnSpc>
              <a:buNone/>
            </a:pPr>
            <a:r>
              <a:rPr lang="en-US" altLang="en-US" sz="2800" dirty="0" smtClean="0"/>
              <a:t>	- Foods</a:t>
            </a:r>
          </a:p>
          <a:p>
            <a:pPr marL="0" indent="0" eaLnBrk="1" hangingPunct="1">
              <a:lnSpc>
                <a:spcPct val="80000"/>
              </a:lnSpc>
              <a:buNone/>
            </a:pPr>
            <a:r>
              <a:rPr lang="en-US" altLang="en-US" sz="2800" dirty="0" smtClean="0"/>
              <a:t>	- Education</a:t>
            </a:r>
          </a:p>
          <a:p>
            <a:pPr marL="0" indent="0" eaLnBrk="1" hangingPunct="1">
              <a:lnSpc>
                <a:spcPct val="80000"/>
              </a:lnSpc>
              <a:buNone/>
            </a:pPr>
            <a:r>
              <a:rPr lang="en-US" altLang="en-US" sz="2800" dirty="0" smtClean="0"/>
              <a:t>	- Occupation</a:t>
            </a:r>
          </a:p>
          <a:p>
            <a:pPr marL="0" indent="0" eaLnBrk="1" hangingPunct="1">
              <a:lnSpc>
                <a:spcPct val="80000"/>
              </a:lnSpc>
              <a:buNone/>
            </a:pPr>
            <a:r>
              <a:rPr lang="en-US" altLang="en-US" sz="2800" dirty="0"/>
              <a:t>	</a:t>
            </a:r>
            <a:r>
              <a:rPr lang="en-US" altLang="en-US" sz="2800" dirty="0" smtClean="0"/>
              <a:t>- Celebrations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2743200"/>
            <a:ext cx="4572000" cy="3429000"/>
          </a:xfrm>
          <a:prstGeom prst="rect">
            <a:avLst/>
          </a:prstGeom>
        </p:spPr>
      </p:pic>
    </p:spTree>
    <p:extLst>
      <p:ext uri="{BB962C8B-B14F-4D97-AF65-F5344CB8AC3E}">
        <p14:creationId xmlns:p14="http://schemas.microsoft.com/office/powerpoint/2010/main" val="3930679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 y="30480"/>
            <a:ext cx="8252460" cy="1112520"/>
          </a:xfrm>
        </p:spPr>
        <p:txBody>
          <a:bodyPr>
            <a:noAutofit/>
          </a:bodyPr>
          <a:lstStyle/>
          <a:p>
            <a:pPr eaLnBrk="1" hangingPunct="1"/>
            <a:r>
              <a:rPr lang="en-US" altLang="en-US" sz="3600" b="1" cap="none" dirty="0" smtClean="0"/>
              <a:t>Arts &amp; Literature</a:t>
            </a:r>
          </a:p>
        </p:txBody>
      </p:sp>
      <p:sp>
        <p:nvSpPr>
          <p:cNvPr id="7171" name="Rectangle 3"/>
          <p:cNvSpPr>
            <a:spLocks noGrp="1" noChangeArrowheads="1"/>
          </p:cNvSpPr>
          <p:nvPr>
            <p:ph type="body" idx="4294967295"/>
          </p:nvPr>
        </p:nvSpPr>
        <p:spPr>
          <a:xfrm>
            <a:off x="381000" y="865980"/>
            <a:ext cx="8229600" cy="4525963"/>
          </a:xfrm>
          <a:prstGeom prst="rect">
            <a:avLst/>
          </a:prstGeom>
        </p:spPr>
        <p:txBody>
          <a:bodyPr/>
          <a:lstStyle/>
          <a:p>
            <a:pPr eaLnBrk="1" hangingPunct="1">
              <a:lnSpc>
                <a:spcPct val="90000"/>
              </a:lnSpc>
            </a:pPr>
            <a:r>
              <a:rPr lang="en-US" altLang="en-US" sz="2800" dirty="0" smtClean="0"/>
              <a:t>Products of human imagination that teach us about cultural values.  </a:t>
            </a:r>
            <a:endParaRPr lang="en-US" altLang="en-US" sz="2800" dirty="0" smtClean="0">
              <a:solidFill>
                <a:srgbClr val="800080"/>
              </a:solidFill>
            </a:endParaRPr>
          </a:p>
          <a:p>
            <a:pPr lvl="2">
              <a:lnSpc>
                <a:spcPct val="90000"/>
              </a:lnSpc>
            </a:pPr>
            <a:r>
              <a:rPr lang="en-US" altLang="en-US" sz="2800" dirty="0" smtClean="0"/>
              <a:t>Includes:</a:t>
            </a:r>
          </a:p>
          <a:p>
            <a:pPr lvl="3">
              <a:lnSpc>
                <a:spcPct val="90000"/>
              </a:lnSpc>
            </a:pPr>
            <a:r>
              <a:rPr lang="en-US" altLang="en-US" sz="2400" dirty="0" smtClean="0"/>
              <a:t>Painting</a:t>
            </a:r>
          </a:p>
          <a:p>
            <a:pPr lvl="3">
              <a:lnSpc>
                <a:spcPct val="90000"/>
              </a:lnSpc>
            </a:pPr>
            <a:r>
              <a:rPr lang="en-US" altLang="en-US" sz="2400" dirty="0" smtClean="0"/>
              <a:t>Sculpture</a:t>
            </a:r>
          </a:p>
          <a:p>
            <a:pPr lvl="3">
              <a:lnSpc>
                <a:spcPct val="90000"/>
              </a:lnSpc>
            </a:pPr>
            <a:r>
              <a:rPr lang="en-US" altLang="en-US" sz="2400" dirty="0"/>
              <a:t>M</a:t>
            </a:r>
            <a:r>
              <a:rPr lang="en-US" altLang="en-US" sz="2400" dirty="0" smtClean="0"/>
              <a:t>usic</a:t>
            </a:r>
          </a:p>
          <a:p>
            <a:pPr lvl="3">
              <a:lnSpc>
                <a:spcPct val="90000"/>
              </a:lnSpc>
            </a:pPr>
            <a:r>
              <a:rPr lang="en-US" altLang="en-US" sz="2400" dirty="0" smtClean="0"/>
              <a:t>Drawing</a:t>
            </a:r>
          </a:p>
          <a:p>
            <a:pPr lvl="3">
              <a:lnSpc>
                <a:spcPct val="90000"/>
              </a:lnSpc>
            </a:pPr>
            <a:r>
              <a:rPr lang="en-US" altLang="en-US" sz="2400" dirty="0" smtClean="0"/>
              <a:t>Theatre</a:t>
            </a:r>
          </a:p>
          <a:p>
            <a:pPr lvl="3">
              <a:lnSpc>
                <a:spcPct val="90000"/>
              </a:lnSpc>
            </a:pPr>
            <a:r>
              <a:rPr lang="en-US" altLang="en-US" sz="2400" dirty="0" smtClean="0"/>
              <a:t>Literature</a:t>
            </a:r>
          </a:p>
          <a:p>
            <a:pPr lvl="3">
              <a:lnSpc>
                <a:spcPct val="90000"/>
              </a:lnSpc>
            </a:pPr>
            <a:r>
              <a:rPr lang="en-US" altLang="en-US" sz="2400" dirty="0"/>
              <a:t>A</a:t>
            </a:r>
            <a:r>
              <a:rPr lang="en-US" altLang="en-US" sz="2400" dirty="0" smtClean="0"/>
              <a:t>rchitecture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1798320"/>
            <a:ext cx="4648200" cy="3486150"/>
          </a:xfrm>
          <a:prstGeom prst="rect">
            <a:avLst/>
          </a:prstGeom>
        </p:spPr>
      </p:pic>
    </p:spTree>
    <p:extLst>
      <p:ext uri="{BB962C8B-B14F-4D97-AF65-F5344CB8AC3E}">
        <p14:creationId xmlns:p14="http://schemas.microsoft.com/office/powerpoint/2010/main" val="1742975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8229600" cy="655638"/>
          </a:xfrm>
        </p:spPr>
        <p:txBody>
          <a:bodyPr>
            <a:normAutofit/>
          </a:bodyPr>
          <a:lstStyle/>
          <a:p>
            <a:pPr eaLnBrk="1" hangingPunct="1"/>
            <a:r>
              <a:rPr lang="en-US" altLang="en-US" sz="3600" b="1" cap="none" dirty="0" smtClean="0"/>
              <a:t>Religion</a:t>
            </a:r>
          </a:p>
        </p:txBody>
      </p:sp>
      <p:sp>
        <p:nvSpPr>
          <p:cNvPr id="8195" name="Rectangle 3"/>
          <p:cNvSpPr>
            <a:spLocks noGrp="1" noChangeArrowheads="1"/>
          </p:cNvSpPr>
          <p:nvPr>
            <p:ph type="body" idx="4294967295"/>
          </p:nvPr>
        </p:nvSpPr>
        <p:spPr>
          <a:xfrm>
            <a:off x="0" y="838200"/>
            <a:ext cx="9144000" cy="6019800"/>
          </a:xfrm>
          <a:prstGeom prst="rect">
            <a:avLst/>
          </a:prstGeom>
        </p:spPr>
        <p:txBody>
          <a:bodyPr/>
          <a:lstStyle/>
          <a:p>
            <a:pPr eaLnBrk="1" hangingPunct="1"/>
            <a:r>
              <a:rPr lang="en-US" altLang="en-US" sz="2800" dirty="0" smtClean="0"/>
              <a:t>Helps people answer the basic questions about the meaning of life </a:t>
            </a:r>
          </a:p>
          <a:p>
            <a:pPr eaLnBrk="1" hangingPunct="1"/>
            <a:r>
              <a:rPr lang="en-US" altLang="en-US" sz="2800" dirty="0"/>
              <a:t>S</a:t>
            </a:r>
            <a:r>
              <a:rPr lang="en-US" altLang="en-US" sz="2800" dirty="0" smtClean="0"/>
              <a:t>upports the values of a culture </a:t>
            </a:r>
          </a:p>
          <a:p>
            <a:pPr eaLnBrk="1" hangingPunct="1"/>
            <a:r>
              <a:rPr lang="en-US" altLang="en-US" sz="2800" dirty="0" smtClean="0"/>
              <a:t>Helps shape morals &amp; ethics</a:t>
            </a:r>
          </a:p>
          <a:p>
            <a:pPr lvl="1"/>
            <a:r>
              <a:rPr lang="en-US" altLang="en-US" sz="2800" dirty="0" smtClean="0"/>
              <a:t>Monotheism</a:t>
            </a:r>
          </a:p>
          <a:p>
            <a:pPr lvl="1"/>
            <a:r>
              <a:rPr lang="en-US" altLang="en-US" sz="2800" dirty="0" smtClean="0"/>
              <a:t>Polytheism</a:t>
            </a:r>
          </a:p>
          <a:p>
            <a:pPr lvl="1"/>
            <a:r>
              <a:rPr lang="en-US" altLang="en-US" sz="2800" dirty="0" smtClean="0"/>
              <a:t>Animism</a:t>
            </a:r>
            <a:endParaRPr lang="en-US" altLang="en-US" sz="24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2819400"/>
            <a:ext cx="5181600" cy="3886200"/>
          </a:xfrm>
          <a:prstGeom prst="rect">
            <a:avLst/>
          </a:prstGeom>
        </p:spPr>
      </p:pic>
    </p:spTree>
    <p:extLst>
      <p:ext uri="{BB962C8B-B14F-4D97-AF65-F5344CB8AC3E}">
        <p14:creationId xmlns:p14="http://schemas.microsoft.com/office/powerpoint/2010/main" val="2914862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9396</TotalTime>
  <Words>1998</Words>
  <Application>Microsoft Office PowerPoint</Application>
  <PresentationFormat>On-screen Show (4:3)</PresentationFormat>
  <Paragraphs>277</Paragraphs>
  <Slides>42</Slides>
  <Notes>23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Black</vt:lpstr>
      <vt:lpstr>Calibri</vt:lpstr>
      <vt:lpstr>Candara</vt:lpstr>
      <vt:lpstr>Times New Roman</vt:lpstr>
      <vt:lpstr>Wingdings 3</vt:lpstr>
      <vt:lpstr>Tradeshow</vt:lpstr>
      <vt:lpstr>Day 1:  What is culture?</vt:lpstr>
      <vt:lpstr>What are the elements of culture?</vt:lpstr>
      <vt:lpstr>PowerPoint Presentation</vt:lpstr>
      <vt:lpstr>PowerPoint Presentation</vt:lpstr>
      <vt:lpstr>PowerPoint Presentation</vt:lpstr>
      <vt:lpstr>Social organization</vt:lpstr>
      <vt:lpstr>Customs &amp; traditions</vt:lpstr>
      <vt:lpstr>Arts &amp; Literature</vt:lpstr>
      <vt:lpstr>Religion</vt:lpstr>
      <vt:lpstr>Language</vt:lpstr>
      <vt:lpstr>Forms of Government</vt:lpstr>
      <vt:lpstr>Economic Systems</vt:lpstr>
      <vt:lpstr>Day 2: Otzi and Culture</vt:lpstr>
      <vt:lpstr>PowerPoint Presentation</vt:lpstr>
      <vt:lpstr>Introduction</vt:lpstr>
      <vt:lpstr>PowerPoint Presentation</vt:lpstr>
      <vt:lpstr>PowerPoint Presentation</vt:lpstr>
      <vt:lpstr>The Body</vt:lpstr>
      <vt:lpstr>PowerPoint Presentation</vt:lpstr>
      <vt:lpstr>PowerPoint Presentation</vt:lpstr>
      <vt:lpstr>The Body – Stomach Contents</vt:lpstr>
      <vt:lpstr>The Body - Health</vt:lpstr>
      <vt:lpstr>The Body - Tattoos</vt:lpstr>
      <vt:lpstr>PowerPoint Presentation</vt:lpstr>
      <vt:lpstr>Clothes</vt:lpstr>
      <vt:lpstr>PowerPoint Presentation</vt:lpstr>
      <vt:lpstr>PowerPoint Presentation</vt:lpstr>
      <vt:lpstr>PowerPoint Presentation</vt:lpstr>
      <vt:lpstr>Clothes</vt:lpstr>
      <vt:lpstr>Items Found with the Iceman</vt:lpstr>
      <vt:lpstr>Unfinished Bow, Quiver &amp; Arrows</vt:lpstr>
      <vt:lpstr>Copper Axe</vt:lpstr>
      <vt:lpstr>Dagger with scabbard</vt:lpstr>
      <vt:lpstr>Retoucher</vt:lpstr>
      <vt:lpstr>Birch fungi</vt:lpstr>
      <vt:lpstr>Questions…..</vt:lpstr>
      <vt:lpstr>Day 3: Research project</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and Sheri Peña</dc:creator>
  <cp:lastModifiedBy>mom guest roy</cp:lastModifiedBy>
  <cp:revision>50</cp:revision>
  <dcterms:created xsi:type="dcterms:W3CDTF">2014-07-25T15:57:39Z</dcterms:created>
  <dcterms:modified xsi:type="dcterms:W3CDTF">2014-12-02T04:05:17Z</dcterms:modified>
</cp:coreProperties>
</file>