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presProps.xml" Type="http://schemas.openxmlformats.org/officeDocument/2006/relationships/presProps" Id="rId2"/><Relationship Target="slides/slide17.xml" Type="http://schemas.openxmlformats.org/officeDocument/2006/relationships/slide" Id="rId22"/><Relationship Target="theme/theme3.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19.xml" Type="http://schemas.openxmlformats.org/officeDocument/2006/relationships/slide" Id="rId24"/><Relationship Target="tableStyles.xml" Type="http://schemas.openxmlformats.org/officeDocument/2006/relationships/tableStyles" Id="rId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http://en.wikipedia.org/wiki/Population_of_Native_California"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http://antiqueprintsblog.blogspot.mx/2012/04/shaping-trans-mississippi-west-1840.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http://www.cascity.com/forumhall/index.php?topic=28287.25"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http://www.oregontrailcenter.org/HistoricalTrails/MulesOrOxen.htm"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http://education-portal.com/academy/lesson/mexican-american-war-causes-effects-results.html#lesson"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http://ocp.hul.harvard.edu/immigration/goldrush.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http://focus-migration.hwwi.de/Mexico.5296.0.html?&amp;L=1"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http://www.ncfh.org/?pid=4&amp;page=2" Type="http://schemas.openxmlformats.org/officeDocument/2006/relationships/hyperlink" TargetMode="External" Id="rId2"/><Relationship Target="../notesMasters/notesMaster1.xml" Type="http://schemas.openxmlformats.org/officeDocument/2006/relationships/notesMaster" Id="rId1"/><Relationship Target="http://www.americanprogress.org/issues/race/report/2012/08/08/11984/the-state-of-latinos-in-the-united-states/" Type="http://schemas.openxmlformats.org/officeDocument/2006/relationships/hyperlink" TargetMode="External" Id="rId3"/></Relationships>
</file>

<file path=ppt/notesSlides/_rels/notesSlide24.xml.rels><?xml version="1.0" encoding="UTF-8" standalone="yes"?><Relationships xmlns="http://schemas.openxmlformats.org/package/2006/relationships"><Relationship Target="http://blog.cubitplanning.com/2011/01/population-of-states-2010-infographic-using-census-2010-data/c"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http://pacificpoliticalscience.wordpress.com/2013/02/01/the-future-of-california-politics/"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http://users.humboldt.edu/ogayle/hist383/OriginalCalifornians.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http://www.pinterest.com/pin/395120567280693579/"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http://www.princeton.edu/~achaney/tmve/wiki100k/docs/Alta_California.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http://en.wikipedia.org/wiki/Population_of_Native_California</a:t>
            </a: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http://antiqueprintsblog.blogspot.mx/2012/04/shaping-trans-mississippi-west-1840.html</a:t>
            </a:r>
            <a:r>
              <a:rPr lang="en"/>
              <a:t> Mexican independence from Spain: 1821, </a:t>
            </a:r>
            <a:r>
              <a:rPr sz="1000" lang="en">
                <a:solidFill>
                  <a:srgbClr val="634320"/>
                </a:solidFill>
              </a:rPr>
              <a:t> February 2, 1848 Treaty of Guadalupe Hidalgo. In exchange for just over $18 million, the United States received from Mexico acknowledgement of its undisputed control of Texas, and all of what had been Mexican Upper California and New Mexico.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http://www.cascity.com/forumhall/index.php?topic=28287.25</a:t>
            </a: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http://www.oregontrailcenter.org/HistoricalTrails/MulesOrOxen.htm</a:t>
            </a: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http://education-portal.com/academy/lesson/mexican-american-war-causes-effects-results.html#lesson</a:t>
            </a: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sz="1200" lang="en">
                <a:solidFill>
                  <a:schemeClr val="hlink"/>
                </a:solidFill>
                <a:latin typeface="Verdana"/>
                <a:ea typeface="Verdana"/>
                <a:cs typeface="Verdana"/>
                <a:sym typeface="Verdana"/>
                <a:hlinkClick r:id="rId2"/>
              </a:rPr>
              <a:t>http://ocp.hul.harvard.edu/immigration/goldrush.html</a:t>
            </a:r>
            <a:r>
              <a:rPr sz="1200" lang="en">
                <a:solidFill>
                  <a:schemeClr val="dk2"/>
                </a:solidFill>
                <a:latin typeface="Verdana"/>
                <a:ea typeface="Verdana"/>
                <a:cs typeface="Verdana"/>
                <a:sym typeface="Verdana"/>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Chapters 3 and 4 are most relevant: There were Black Mexicans already in California, but the largest migrations of Blacks came escaping racism after the civil war in the 1850s, and then came seeking out industrial jobs starting during WWII, 1940s - 1970s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u="sng" lang="en">
                <a:solidFill>
                  <a:schemeClr val="hlink"/>
                </a:solidFill>
                <a:hlinkClick r:id="rId2"/>
              </a:rPr>
              <a:t>http://focus-migration.hwwi.de/Mexico.5296.0.html?&amp;L=1</a:t>
            </a:r>
            <a:r>
              <a:rPr lang="en"/>
              <a:t> </a:t>
            </a:r>
          </a:p>
          <a:p>
            <a:pPr>
              <a:spcBef>
                <a:spcPts val="0"/>
              </a:spcBef>
              <a:buNone/>
            </a:pPr>
            <a:r>
              <a:rPr lang="en"/>
              <a:t>A long-term relationship in which the US has actively started “chain migration,” such as during WWI and WWII, but the US has also had periods of pushing out Mexican immigrants.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7" name="Shape 21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u="sng" lang="en">
                <a:solidFill>
                  <a:schemeClr val="hlink"/>
                </a:solidFill>
                <a:hlinkClick r:id="rId2"/>
              </a:rPr>
              <a:t>http://www.ncfh.org/?pid=4&amp;page=2</a:t>
            </a:r>
            <a:r>
              <a:rPr lang="en"/>
              <a:t> </a:t>
            </a:r>
          </a:p>
          <a:p>
            <a:pPr>
              <a:spcBef>
                <a:spcPts val="0"/>
              </a:spcBef>
              <a:buNone/>
            </a:pPr>
            <a:r>
              <a:rPr lang="en"/>
              <a:t>Almost half of Mexican immigrants to the US come to California alone. They work primarily in hospitality, manufacturing and construction. </a:t>
            </a:r>
            <a:r>
              <a:rPr u="sng" lang="en">
                <a:solidFill>
                  <a:schemeClr val="hlink"/>
                </a:solidFill>
                <a:hlinkClick r:id="rId3"/>
              </a:rPr>
              <a:t>http://www.americanprogress.org/issues/race/report/2012/08/08/11984/the-state-of-latinos-in-the-united-states/</a:t>
            </a:r>
            <a:r>
              <a:rPr lang="en"/>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http://blog.cubitplanning.com/2011/01/population-of-states-2010-infographic-using-census-2010-data/</a:t>
            </a:r>
            <a:r>
              <a:rPr lang="en"/>
              <a:t> full site.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http://pacificpoliticalscience.wordpress.com/2013/02/01/the-future-of-california-politics/</a:t>
            </a:r>
            <a:r>
              <a:rPr lang="en"/>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6" name="Shape 2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6" name="Shape 2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2" name="Shape 2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Tribes would have been following a food source, for example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http://users.humboldt.edu/ogayle/hist383/OriginalCalifornians.html</a:t>
            </a: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Russian interest in establishing trading posts in California leads the Spanish to decide to send more Spanish presence</a:t>
            </a:r>
          </a:p>
          <a:p>
            <a:pPr>
              <a:spcBef>
                <a:spcPts val="0"/>
              </a:spcBef>
              <a:buNone/>
            </a:pPr>
            <a:r>
              <a:rPr u="sng" lang="en">
                <a:solidFill>
                  <a:schemeClr val="hlink"/>
                </a:solidFill>
                <a:hlinkClick r:id="rId2"/>
              </a:rPr>
              <a:t>http://www.pinterest.com/pin/395120567280693579/</a:t>
            </a: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2"/>
              </a:rPr>
              <a:t>http://www.princeton.edu/~achaney/tmve/wiki100k/docs/Alta_California.html</a:t>
            </a: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Land granted to Franciscan Missionaries to begin to convert native population, prepare them for Spanish rule like had happened in Baja California. First Mission, 1769. There were also African slaves that were brought, some became free blacks.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046558" x="685800"/>
            <a:ext cy="1102500" cx="7772400"/>
          </a:xfrm>
          <a:prstGeom prst="rect">
            <a:avLst/>
          </a:prstGeom>
        </p:spPr>
        <p:txBody>
          <a:bodyPr bIns="91425" rIns="91425" lIns="91425" tIns="91425" anchor="b" anchorCtr="0"/>
          <a:lstStyle>
            <a:lvl1pPr>
              <a:spcBef>
                <a:spcPts val="0"/>
              </a:spcBef>
              <a:buClr>
                <a:srgbClr val="FFA711"/>
              </a:buClr>
              <a:buSzPct val="100000"/>
              <a:defRPr b="1" sz="4800">
                <a:solidFill>
                  <a:srgbClr val="FFA711"/>
                </a:solidFill>
              </a:defRPr>
            </a:lvl1pPr>
            <a:lvl2pPr>
              <a:spcBef>
                <a:spcPts val="0"/>
              </a:spcBef>
              <a:buClr>
                <a:srgbClr val="FFA711"/>
              </a:buClr>
              <a:buSzPct val="100000"/>
              <a:defRPr b="1" sz="4800">
                <a:solidFill>
                  <a:srgbClr val="FFA711"/>
                </a:solidFill>
              </a:defRPr>
            </a:lvl2pPr>
            <a:lvl3pPr>
              <a:spcBef>
                <a:spcPts val="0"/>
              </a:spcBef>
              <a:buClr>
                <a:srgbClr val="FFA711"/>
              </a:buClr>
              <a:buSzPct val="100000"/>
              <a:defRPr b="1" sz="4800">
                <a:solidFill>
                  <a:srgbClr val="FFA711"/>
                </a:solidFill>
              </a:defRPr>
            </a:lvl3pPr>
            <a:lvl4pPr>
              <a:spcBef>
                <a:spcPts val="0"/>
              </a:spcBef>
              <a:buClr>
                <a:srgbClr val="FFA711"/>
              </a:buClr>
              <a:buSzPct val="100000"/>
              <a:defRPr b="1" sz="4800">
                <a:solidFill>
                  <a:srgbClr val="FFA711"/>
                </a:solidFill>
              </a:defRPr>
            </a:lvl4pPr>
            <a:lvl5pPr>
              <a:spcBef>
                <a:spcPts val="0"/>
              </a:spcBef>
              <a:buClr>
                <a:srgbClr val="FFA711"/>
              </a:buClr>
              <a:buSzPct val="100000"/>
              <a:defRPr b="1" sz="4800">
                <a:solidFill>
                  <a:srgbClr val="FFA711"/>
                </a:solidFill>
              </a:defRPr>
            </a:lvl5pPr>
            <a:lvl6pPr>
              <a:spcBef>
                <a:spcPts val="0"/>
              </a:spcBef>
              <a:buClr>
                <a:srgbClr val="FFA711"/>
              </a:buClr>
              <a:buSzPct val="100000"/>
              <a:defRPr b="1" sz="4800">
                <a:solidFill>
                  <a:srgbClr val="FFA711"/>
                </a:solidFill>
              </a:defRPr>
            </a:lvl6pPr>
            <a:lvl7pPr>
              <a:spcBef>
                <a:spcPts val="0"/>
              </a:spcBef>
              <a:buClr>
                <a:srgbClr val="FFA711"/>
              </a:buClr>
              <a:buSzPct val="100000"/>
              <a:defRPr b="1" sz="4800">
                <a:solidFill>
                  <a:srgbClr val="FFA711"/>
                </a:solidFill>
              </a:defRPr>
            </a:lvl7pPr>
            <a:lvl8pPr>
              <a:spcBef>
                <a:spcPts val="0"/>
              </a:spcBef>
              <a:buClr>
                <a:srgbClr val="FFA711"/>
              </a:buClr>
              <a:buSzPct val="100000"/>
              <a:defRPr b="1" sz="4800">
                <a:solidFill>
                  <a:srgbClr val="FFA711"/>
                </a:solidFill>
              </a:defRPr>
            </a:lvl8pPr>
            <a:lvl9pPr>
              <a:spcBef>
                <a:spcPts val="0"/>
              </a:spcBef>
              <a:buClr>
                <a:srgbClr val="FFA711"/>
              </a:buClr>
              <a:buSzPct val="100000"/>
              <a:defRPr b="1" sz="4800">
                <a:solidFill>
                  <a:srgbClr val="FFA711"/>
                </a:solidFill>
              </a:defRPr>
            </a:lvl9pPr>
          </a:lstStyle>
          <a:p/>
        </p:txBody>
      </p:sp>
      <p:sp>
        <p:nvSpPr>
          <p:cNvPr id="10" name="Shape 10"/>
          <p:cNvSpPr txBox="1"/>
          <p:nvPr>
            <p:ph idx="1" type="subTitle"/>
          </p:nvPr>
        </p:nvSpPr>
        <p:spPr>
          <a:xfrm>
            <a:off y="2182817" x="685800"/>
            <a:ext cy="838799" cx="7772400"/>
          </a:xfrm>
          <a:prstGeom prst="rect">
            <a:avLst/>
          </a:prstGeom>
        </p:spPr>
        <p:txBody>
          <a:bodyPr bIns="91425" rIns="91425" lIns="91425" tIns="91425" anchor="t" anchorCtr="0"/>
          <a:lstStyle>
            <a:lvl1pPr>
              <a:spcBef>
                <a:spcPts val="0"/>
              </a:spcBef>
              <a:buNone/>
              <a:defRPr/>
            </a:lvl1pPr>
            <a:lvl2pPr>
              <a:spcBef>
                <a:spcPts val="0"/>
              </a:spcBef>
              <a:buSzPct val="100000"/>
              <a:buNone/>
              <a:defRPr sz="3200"/>
            </a:lvl2pPr>
            <a:lvl3pPr>
              <a:spcBef>
                <a:spcPts val="0"/>
              </a:spcBef>
              <a:buSzPct val="100000"/>
              <a:buNone/>
              <a:defRPr sz="3200"/>
            </a:lvl3pPr>
            <a:lvl4pPr>
              <a:spcBef>
                <a:spcPts val="0"/>
              </a:spcBef>
              <a:buSzPct val="100000"/>
              <a:buNone/>
              <a:defRPr sz="3200"/>
            </a:lvl4pPr>
            <a:lvl5pPr>
              <a:spcBef>
                <a:spcPts val="0"/>
              </a:spcBef>
              <a:buSzPct val="100000"/>
              <a:buNone/>
              <a:defRPr sz="3200"/>
            </a:lvl5pPr>
            <a:lvl6pPr>
              <a:spcBef>
                <a:spcPts val="0"/>
              </a:spcBef>
              <a:buSzPct val="100000"/>
              <a:buNone/>
              <a:defRPr sz="3200"/>
            </a:lvl6pPr>
            <a:lvl7pPr>
              <a:spcBef>
                <a:spcPts val="0"/>
              </a:spcBef>
              <a:buSzPct val="100000"/>
              <a:buNone/>
              <a:defRPr sz="3200"/>
            </a:lvl7pPr>
            <a:lvl8pPr>
              <a:spcBef>
                <a:spcPts val="0"/>
              </a:spcBef>
              <a:buSzPct val="100000"/>
              <a:buNone/>
              <a:defRPr sz="3200"/>
            </a:lvl8pPr>
            <a:lvl9pPr>
              <a:spcBef>
                <a:spcPts val="0"/>
              </a:spcBef>
              <a:buSzPct val="100000"/>
              <a:buNone/>
              <a:defRPr sz="3200"/>
            </a:lvl9pPr>
          </a:lstStyle>
          <a:p/>
        </p:txBody>
      </p:sp>
      <p:grpSp>
        <p:nvGrpSpPr>
          <p:cNvPr id="11" name="Shape 11"/>
          <p:cNvGrpSpPr/>
          <p:nvPr/>
        </p:nvGrpSpPr>
        <p:grpSpPr>
          <a:xfrm>
            <a:off y="3461599" x="0"/>
            <a:ext cy="1647971" cx="9144000"/>
            <a:chOff y="3690482" x="0"/>
            <a:chExt cy="850171" cx="9144000"/>
          </a:xfrm>
        </p:grpSpPr>
        <p:sp>
          <p:nvSpPr>
            <p:cNvPr id="12" name="Shape 12"/>
            <p:cNvSpPr/>
            <p:nvPr/>
          </p:nvSpPr>
          <p:spPr>
            <a:xfrm>
              <a:off y="4419321" x="0"/>
              <a:ext cy="72000" cx="9144000"/>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13" name="Shape 13"/>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14" name="Shape 14"/>
            <p:cNvSpPr/>
            <p:nvPr/>
          </p:nvSpPr>
          <p:spPr>
            <a:xfrm>
              <a:off y="3875339" x="0"/>
              <a:ext cy="116699" cx="9144000"/>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15" name="Shape 15"/>
            <p:cNvSpPr/>
            <p:nvPr/>
          </p:nvSpPr>
          <p:spPr>
            <a:xfrm>
              <a:off y="3956051" x="0"/>
              <a:ext cy="182400" cx="9144000"/>
            </a:xfrm>
            <a:prstGeom prst="rect">
              <a:avLst/>
            </a:prstGeom>
            <a:solidFill>
              <a:schemeClr val="accent5"/>
            </a:solid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4186767" x="0"/>
              <a:ext cy="133799" cx="9144000"/>
            </a:xfrm>
            <a:prstGeom prst="rect">
              <a:avLst/>
            </a:prstGeom>
            <a:solidFill>
              <a:schemeClr val="accent6"/>
            </a:soli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4320625" x="0"/>
              <a:ext cy="72000" cx="9144000"/>
            </a:xfrm>
            <a:prstGeom prst="rect">
              <a:avLst/>
            </a:prstGeom>
            <a:solidFill>
              <a:schemeClr val="accent1"/>
            </a:soli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4478853" x="0"/>
              <a:ext cy="61800" cx="9144000"/>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y="0" x="0"/>
          <a:ext cy="0" cx="0"/>
          <a:chOff y="0" x="0"/>
          <a:chExt cy="0" cx="0"/>
        </a:xfrm>
      </p:grpSpPr>
      <p:sp>
        <p:nvSpPr>
          <p:cNvPr id="21" name="Shape 21"/>
          <p:cNvSpPr txBox="1"/>
          <p:nvPr>
            <p:ph type="title"/>
          </p:nvPr>
        </p:nvSpPr>
        <p:spPr>
          <a:xfrm>
            <a:off y="205978" x="457200"/>
            <a:ext cy="857400" cx="8229600"/>
          </a:xfrm>
          <a:prstGeom prst="rect">
            <a:avLst/>
          </a:prstGeom>
        </p:spPr>
        <p:txBody>
          <a:bodyPr bIns="91425" rIns="91425" lIns="91425" tIns="91425" anchor="ctr" anchorCtr="0"/>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p:txBody>
      </p:sp>
      <p:sp>
        <p:nvSpPr>
          <p:cNvPr id="22" name="Shape 22"/>
          <p:cNvSpPr txBox="1"/>
          <p:nvPr>
            <p:ph idx="1" type="body"/>
          </p:nvPr>
        </p:nvSpPr>
        <p:spPr>
          <a:xfrm>
            <a:off y="1200150" x="457200"/>
            <a:ext cy="32669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23" name="Shape 23"/>
          <p:cNvGrpSpPr/>
          <p:nvPr/>
        </p:nvGrpSpPr>
        <p:grpSpPr>
          <a:xfrm>
            <a:off y="4559110" x="0"/>
            <a:ext cy="584536" cx="9144000"/>
            <a:chOff y="3690482" x="0"/>
            <a:chExt cy="301556" cx="9144000"/>
          </a:xfrm>
        </p:grpSpPr>
        <p:sp>
          <p:nvSpPr>
            <p:cNvPr id="24" name="Shape 24"/>
            <p:cNvSpPr/>
            <p:nvPr/>
          </p:nvSpPr>
          <p:spPr>
            <a:xfrm>
              <a:off y="3774403" x="0"/>
              <a:ext cy="118500" cx="9144000"/>
            </a:xfrm>
            <a:prstGeom prst="rect">
              <a:avLst/>
            </a:prstGeom>
            <a:solidFill>
              <a:schemeClr val="accent1"/>
            </a:solidFill>
            <a:ln>
              <a:noFill/>
            </a:ln>
          </p:spPr>
          <p:txBody>
            <a:bodyPr bIns="45700" rIns="91425" lIns="91425" tIns="45700" anchor="t" anchorCtr="0">
              <a:noAutofit/>
            </a:bodyPr>
            <a:lstStyle/>
            <a:p>
              <a:pPr>
                <a:spcBef>
                  <a:spcPts val="0"/>
                </a:spcBef>
                <a:buNone/>
              </a:pPr>
              <a:r>
                <a:t/>
              </a:r>
              <a:endParaRPr/>
            </a:p>
          </p:txBody>
        </p:sp>
        <p:sp>
          <p:nvSpPr>
            <p:cNvPr id="25" name="Shape 25"/>
            <p:cNvSpPr/>
            <p:nvPr/>
          </p:nvSpPr>
          <p:spPr>
            <a:xfrm>
              <a:off y="3875339" x="0"/>
              <a:ext cy="116699" cx="9144000"/>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26" name="Shape 26"/>
            <p:cNvSpPr/>
            <p:nvPr/>
          </p:nvSpPr>
          <p:spPr>
            <a:xfrm>
              <a:off y="3690482" x="0"/>
              <a:ext cy="45600" cx="9144000"/>
            </a:xfrm>
            <a:prstGeom prst="rect">
              <a:avLst/>
            </a:prstGeom>
            <a:solidFill>
              <a:srgbClr val="FF6428"/>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y="0" x="0"/>
          <a:ext cy="0" cx="0"/>
          <a:chOff y="0" x="0"/>
          <a:chExt cy="0" cx="0"/>
        </a:xfrm>
      </p:grpSpPr>
      <p:sp>
        <p:nvSpPr>
          <p:cNvPr id="28" name="Shape 28"/>
          <p:cNvSpPr txBox="1"/>
          <p:nvPr>
            <p:ph type="title"/>
          </p:nvPr>
        </p:nvSpPr>
        <p:spPr>
          <a:xfrm>
            <a:off y="205978"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 type="body"/>
          </p:nvPr>
        </p:nvSpPr>
        <p:spPr>
          <a:xfrm>
            <a:off y="1200150" x="457200"/>
            <a:ext cy="3266999"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30" name="Shape 30"/>
          <p:cNvSpPr txBox="1"/>
          <p:nvPr>
            <p:ph idx="2" type="body"/>
          </p:nvPr>
        </p:nvSpPr>
        <p:spPr>
          <a:xfrm>
            <a:off y="1200150" x="4648200"/>
            <a:ext cy="3266999"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grpSp>
        <p:nvGrpSpPr>
          <p:cNvPr id="31" name="Shape 31"/>
          <p:cNvGrpSpPr/>
          <p:nvPr/>
        </p:nvGrpSpPr>
        <p:grpSpPr>
          <a:xfrm>
            <a:off y="4559110" x="0"/>
            <a:ext cy="584536" cx="9144000"/>
            <a:chOff y="3690482" x="0"/>
            <a:chExt cy="301556" cx="9144000"/>
          </a:xfrm>
        </p:grpSpPr>
        <p:sp>
          <p:nvSpPr>
            <p:cNvPr id="32" name="Shape 32"/>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3875339" x="0"/>
              <a:ext cy="116699" cx="9144000"/>
            </a:xfrm>
            <a:prstGeom prst="rect">
              <a:avLst/>
            </a:prstGeom>
            <a:solidFill>
              <a:srgbClr val="E9E0C9"/>
            </a:soli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37" name="Shape 37"/>
          <p:cNvGrpSpPr/>
          <p:nvPr/>
        </p:nvGrpSpPr>
        <p:grpSpPr>
          <a:xfrm>
            <a:off y="4559110" x="0"/>
            <a:ext cy="584536" cx="9144000"/>
            <a:chOff y="3690482" x="0"/>
            <a:chExt cy="301556" cx="9144000"/>
          </a:xfrm>
        </p:grpSpPr>
        <p:sp>
          <p:nvSpPr>
            <p:cNvPr id="38" name="Shape 38"/>
            <p:cNvSpPr/>
            <p:nvPr/>
          </p:nvSpPr>
          <p:spPr>
            <a:xfrm>
              <a:off y="3774403" x="0"/>
              <a:ext cy="118500" cx="9144000"/>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3875339" x="0"/>
              <a:ext cy="116699" cx="9144000"/>
            </a:xfrm>
            <a:prstGeom prst="rect">
              <a:avLst/>
            </a:prstGeom>
            <a:solidFill>
              <a:srgbClr val="E9E0C9"/>
            </a:soli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3690482" x="0"/>
              <a:ext cy="45600" cx="9144000"/>
            </a:xfrm>
            <a:prstGeom prst="rect">
              <a:avLst/>
            </a:prstGeom>
            <a:solidFill>
              <a:schemeClr val="accent1"/>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y="0" x="0"/>
          <a:ext cy="0" cx="0"/>
          <a:chOff y="0" x="0"/>
          <a:chExt cy="0" cx="0"/>
        </a:xfrm>
      </p:grpSpPr>
      <p:sp>
        <p:nvSpPr>
          <p:cNvPr id="42" name="Shape 42"/>
          <p:cNvSpPr txBox="1"/>
          <p:nvPr>
            <p:ph idx="1" type="body"/>
          </p:nvPr>
        </p:nvSpPr>
        <p:spPr>
          <a:xfrm>
            <a:off y="4025503" x="1792288"/>
            <a:ext cy="471899" cx="5486399"/>
          </a:xfrm>
          <a:prstGeom prst="rect">
            <a:avLst/>
          </a:prstGeom>
        </p:spPr>
        <p:txBody>
          <a:bodyPr bIns="91425" rIns="91425" lIns="91425" tIns="91425" anchor="t" anchorCtr="0"/>
          <a:lstStyle>
            <a:lvl1pPr algn="ctr">
              <a:spcBef>
                <a:spcPts val="0"/>
              </a:spcBef>
              <a:buClr>
                <a:srgbClr val="FFA711"/>
              </a:buClr>
              <a:buSzPct val="100000"/>
              <a:buNone/>
              <a:defRPr sz="1400">
                <a:solidFill>
                  <a:srgbClr val="FFA711"/>
                </a:solidFill>
              </a:defRPr>
            </a:lvl1pPr>
          </a:lstStyle>
          <a:p/>
        </p:txBody>
      </p:sp>
      <p:grpSp>
        <p:nvGrpSpPr>
          <p:cNvPr id="43" name="Shape 43"/>
          <p:cNvGrpSpPr/>
          <p:nvPr/>
        </p:nvGrpSpPr>
        <p:grpSpPr>
          <a:xfrm>
            <a:off y="4559110" x="0"/>
            <a:ext cy="584536" cx="9144000"/>
            <a:chOff y="3690482" x="0"/>
            <a:chExt cy="301556" cx="9144000"/>
          </a:xfrm>
        </p:grpSpPr>
        <p:sp>
          <p:nvSpPr>
            <p:cNvPr id="44" name="Shape 44"/>
            <p:cNvSpPr/>
            <p:nvPr/>
          </p:nvSpPr>
          <p:spPr>
            <a:xfrm>
              <a:off y="3774403" x="0"/>
              <a:ext cy="118500" cx="9144000"/>
            </a:xfrm>
            <a:prstGeom prst="rect">
              <a:avLst/>
            </a:prstGeom>
            <a:solidFill>
              <a:schemeClr val="accent1"/>
            </a:solidFill>
            <a:ln>
              <a:noFill/>
            </a:ln>
          </p:spPr>
          <p:txBody>
            <a:bodyPr bIns="45700" rIns="91425" lIns="91425" tIns="45700" anchor="t" anchorCtr="0">
              <a:noAutofit/>
            </a:bodyPr>
            <a:lstStyle/>
            <a:p>
              <a:pPr>
                <a:spcBef>
                  <a:spcPts val="0"/>
                </a:spcBef>
                <a:buNone/>
              </a:pPr>
              <a:r>
                <a:t/>
              </a:r>
              <a:endParaRPr/>
            </a:p>
          </p:txBody>
        </p:sp>
        <p:sp>
          <p:nvSpPr>
            <p:cNvPr id="45" name="Shape 45"/>
            <p:cNvSpPr/>
            <p:nvPr/>
          </p:nvSpPr>
          <p:spPr>
            <a:xfrm>
              <a:off y="3875339" x="0"/>
              <a:ext cy="116699" cx="9144000"/>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3690482" x="0"/>
              <a:ext cy="45600" cx="9144000"/>
            </a:xfrm>
            <a:prstGeom prst="rect">
              <a:avLst/>
            </a:prstGeom>
            <a:solidFill>
              <a:srgbClr val="FF6428"/>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y="0" x="0"/>
          <a:ext cy="0" cx="0"/>
          <a:chOff y="0" x="0"/>
          <a:chExt cy="0" cx="0"/>
        </a:xfrm>
      </p:grpSpPr>
      <p:grpSp>
        <p:nvGrpSpPr>
          <p:cNvPr id="48" name="Shape 48"/>
          <p:cNvGrpSpPr/>
          <p:nvPr/>
        </p:nvGrpSpPr>
        <p:grpSpPr>
          <a:xfrm>
            <a:off y="3461599" x="0"/>
            <a:ext cy="1647971" cx="9144000"/>
            <a:chOff y="3690482" x="0"/>
            <a:chExt cy="850171" cx="9144000"/>
          </a:xfrm>
        </p:grpSpPr>
        <p:sp>
          <p:nvSpPr>
            <p:cNvPr id="49" name="Shape 49"/>
            <p:cNvSpPr/>
            <p:nvPr/>
          </p:nvSpPr>
          <p:spPr>
            <a:xfrm>
              <a:off y="4419321" x="0"/>
              <a:ext cy="72000" cx="9144000"/>
            </a:xfrm>
            <a:prstGeom prst="rect">
              <a:avLst/>
            </a:prstGeom>
            <a:solidFill>
              <a:schemeClr val="lt2"/>
            </a:solidFill>
            <a:ln>
              <a:noFill/>
            </a:ln>
          </p:spPr>
          <p:txBody>
            <a:bodyPr bIns="45700" rIns="91425" lIns="91425" tIns="45700" anchor="t" anchorCtr="0">
              <a:noAutofit/>
            </a:bodyPr>
            <a:lstStyle/>
            <a:p>
              <a:pPr>
                <a:spcBef>
                  <a:spcPts val="0"/>
                </a:spcBef>
                <a:buNone/>
              </a:pPr>
              <a:r>
                <a:t/>
              </a:r>
              <a:endParaRPr/>
            </a:p>
          </p:txBody>
        </p:sp>
        <p:sp>
          <p:nvSpPr>
            <p:cNvPr id="50" name="Shape 50"/>
            <p:cNvSpPr/>
            <p:nvPr/>
          </p:nvSpPr>
          <p:spPr>
            <a:xfrm>
              <a:off y="3774403" x="0"/>
              <a:ext cy="118500" cx="9144000"/>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51" name="Shape 51"/>
            <p:cNvSpPr/>
            <p:nvPr/>
          </p:nvSpPr>
          <p:spPr>
            <a:xfrm>
              <a:off y="3875339" x="0"/>
              <a:ext cy="116699" cx="9144000"/>
            </a:xfrm>
            <a:prstGeom prst="rect">
              <a:avLst/>
            </a:prstGeom>
            <a:solidFill>
              <a:schemeClr val="accent4"/>
            </a:solidFill>
            <a:ln>
              <a:noFill/>
            </a:ln>
          </p:spPr>
          <p:txBody>
            <a:bodyPr bIns="45700" rIns="91425" lIns="91425" tIns="45700" anchor="t" anchorCtr="0">
              <a:noAutofit/>
            </a:bodyPr>
            <a:lstStyle/>
            <a:p>
              <a:pPr>
                <a:spcBef>
                  <a:spcPts val="0"/>
                </a:spcBef>
                <a:buNone/>
              </a:pPr>
              <a:r>
                <a:t/>
              </a:r>
              <a:endParaRPr/>
            </a:p>
          </p:txBody>
        </p:sp>
        <p:sp>
          <p:nvSpPr>
            <p:cNvPr id="52" name="Shape 52"/>
            <p:cNvSpPr/>
            <p:nvPr/>
          </p:nvSpPr>
          <p:spPr>
            <a:xfrm>
              <a:off y="3956051" x="0"/>
              <a:ext cy="182400" cx="9144000"/>
            </a:xfrm>
            <a:prstGeom prst="rect">
              <a:avLst/>
            </a:prstGeom>
            <a:solidFill>
              <a:schemeClr val="accent5"/>
            </a:solidFill>
            <a:ln>
              <a:noFill/>
            </a:ln>
          </p:spPr>
          <p:txBody>
            <a:bodyPr bIns="45700" rIns="91425" lIns="91425" tIns="45700" anchor="t" anchorCtr="0">
              <a:noAutofit/>
            </a:bodyPr>
            <a:lstStyle/>
            <a:p>
              <a:pPr>
                <a:spcBef>
                  <a:spcPts val="0"/>
                </a:spcBef>
                <a:buNone/>
              </a:pPr>
              <a:r>
                <a:t/>
              </a:r>
              <a:endParaRPr/>
            </a:p>
          </p:txBody>
        </p:sp>
        <p:sp>
          <p:nvSpPr>
            <p:cNvPr id="53" name="Shape 53"/>
            <p:cNvSpPr/>
            <p:nvPr/>
          </p:nvSpPr>
          <p:spPr>
            <a:xfrm>
              <a:off y="4186767" x="0"/>
              <a:ext cy="133799" cx="9144000"/>
            </a:xfrm>
            <a:prstGeom prst="rect">
              <a:avLst/>
            </a:prstGeom>
            <a:solidFill>
              <a:schemeClr val="accent6"/>
            </a:soli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4320625" x="0"/>
              <a:ext cy="72000" cx="9144000"/>
            </a:xfrm>
            <a:prstGeom prst="rect">
              <a:avLst/>
            </a:prstGeom>
            <a:solidFill>
              <a:schemeClr val="accent1"/>
            </a:soli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4478853" x="0"/>
              <a:ext cy="61800" cx="9144000"/>
            </a:xfrm>
            <a:prstGeom prst="rect">
              <a:avLst/>
            </a:prstGeom>
            <a:solidFill>
              <a:schemeClr val="accent3"/>
            </a:soli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3690482" x="0"/>
              <a:ext cy="45600" cx="9144000"/>
            </a:xfrm>
            <a:prstGeom prst="rect">
              <a:avLst/>
            </a:prstGeom>
            <a:solidFill>
              <a:srgbClr val="FFA711"/>
            </a:solidFill>
            <a:ln>
              <a:noFill/>
            </a:ln>
          </p:spPr>
          <p:txBody>
            <a:bodyPr bIns="45700" rIns="91425" lIns="91425" tIns="45700" anchor="t" anchorCtr="0">
              <a:noAutofit/>
            </a:bodyPr>
            <a:lstStyle/>
            <a:p>
              <a:pPr>
                <a:spcBef>
                  <a:spcPts val="0"/>
                </a:spcBef>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ctr" anchorCtr="0"/>
          <a:lstStyle>
            <a:lvl1pPr>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p:txBody>
      </p:sp>
      <p:sp>
        <p:nvSpPr>
          <p:cNvPr id="6" name="Shape 6"/>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lt2"/>
              </a:buClr>
              <a:buSzPct val="100000"/>
              <a:buFont typeface="Georgia"/>
              <a:defRPr sz="3200">
                <a:solidFill>
                  <a:schemeClr val="lt2"/>
                </a:solidFill>
                <a:latin typeface="Georgia"/>
                <a:ea typeface="Georgia"/>
                <a:cs typeface="Georgia"/>
                <a:sym typeface="Georgia"/>
              </a:defRPr>
            </a:lvl1pPr>
            <a:lvl2pPr>
              <a:spcBef>
                <a:spcPts val="560"/>
              </a:spcBef>
              <a:buClr>
                <a:schemeClr val="lt2"/>
              </a:buClr>
              <a:buSzPct val="100000"/>
              <a:buFont typeface="Georgia"/>
              <a:defRPr sz="2800">
                <a:solidFill>
                  <a:schemeClr val="lt2"/>
                </a:solidFill>
                <a:latin typeface="Georgia"/>
                <a:ea typeface="Georgia"/>
                <a:cs typeface="Georgia"/>
                <a:sym typeface="Georgia"/>
              </a:defRPr>
            </a:lvl2pPr>
            <a:lvl3pPr>
              <a:spcBef>
                <a:spcPts val="480"/>
              </a:spcBef>
              <a:buClr>
                <a:schemeClr val="lt2"/>
              </a:buClr>
              <a:buSzPct val="100000"/>
              <a:buFont typeface="Georgia"/>
              <a:defRPr sz="2400">
                <a:solidFill>
                  <a:schemeClr val="lt2"/>
                </a:solidFill>
                <a:latin typeface="Georgia"/>
                <a:ea typeface="Georgia"/>
                <a:cs typeface="Georgia"/>
                <a:sym typeface="Georgia"/>
              </a:defRPr>
            </a:lvl3pPr>
            <a:lvl4pPr>
              <a:spcBef>
                <a:spcPts val="400"/>
              </a:spcBef>
              <a:buClr>
                <a:schemeClr val="lt2"/>
              </a:buClr>
              <a:buSzPct val="100000"/>
              <a:buFont typeface="Georgia"/>
              <a:defRPr sz="2000">
                <a:solidFill>
                  <a:schemeClr val="lt2"/>
                </a:solidFill>
                <a:latin typeface="Georgia"/>
                <a:ea typeface="Georgia"/>
                <a:cs typeface="Georgia"/>
                <a:sym typeface="Georgia"/>
              </a:defRPr>
            </a:lvl4pPr>
            <a:lvl5pPr>
              <a:spcBef>
                <a:spcPts val="400"/>
              </a:spcBef>
              <a:buClr>
                <a:schemeClr val="lt2"/>
              </a:buClr>
              <a:buSzPct val="100000"/>
              <a:buFont typeface="Georgia"/>
              <a:defRPr sz="2000">
                <a:solidFill>
                  <a:schemeClr val="lt2"/>
                </a:solidFill>
                <a:latin typeface="Georgia"/>
                <a:ea typeface="Georgia"/>
                <a:cs typeface="Georgia"/>
                <a:sym typeface="Georgia"/>
              </a:defRPr>
            </a:lvl5pPr>
            <a:lvl6pPr>
              <a:spcBef>
                <a:spcPts val="400"/>
              </a:spcBef>
              <a:buClr>
                <a:schemeClr val="lt2"/>
              </a:buClr>
              <a:buSzPct val="100000"/>
              <a:buFont typeface="Georgia"/>
              <a:defRPr sz="2000">
                <a:solidFill>
                  <a:schemeClr val="lt2"/>
                </a:solidFill>
                <a:latin typeface="Georgia"/>
                <a:ea typeface="Georgia"/>
                <a:cs typeface="Georgia"/>
                <a:sym typeface="Georgia"/>
              </a:defRPr>
            </a:lvl6pPr>
            <a:lvl7pPr>
              <a:spcBef>
                <a:spcPts val="400"/>
              </a:spcBef>
              <a:buClr>
                <a:schemeClr val="lt2"/>
              </a:buClr>
              <a:buSzPct val="100000"/>
              <a:buFont typeface="Georgia"/>
              <a:defRPr sz="2000">
                <a:solidFill>
                  <a:schemeClr val="lt2"/>
                </a:solidFill>
                <a:latin typeface="Georgia"/>
                <a:ea typeface="Georgia"/>
                <a:cs typeface="Georgia"/>
                <a:sym typeface="Georgia"/>
              </a:defRPr>
            </a:lvl7pPr>
            <a:lvl8pPr>
              <a:spcBef>
                <a:spcPts val="400"/>
              </a:spcBef>
              <a:buClr>
                <a:schemeClr val="lt2"/>
              </a:buClr>
              <a:buSzPct val="100000"/>
              <a:buFont typeface="Georgia"/>
              <a:defRPr sz="2000">
                <a:solidFill>
                  <a:schemeClr val="lt2"/>
                </a:solidFill>
                <a:latin typeface="Georgia"/>
                <a:ea typeface="Georgia"/>
                <a:cs typeface="Georgia"/>
                <a:sym typeface="Georgia"/>
              </a:defRPr>
            </a:lvl8pPr>
            <a:lvl9pPr>
              <a:spcBef>
                <a:spcPts val="400"/>
              </a:spcBef>
              <a:buClr>
                <a:schemeClr val="lt2"/>
              </a:buClr>
              <a:buSzPct val="100000"/>
              <a:buFont typeface="Georgia"/>
              <a:defRPr sz="2000">
                <a:solidFill>
                  <a:schemeClr val="lt2"/>
                </a:solidFill>
                <a:latin typeface="Georgia"/>
                <a:ea typeface="Georgia"/>
                <a:cs typeface="Georgia"/>
                <a:sym typeface="Georgia"/>
              </a:defRPr>
            </a:lvl9pPr>
          </a:lstStyle>
          <a:p/>
        </p:txBody>
      </p:sp>
      <p:sp>
        <p:nvSpPr>
          <p:cNvPr id="7" name="Shape 7"/>
          <p:cNvSpPr/>
          <p:nvPr/>
        </p:nvSpPr>
        <p:spPr>
          <a:xfrm>
            <a:off y="990" x="0"/>
            <a:ext cy="88500" cx="9144000"/>
          </a:xfrm>
          <a:prstGeom prst="rect">
            <a:avLst/>
          </a:prstGeom>
          <a:solidFill>
            <a:schemeClr val="accent2"/>
          </a:solidFill>
          <a:ln>
            <a:noFill/>
          </a:ln>
        </p:spPr>
        <p:txBody>
          <a:bodyPr bIns="45700" rIns="91425" lIns="91425" tIns="45700" anchor="t" anchorCtr="0">
            <a:noAutofit/>
          </a:bodyPr>
          <a:lstStyle/>
          <a:p>
            <a:pPr>
              <a:spcBef>
                <a:spcPts val="0"/>
              </a:spcBef>
              <a:buNone/>
            </a:pPr>
            <a:r>
              <a:t/>
            </a:r>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11.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http://www.pbs.org/wnet/african-americans-many-rivers-to-cross/history/on-african-american-migrations/" Type="http://schemas.openxmlformats.org/officeDocument/2006/relationships/hyperlink" TargetMode="External" Id="rId3"/><Relationship Target="../media/image16.jp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5.gif" Type="http://schemas.openxmlformats.org/officeDocument/2006/relationships/image" Id="rId4"/><Relationship Target="../media/image13.gif"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4"/><Relationship Target="../media/image19.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26.xml.rels><?xml version="1.0" encoding="UTF-8" standalone="yes"?><Relationships xmlns="http://schemas.openxmlformats.org/package/2006/relationships"><Relationship Target="http://en.wikipedia.org/wiki/Peruvian_Americans" Type="http://schemas.openxmlformats.org/officeDocument/2006/relationships/hyperlink" TargetMode="External" Id="rId12"/><Relationship Target="../notesSlides/notesSlide26.xml" Type="http://schemas.openxmlformats.org/officeDocument/2006/relationships/notesSlide" Id="rId2"/><Relationship Target="../slideLayouts/slideLayout2.xml" Type="http://schemas.openxmlformats.org/officeDocument/2006/relationships/slideLayout" Id="rId1"/><Relationship Target="http://en.wikipedia.org/wiki/Chilean_American" Type="http://schemas.openxmlformats.org/officeDocument/2006/relationships/hyperlink" TargetMode="External" Id="rId10"/><Relationship Target="http://en.wikipedia.org/wiki/Cuban_Americans" Type="http://schemas.openxmlformats.org/officeDocument/2006/relationships/hyperlink" TargetMode="External" Id="rId4"/><Relationship Target="http://en.wikipedia.org/wiki/Colombian_American" Type="http://schemas.openxmlformats.org/officeDocument/2006/relationships/hyperlink" TargetMode="External" Id="rId11"/><Relationship Target="http://en.wikipedia.org/wiki/Mexican_people" Type="http://schemas.openxmlformats.org/officeDocument/2006/relationships/hyperlink" TargetMode="External" Id="rId3"/><Relationship Target="http://en.wikipedia.org/wiki/Nicaraguan_American" Type="http://schemas.openxmlformats.org/officeDocument/2006/relationships/hyperlink" TargetMode="External" Id="rId9"/><Relationship Target="http://en.wikipedia.org/wiki/Guatemalan_American" Type="http://schemas.openxmlformats.org/officeDocument/2006/relationships/hyperlink" TargetMode="External" Id="rId6"/><Relationship Target="http://en.wikipedia.org/wiki/Puerto_Rican_American" Type="http://schemas.openxmlformats.org/officeDocument/2006/relationships/hyperlink" TargetMode="External" Id="rId5"/><Relationship Target="http://en.wikipedia.org/wiki/Salvadoran_American" Type="http://schemas.openxmlformats.org/officeDocument/2006/relationships/hyperlink" TargetMode="External" Id="rId8"/><Relationship Target="http://en.wikipedia.org/wiki/Honduran_American" Type="http://schemas.openxmlformats.org/officeDocument/2006/relationships/hyperlink" TargetMode="External" Id="rId7"/></Relationships>
</file>

<file path=ppt/slides/_rels/slide27.xml.rels><?xml version="1.0" encoding="UTF-8" standalone="yes"?><Relationships xmlns="http://schemas.openxmlformats.org/package/2006/relationships"><Relationship Target="http://en.wikipedia.org/wiki/Nepalese_American" Type="http://schemas.openxmlformats.org/officeDocument/2006/relationships/hyperlink" TargetMode="External" Id="rId19"/><Relationship Target="http://en.wikipedia.org/wiki/Bangladeshi_American" Type="http://schemas.openxmlformats.org/officeDocument/2006/relationships/hyperlink" TargetMode="External" Id="rId18"/><Relationship Target="http://en.wikipedia.org/wiki/Sri_Lankan_American" Type="http://schemas.openxmlformats.org/officeDocument/2006/relationships/hyperlink" TargetMode="External" Id="rId17"/><Relationship Target="http://en.wikipedia.org/wiki/Burmese_American" Type="http://schemas.openxmlformats.org/officeDocument/2006/relationships/hyperlink" TargetMode="External" Id="rId16"/><Relationship Target="http://en.wikipedia.org/wiki/Indonesian_American" Type="http://schemas.openxmlformats.org/officeDocument/2006/relationships/hyperlink" TargetMode="External" Id="rId15"/><Relationship Target="http://en.wikipedia.org/wiki/Pakistani_American" Type="http://schemas.openxmlformats.org/officeDocument/2006/relationships/hyperlink" TargetMode="External" Id="rId14"/><Relationship Target="http://en.wikipedia.org/wiki/Laotian_American" Type="http://schemas.openxmlformats.org/officeDocument/2006/relationships/hyperlink" TargetMode="External" Id="rId12"/><Relationship Target="http://en.wikipedia.org/wiki/Thai_American" Type="http://schemas.openxmlformats.org/officeDocument/2006/relationships/hyperlink" TargetMode="External" Id="rId13"/><Relationship Target="http://en.wikipedia.org/wiki/Cambodian_Americans" Type="http://schemas.openxmlformats.org/officeDocument/2006/relationships/hyperlink" TargetMode="External" Id="rId10"/><Relationship Target="http://en.wikipedia.org/wiki/Hmong_American" Type="http://schemas.openxmlformats.org/officeDocument/2006/relationships/hyperlink" TargetMode="External" Id="rId11"/><Relationship Target="http://en.wikipedia.org/wiki/Demographics_of_California#cite_note-FactFinder2-28JAN2013-27" Type="http://schemas.openxmlformats.org/officeDocument/2006/relationships/hyperlink" TargetMode="External" Id="rId25"/><Relationship Target="../notesSlides/notesSlide27.xml" Type="http://schemas.openxmlformats.org/officeDocument/2006/relationships/notesSlide" Id="rId2"/><Relationship Target="http://en.wikipedia.org/wiki/Mongolian_American" Type="http://schemas.openxmlformats.org/officeDocument/2006/relationships/hyperlink" TargetMode="External" Id="rId21"/><Relationship Target="../slideLayouts/slideLayout2.xml" Type="http://schemas.openxmlformats.org/officeDocument/2006/relationships/slideLayout" Id="rId1"/><Relationship Target="http://en.wikipedia.org/wiki/Singaporean_American" Type="http://schemas.openxmlformats.org/officeDocument/2006/relationships/hyperlink" TargetMode="External" Id="rId22"/><Relationship Target="http://en.wikipedia.org/wiki/Chinese_American" Type="http://schemas.openxmlformats.org/officeDocument/2006/relationships/hyperlink" TargetMode="External" Id="rId4"/><Relationship Target="http://en.wikipedia.org/wiki/Okinawan_American" Type="http://schemas.openxmlformats.org/officeDocument/2006/relationships/hyperlink" TargetMode="External" Id="rId23"/><Relationship Target="http://en.wikipedia.org/wiki/Filipino_American" Type="http://schemas.openxmlformats.org/officeDocument/2006/relationships/hyperlink" TargetMode="External" Id="rId3"/><Relationship Target="http://en.wikipedia.org/wiki/Bhutanese_American" Type="http://schemas.openxmlformats.org/officeDocument/2006/relationships/hyperlink" TargetMode="External" Id="rId24"/><Relationship Target="http://en.wikipedia.org/wiki/Malaysian_American" Type="http://schemas.openxmlformats.org/officeDocument/2006/relationships/hyperlink" TargetMode="External" Id="rId20"/><Relationship Target="http://en.wikipedia.org/wiki/Taiwanese_American" Type="http://schemas.openxmlformats.org/officeDocument/2006/relationships/hyperlink" TargetMode="External" Id="rId9"/><Relationship Target="http://en.wikipedia.org/wiki/Indian_American" Type="http://schemas.openxmlformats.org/officeDocument/2006/relationships/hyperlink" TargetMode="External" Id="rId6"/><Relationship Target="http://en.wikipedia.org/wiki/Vietnamese_American" Type="http://schemas.openxmlformats.org/officeDocument/2006/relationships/hyperlink" TargetMode="External" Id="rId5"/><Relationship Target="http://en.wikipedia.org/wiki/Japanese_American" Type="http://schemas.openxmlformats.org/officeDocument/2006/relationships/hyperlink" TargetMode="External" Id="rId8"/><Relationship Target="http://en.wikipedia.org/wiki/Korean_American" Type="http://schemas.openxmlformats.org/officeDocument/2006/relationships/hyperlink" TargetMode="External" Id="rId7"/></Relationships>
</file>

<file path=ppt/slides/_rels/slide28.xml.rels><?xml version="1.0" encoding="UTF-8" standalone="yes"?><Relationships xmlns="http://schemas.openxmlformats.org/package/2006/relationships"><Relationship Target="http://en.wikipedia.org/wiki/Morocco" Type="http://schemas.openxmlformats.org/officeDocument/2006/relationships/hyperlink" TargetMode="External" Id="rId19"/><Relationship Target="http://en.wikipedia.org/wiki/Libya" Type="http://schemas.openxmlformats.org/officeDocument/2006/relationships/hyperlink" TargetMode="External" Id="rId18"/><Relationship Target="http://en.wikipedia.org/wiki/Kuwait" Type="http://schemas.openxmlformats.org/officeDocument/2006/relationships/hyperlink" TargetMode="External" Id="rId17"/><Relationship Target="http://en.wikipedia.org/wiki/Jordan" Type="http://schemas.openxmlformats.org/officeDocument/2006/relationships/hyperlink" TargetMode="External" Id="rId16"/><Relationship Target="http://en.wikipedia.org/wiki/Iraq" Type="http://schemas.openxmlformats.org/officeDocument/2006/relationships/hyperlink" TargetMode="External" Id="rId15"/><Relationship Target="http://en.wikipedia.org/wiki/Egypt" Type="http://schemas.openxmlformats.org/officeDocument/2006/relationships/hyperlink" TargetMode="External" Id="rId14"/><Relationship Target="http://en.wikipedia.org/wiki/Algeria" Type="http://schemas.openxmlformats.org/officeDocument/2006/relationships/hyperlink" TargetMode="External" Id="rId12"/><Relationship Target="http://en.wikipedia.org/wiki/Bahrain" Type="http://schemas.openxmlformats.org/officeDocument/2006/relationships/hyperlink" TargetMode="External" Id="rId13"/><Relationship Target="http://en.wikipedia.org/wiki/Lebanon" Type="http://schemas.openxmlformats.org/officeDocument/2006/relationships/hyperlink" TargetMode="External" Id="rId10"/><Relationship Target="http://en.wikipedia.org/wiki/Lebanese_American" Type="http://schemas.openxmlformats.org/officeDocument/2006/relationships/hyperlink" TargetMode="External" Id="rId11"/><Relationship Target="http://en.wikipedia.org/wiki/Yemen" Type="http://schemas.openxmlformats.org/officeDocument/2006/relationships/hyperlink" TargetMode="External" Id="rId25"/><Relationship Target="http://en.wikipedia.org/wiki/Qatar" Type="http://schemas.openxmlformats.org/officeDocument/2006/relationships/hyperlink" TargetMode="External" Id="rId21"/><Relationship Target="../notesSlides/notesSlide28.xml" Type="http://schemas.openxmlformats.org/officeDocument/2006/relationships/notesSlide" Id="rId2"/><Relationship Target="http://en.wikipedia.org/wiki/Saudi_Arabia" Type="http://schemas.openxmlformats.org/officeDocument/2006/relationships/hyperlink" TargetMode="External" Id="rId22"/><Relationship Target="../slideLayouts/slideLayout2.xml" Type="http://schemas.openxmlformats.org/officeDocument/2006/relationships/slideLayout" Id="rId1"/><Relationship Target="http://en.wikipedia.org/wiki/Tunisia" Type="http://schemas.openxmlformats.org/officeDocument/2006/relationships/hyperlink" TargetMode="External" Id="rId23"/><Relationship Target="http://en.wikipedia.org/wiki/Stanislaus_County" Type="http://schemas.openxmlformats.org/officeDocument/2006/relationships/hyperlink" TargetMode="External" Id="rId4"/><Relationship Target="http://en.wikipedia.org/wiki/United_Arab_Emirates" Type="http://schemas.openxmlformats.org/officeDocument/2006/relationships/hyperlink" TargetMode="External" Id="rId24"/><Relationship Target="http://en.wikipedia.org/wiki/Arab_American" Type="http://schemas.openxmlformats.org/officeDocument/2006/relationships/hyperlink" TargetMode="External" Id="rId3"/><Relationship Target="http://en.wikipedia.org/wiki/Oman" Type="http://schemas.openxmlformats.org/officeDocument/2006/relationships/hyperlink" TargetMode="External" Id="rId20"/><Relationship Target="http://en.wikipedia.org/wiki/Syrian_American" Type="http://schemas.openxmlformats.org/officeDocument/2006/relationships/hyperlink" TargetMode="External" Id="rId9"/><Relationship Target="http://en.wikipedia.org/wiki/West_Bank" Type="http://schemas.openxmlformats.org/officeDocument/2006/relationships/hyperlink" TargetMode="External" Id="rId6"/><Relationship Target="http://en.wikipedia.org/wiki/Gaza_Strip" Type="http://schemas.openxmlformats.org/officeDocument/2006/relationships/hyperlink" TargetMode="External" Id="rId5"/><Relationship Target="http://en.wikipedia.org/wiki/Syria" Type="http://schemas.openxmlformats.org/officeDocument/2006/relationships/hyperlink" TargetMode="External" Id="rId8"/><Relationship Target="http://en.wikipedia.org/wiki/Palestinian_American" Type="http://schemas.openxmlformats.org/officeDocument/2006/relationships/hyperlink" TargetMode="External" Id="rId7"/></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http://en.wikipedia.org/wiki/Demographics_of_California" Type="http://schemas.openxmlformats.org/officeDocument/2006/relationships/hyperlink" TargetMode="External"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3.gif"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4"/><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gif"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ctrTitle"/>
          </p:nvPr>
        </p:nvSpPr>
        <p:spPr>
          <a:xfrm>
            <a:off y="1046558" x="685800"/>
            <a:ext cy="1102500" cx="7772400"/>
          </a:xfrm>
          <a:prstGeom prst="rect">
            <a:avLst/>
          </a:prstGeom>
        </p:spPr>
        <p:txBody>
          <a:bodyPr bIns="91425" rIns="91425" lIns="91425" tIns="91425" anchor="b" anchorCtr="0">
            <a:noAutofit/>
          </a:bodyPr>
          <a:lstStyle/>
          <a:p>
            <a:pPr>
              <a:spcBef>
                <a:spcPts val="0"/>
              </a:spcBef>
              <a:buNone/>
            </a:pPr>
            <a:r>
              <a:rPr lang="en"/>
              <a:t>Who Are Californians?</a:t>
            </a:r>
          </a:p>
        </p:txBody>
      </p:sp>
      <p:sp>
        <p:nvSpPr>
          <p:cNvPr id="59" name="Shape 59"/>
          <p:cNvSpPr txBox="1"/>
          <p:nvPr>
            <p:ph idx="1" type="subTitle"/>
          </p:nvPr>
        </p:nvSpPr>
        <p:spPr>
          <a:xfrm>
            <a:off y="2182817" x="685800"/>
            <a:ext cy="838799" cx="7772400"/>
          </a:xfrm>
          <a:prstGeom prst="rect">
            <a:avLst/>
          </a:prstGeom>
        </p:spPr>
        <p:txBody>
          <a:bodyPr bIns="91425" rIns="91425" lIns="91425" tIns="91425" anchor="t" anchorCtr="0">
            <a:noAutofit/>
          </a:bodyPr>
          <a:lstStyle/>
          <a:p>
            <a:pPr>
              <a:spcBef>
                <a:spcPts val="0"/>
              </a:spcBef>
              <a:buNone/>
            </a:pPr>
            <a:r>
              <a:rPr lang="en"/>
              <a:t> California’s diverse populations over time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22" name="Shape 122"/>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23" name="Shape 123"/>
          <p:cNvPicPr preferRelativeResize="0"/>
          <p:nvPr/>
        </p:nvPicPr>
        <p:blipFill>
          <a:blip r:embed="rId3">
            <a:alphaModFix/>
          </a:blip>
          <a:stretch>
            <a:fillRect/>
          </a:stretch>
        </p:blipFill>
        <p:spPr>
          <a:xfrm>
            <a:off y="0" x="751300"/>
            <a:ext cy="4695200" cx="6879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sp>
        <p:nvSpPr>
          <p:cNvPr id="128" name="Shape 128"/>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sz="3000" lang="en"/>
              <a:t>Huge Drop in  Native Californian Population</a:t>
            </a:r>
          </a:p>
        </p:txBody>
      </p:sp>
      <p:sp>
        <p:nvSpPr>
          <p:cNvPr id="129" name="Shape 129"/>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30" name="Shape 130"/>
          <p:cNvPicPr preferRelativeResize="0"/>
          <p:nvPr/>
        </p:nvPicPr>
        <p:blipFill>
          <a:blip r:embed="rId3">
            <a:alphaModFix/>
          </a:blip>
          <a:stretch>
            <a:fillRect/>
          </a:stretch>
        </p:blipFill>
        <p:spPr>
          <a:xfrm>
            <a:off y="1393750" x="2716225"/>
            <a:ext cy="3073400" cx="31750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36" name="Shape 136"/>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37" name="Shape 137"/>
          <p:cNvPicPr preferRelativeResize="0"/>
          <p:nvPr/>
        </p:nvPicPr>
        <p:blipFill>
          <a:blip r:embed="rId3">
            <a:alphaModFix/>
          </a:blip>
          <a:stretch>
            <a:fillRect/>
          </a:stretch>
        </p:blipFill>
        <p:spPr>
          <a:xfrm>
            <a:off y="0" x="1605524"/>
            <a:ext cy="4449699" cx="59329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Californio Vaqueros</a:t>
            </a:r>
          </a:p>
        </p:txBody>
      </p:sp>
      <p:sp>
        <p:nvSpPr>
          <p:cNvPr id="143" name="Shape 143"/>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44" name="Shape 144"/>
          <p:cNvPicPr preferRelativeResize="0"/>
          <p:nvPr/>
        </p:nvPicPr>
        <p:blipFill>
          <a:blip r:embed="rId3">
            <a:alphaModFix/>
          </a:blip>
          <a:stretch>
            <a:fillRect/>
          </a:stretch>
        </p:blipFill>
        <p:spPr>
          <a:xfrm>
            <a:off y="1063375" x="2284135"/>
            <a:ext cy="3711825" cx="535056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sp>
        <p:nvSpPr>
          <p:cNvPr id="149" name="Shape 149"/>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sz="3000" lang="en"/>
              <a:t>White American Pioneers in Covered Wagons</a:t>
            </a:r>
          </a:p>
        </p:txBody>
      </p:sp>
      <p:sp>
        <p:nvSpPr>
          <p:cNvPr id="150" name="Shape 150"/>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51" name="Shape 151"/>
          <p:cNvPicPr preferRelativeResize="0"/>
          <p:nvPr/>
        </p:nvPicPr>
        <p:blipFill>
          <a:blip r:embed="rId3">
            <a:alphaModFix/>
          </a:blip>
          <a:stretch>
            <a:fillRect/>
          </a:stretch>
        </p:blipFill>
        <p:spPr>
          <a:xfrm>
            <a:off y="1200150" x="255832"/>
            <a:ext cy="3267000" cx="8430967"/>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Mexican American War</a:t>
            </a:r>
          </a:p>
        </p:txBody>
      </p:sp>
      <p:sp>
        <p:nvSpPr>
          <p:cNvPr id="157" name="Shape 157"/>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58" name="Shape 158"/>
          <p:cNvPicPr preferRelativeResize="0"/>
          <p:nvPr/>
        </p:nvPicPr>
        <p:blipFill>
          <a:blip r:embed="rId3">
            <a:alphaModFix/>
          </a:blip>
          <a:stretch>
            <a:fillRect/>
          </a:stretch>
        </p:blipFill>
        <p:spPr>
          <a:xfrm>
            <a:off y="1049525" x="1353000"/>
            <a:ext cy="3568249" cx="60297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64" name="Shape 164"/>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65" name="Shape 165"/>
          <p:cNvPicPr preferRelativeResize="0"/>
          <p:nvPr/>
        </p:nvPicPr>
        <p:blipFill>
          <a:blip r:embed="rId3">
            <a:alphaModFix/>
          </a:blip>
          <a:stretch>
            <a:fillRect/>
          </a:stretch>
        </p:blipFill>
        <p:spPr>
          <a:xfrm>
            <a:off y="205975" x="2225000"/>
            <a:ext cy="4264649" cx="42646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idx="1" type="body"/>
          </p:nvPr>
        </p:nvSpPr>
        <p:spPr>
          <a:xfrm>
            <a:off y="239425" x="0"/>
            <a:ext cy="4227599" cx="8686800"/>
          </a:xfrm>
          <a:prstGeom prst="rect">
            <a:avLst/>
          </a:prstGeom>
        </p:spPr>
        <p:txBody>
          <a:bodyPr bIns="91425" rIns="91425" lIns="91425" tIns="91425" anchor="t" anchorCtr="0">
            <a:noAutofit/>
          </a:bodyPr>
          <a:lstStyle/>
          <a:p>
            <a:pPr rtl="0" lvl="0">
              <a:spcBef>
                <a:spcPts val="0"/>
              </a:spcBef>
              <a:buClr>
                <a:schemeClr val="dk2"/>
              </a:buClr>
              <a:buSzPct val="40740"/>
              <a:buFont typeface="Arial"/>
              <a:buNone/>
            </a:pPr>
            <a:r>
              <a:rPr sz="2700" lang="en">
                <a:solidFill>
                  <a:schemeClr val="dk2"/>
                </a:solidFill>
                <a:latin typeface="Verdana"/>
                <a:ea typeface="Verdana"/>
                <a:cs typeface="Verdana"/>
                <a:sym typeface="Verdana"/>
              </a:rPr>
              <a:t>“The California gold rush triggered a global emigration of … fortune-seekers from China, Germany, Chile, Mexico, Ireland, Turkey, and France. </a:t>
            </a:r>
          </a:p>
          <a:p>
            <a:pPr rtl="0" lvl="0">
              <a:spcBef>
                <a:spcPts val="0"/>
              </a:spcBef>
              <a:buClr>
                <a:schemeClr val="dk2"/>
              </a:buClr>
              <a:buFont typeface="Arial"/>
              <a:buNone/>
            </a:pPr>
            <a:r>
              <a:t/>
            </a:r>
            <a:endParaRPr sz="2700">
              <a:solidFill>
                <a:schemeClr val="dk2"/>
              </a:solidFill>
              <a:latin typeface="Verdana"/>
              <a:ea typeface="Verdana"/>
              <a:cs typeface="Verdana"/>
              <a:sym typeface="Verdana"/>
            </a:endParaRPr>
          </a:p>
          <a:p>
            <a:pPr rtl="0" lvl="0">
              <a:spcBef>
                <a:spcPts val="0"/>
              </a:spcBef>
              <a:buClr>
                <a:schemeClr val="dk2"/>
              </a:buClr>
              <a:buSzPct val="40740"/>
              <a:buFont typeface="Arial"/>
              <a:buNone/>
            </a:pPr>
            <a:r>
              <a:rPr sz="2700" lang="en">
                <a:solidFill>
                  <a:schemeClr val="dk2"/>
                </a:solidFill>
                <a:latin typeface="Verdana"/>
                <a:ea typeface="Verdana"/>
                <a:cs typeface="Verdana"/>
                <a:sym typeface="Verdana"/>
              </a:rPr>
              <a:t>The number of Chinese gold-seekers was particularly large. </a:t>
            </a:r>
          </a:p>
          <a:p>
            <a:pPr>
              <a:spcBef>
                <a:spcPts val="0"/>
              </a:spcBef>
              <a:buNone/>
            </a:pPr>
            <a:r>
              <a:t/>
            </a:r>
            <a:endParaRPr sz="27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76" name="Shape 176"/>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77" name="Shape 177"/>
          <p:cNvPicPr preferRelativeResize="0"/>
          <p:nvPr/>
        </p:nvPicPr>
        <p:blipFill>
          <a:blip r:embed="rId3">
            <a:alphaModFix/>
          </a:blip>
          <a:stretch>
            <a:fillRect/>
          </a:stretch>
        </p:blipFill>
        <p:spPr>
          <a:xfrm>
            <a:off y="205975" x="722400"/>
            <a:ext cy="4444999" cx="73395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83" name="Shape 183"/>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84" name="Shape 184"/>
          <p:cNvPicPr preferRelativeResize="0"/>
          <p:nvPr/>
        </p:nvPicPr>
        <p:blipFill>
          <a:blip r:embed="rId3">
            <a:alphaModFix/>
          </a:blip>
          <a:stretch>
            <a:fillRect/>
          </a:stretch>
        </p:blipFill>
        <p:spPr>
          <a:xfrm>
            <a:off y="205975" x="1444800"/>
            <a:ext cy="4200050" cx="525006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65" name="Shape 65"/>
          <p:cNvSpPr txBox="1"/>
          <p:nvPr>
            <p:ph idx="1" type="body"/>
          </p:nvPr>
        </p:nvSpPr>
        <p:spPr>
          <a:xfrm>
            <a:off y="1200150" x="457200"/>
            <a:ext cy="3266999" cx="4038599"/>
          </a:xfrm>
          <a:prstGeom prst="rect">
            <a:avLst/>
          </a:prstGeom>
        </p:spPr>
        <p:txBody>
          <a:bodyPr bIns="91425" rIns="91425" lIns="91425" tIns="91425" anchor="t" anchorCtr="0">
            <a:noAutofit/>
          </a:bodyPr>
          <a:lstStyle/>
          <a:p>
            <a:pPr rtl="0">
              <a:spcBef>
                <a:spcPts val="0"/>
              </a:spcBef>
              <a:buNone/>
            </a:pPr>
            <a:r>
              <a:rPr lang="en"/>
              <a:t>Hunter/ Gatherers</a:t>
            </a:r>
          </a:p>
          <a:p>
            <a:pPr>
              <a:spcBef>
                <a:spcPts val="0"/>
              </a:spcBef>
              <a:buNone/>
            </a:pPr>
            <a:r>
              <a:rPr lang="en"/>
              <a:t>follow food sources</a:t>
            </a:r>
          </a:p>
        </p:txBody>
      </p:sp>
      <p:sp>
        <p:nvSpPr>
          <p:cNvPr id="66" name="Shape 66"/>
          <p:cNvSpPr txBox="1"/>
          <p:nvPr>
            <p:ph idx="2" type="body"/>
          </p:nvPr>
        </p:nvSpPr>
        <p:spPr>
          <a:xfrm>
            <a:off y="1200150" x="4648200"/>
            <a:ext cy="3266999" cx="4038599"/>
          </a:xfrm>
          <a:prstGeom prst="rect">
            <a:avLst/>
          </a:prstGeom>
        </p:spPr>
        <p:txBody>
          <a:bodyPr bIns="91425" rIns="91425" lIns="91425" tIns="91425" anchor="t" anchorCtr="0">
            <a:noAutofit/>
          </a:bodyPr>
          <a:lstStyle/>
          <a:p>
            <a:pPr>
              <a:spcBef>
                <a:spcPts val="0"/>
              </a:spcBef>
              <a:buNone/>
            </a:pPr>
            <a:r>
              <a:t/>
            </a:r>
            <a:endParaRPr/>
          </a:p>
        </p:txBody>
      </p:sp>
      <p:pic>
        <p:nvPicPr>
          <p:cNvPr id="67" name="Shape 67"/>
          <p:cNvPicPr preferRelativeResize="0"/>
          <p:nvPr/>
        </p:nvPicPr>
        <p:blipFill>
          <a:blip r:embed="rId3">
            <a:alphaModFix/>
          </a:blip>
          <a:stretch>
            <a:fillRect/>
          </a:stretch>
        </p:blipFill>
        <p:spPr>
          <a:xfrm>
            <a:off y="0" x="5115900"/>
            <a:ext cy="4467150" cx="38418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90" name="Shape 190"/>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91" name="Shape 191"/>
          <p:cNvPicPr preferRelativeResize="0"/>
          <p:nvPr/>
        </p:nvPicPr>
        <p:blipFill>
          <a:blip r:embed="rId3">
            <a:alphaModFix/>
          </a:blip>
          <a:stretch>
            <a:fillRect/>
          </a:stretch>
        </p:blipFill>
        <p:spPr>
          <a:xfrm>
            <a:off y="214787" x="2928750"/>
            <a:ext cy="4713925" cx="31007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African American Migration</a:t>
            </a:r>
          </a:p>
        </p:txBody>
      </p:sp>
      <p:sp>
        <p:nvSpPr>
          <p:cNvPr id="197" name="Shape 197"/>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rPr u="sng" sz="1100" lang="en">
                <a:solidFill>
                  <a:schemeClr val="hlink"/>
                </a:solidFill>
                <a:latin typeface="Arial"/>
                <a:ea typeface="Arial"/>
                <a:cs typeface="Arial"/>
                <a:sym typeface="Arial"/>
                <a:hlinkClick r:id="rId3"/>
              </a:rPr>
              <a:t>http://www.pbs.org/wnet/african-americans-many-rivers-to-cross/history/on-african-american-migrations/</a:t>
            </a:r>
            <a:r>
              <a:rPr sz="1100" lang="en">
                <a:solidFill>
                  <a:schemeClr val="dk2"/>
                </a:solidFill>
                <a:latin typeface="Arial"/>
                <a:ea typeface="Arial"/>
                <a:cs typeface="Arial"/>
                <a:sym typeface="Arial"/>
              </a:rPr>
              <a:t>  (chapter 4)</a:t>
            </a:r>
          </a:p>
        </p:txBody>
      </p:sp>
      <p:pic>
        <p:nvPicPr>
          <p:cNvPr id="198" name="Shape 198"/>
          <p:cNvPicPr preferRelativeResize="0"/>
          <p:nvPr/>
        </p:nvPicPr>
        <p:blipFill>
          <a:blip r:embed="rId4">
            <a:alphaModFix/>
          </a:blip>
          <a:stretch>
            <a:fillRect/>
          </a:stretch>
        </p:blipFill>
        <p:spPr>
          <a:xfrm>
            <a:off y="1845656" x="457196"/>
            <a:ext cy="2438350" cx="4314004"/>
          </a:xfrm>
          <a:prstGeom prst="rect">
            <a:avLst/>
          </a:prstGeom>
          <a:noFill/>
          <a:ln>
            <a:noFill/>
          </a:ln>
        </p:spPr>
      </p:pic>
      <p:pic>
        <p:nvPicPr>
          <p:cNvPr id="199" name="Shape 199"/>
          <p:cNvPicPr preferRelativeResize="0"/>
          <p:nvPr/>
        </p:nvPicPr>
        <p:blipFill>
          <a:blip r:embed="rId5">
            <a:alphaModFix/>
          </a:blip>
          <a:stretch>
            <a:fillRect/>
          </a:stretch>
        </p:blipFill>
        <p:spPr>
          <a:xfrm>
            <a:off y="1626450" x="5548050"/>
            <a:ext cy="3111500" cx="26289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494953" x="457200"/>
            <a:ext cy="857400" cx="8229600"/>
          </a:xfrm>
          <a:prstGeom prst="rect">
            <a:avLst/>
          </a:prstGeom>
        </p:spPr>
        <p:txBody>
          <a:bodyPr bIns="91425" rIns="91425" lIns="91425" tIns="91425" anchor="ctr" anchorCtr="0">
            <a:noAutofit/>
          </a:bodyPr>
          <a:lstStyle/>
          <a:p>
            <a:pPr>
              <a:spcBef>
                <a:spcPts val="0"/>
              </a:spcBef>
              <a:buNone/>
            </a:pPr>
            <a:r>
              <a:rPr lang="en"/>
              <a:t>Mexican &amp; Central American Immigration</a:t>
            </a:r>
          </a:p>
        </p:txBody>
      </p:sp>
      <p:sp>
        <p:nvSpPr>
          <p:cNvPr id="205" name="Shape 205"/>
          <p:cNvSpPr txBox="1"/>
          <p:nvPr>
            <p:ph idx="1" type="body"/>
          </p:nvPr>
        </p:nvSpPr>
        <p:spPr>
          <a:xfrm>
            <a:off y="1200150" x="457200"/>
            <a:ext cy="3266999" cx="8229600"/>
          </a:xfrm>
          <a:prstGeom prst="rect">
            <a:avLst/>
          </a:prstGeom>
        </p:spPr>
        <p:txBody>
          <a:bodyPr bIns="91425" rIns="91425" lIns="91425" tIns="91425" anchor="t" anchorCtr="0">
            <a:noAutofit/>
          </a:bodyPr>
          <a:lstStyle/>
          <a:p>
            <a:pPr rtl="0">
              <a:spcBef>
                <a:spcPts val="0"/>
              </a:spcBef>
              <a:buNone/>
            </a:pPr>
            <a:r>
              <a:t/>
            </a:r>
            <a:endParaRPr/>
          </a:p>
          <a:p>
            <a:pPr>
              <a:spcBef>
                <a:spcPts val="0"/>
              </a:spcBef>
              <a:buNone/>
            </a:pPr>
            <a:r>
              <a:t/>
            </a:r>
            <a:endParaRPr/>
          </a:p>
        </p:txBody>
      </p:sp>
      <p:pic>
        <p:nvPicPr>
          <p:cNvPr id="206" name="Shape 206"/>
          <p:cNvPicPr preferRelativeResize="0"/>
          <p:nvPr/>
        </p:nvPicPr>
        <p:blipFill>
          <a:blip r:embed="rId3">
            <a:alphaModFix/>
          </a:blip>
          <a:stretch>
            <a:fillRect/>
          </a:stretch>
        </p:blipFill>
        <p:spPr>
          <a:xfrm>
            <a:off y="1539750" x="173375"/>
            <a:ext cy="3295650" cx="3810000"/>
          </a:xfrm>
          <a:prstGeom prst="rect">
            <a:avLst/>
          </a:prstGeom>
          <a:noFill/>
          <a:ln>
            <a:noFill/>
          </a:ln>
        </p:spPr>
      </p:pic>
      <p:pic>
        <p:nvPicPr>
          <p:cNvPr id="207" name="Shape 207"/>
          <p:cNvPicPr preferRelativeResize="0"/>
          <p:nvPr/>
        </p:nvPicPr>
        <p:blipFill>
          <a:blip r:embed="rId4">
            <a:alphaModFix/>
          </a:blip>
          <a:stretch>
            <a:fillRect/>
          </a:stretch>
        </p:blipFill>
        <p:spPr>
          <a:xfrm>
            <a:off y="1539750" x="4161050"/>
            <a:ext cy="3266999" cx="4327141"/>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213" name="Shape 213"/>
          <p:cNvPicPr preferRelativeResize="0"/>
          <p:nvPr/>
        </p:nvPicPr>
        <p:blipFill>
          <a:blip r:embed="rId3">
            <a:alphaModFix/>
          </a:blip>
          <a:stretch>
            <a:fillRect/>
          </a:stretch>
        </p:blipFill>
        <p:spPr>
          <a:xfrm>
            <a:off y="245375" x="121575"/>
            <a:ext cy="3039348" cx="3981675"/>
          </a:xfrm>
          <a:prstGeom prst="rect">
            <a:avLst/>
          </a:prstGeom>
          <a:noFill/>
          <a:ln>
            <a:noFill/>
          </a:ln>
        </p:spPr>
      </p:pic>
      <p:pic>
        <p:nvPicPr>
          <p:cNvPr id="214" name="Shape 214"/>
          <p:cNvPicPr preferRelativeResize="0"/>
          <p:nvPr/>
        </p:nvPicPr>
        <p:blipFill>
          <a:blip r:embed="rId4">
            <a:alphaModFix/>
          </a:blip>
          <a:stretch>
            <a:fillRect/>
          </a:stretch>
        </p:blipFill>
        <p:spPr>
          <a:xfrm>
            <a:off y="1214400" x="4103250"/>
            <a:ext cy="3238499" cx="48514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California Today</a:t>
            </a:r>
          </a:p>
        </p:txBody>
      </p:sp>
      <p:sp>
        <p:nvSpPr>
          <p:cNvPr id="220" name="Shape 220"/>
          <p:cNvSpPr txBox="1"/>
          <p:nvPr>
            <p:ph idx="1" type="body"/>
          </p:nvPr>
        </p:nvSpPr>
        <p:spPr>
          <a:xfrm>
            <a:off y="205975" x="5576950"/>
            <a:ext cy="4261200" cx="3109799"/>
          </a:xfrm>
          <a:prstGeom prst="rect">
            <a:avLst/>
          </a:prstGeom>
        </p:spPr>
        <p:txBody>
          <a:bodyPr bIns="91425" rIns="91425" lIns="91425" tIns="91425" anchor="t" anchorCtr="0">
            <a:noAutofit/>
          </a:bodyPr>
          <a:lstStyle/>
          <a:p>
            <a:pPr rtl="0">
              <a:spcBef>
                <a:spcPts val="0"/>
              </a:spcBef>
              <a:buNone/>
            </a:pPr>
            <a:r>
              <a:rPr lang="en"/>
              <a:t>CA:</a:t>
            </a:r>
          </a:p>
          <a:p>
            <a:pPr rtl="0">
              <a:spcBef>
                <a:spcPts val="0"/>
              </a:spcBef>
              <a:buNone/>
            </a:pPr>
            <a:r>
              <a:rPr lang="en"/>
              <a:t>38,500,000</a:t>
            </a:r>
          </a:p>
          <a:p>
            <a:pPr rtl="0">
              <a:spcBef>
                <a:spcPts val="0"/>
              </a:spcBef>
              <a:buNone/>
            </a:pPr>
            <a:r>
              <a:t/>
            </a:r>
            <a:endParaRPr/>
          </a:p>
          <a:p>
            <a:pPr rtl="0">
              <a:spcBef>
                <a:spcPts val="0"/>
              </a:spcBef>
              <a:buNone/>
            </a:pPr>
            <a:r>
              <a:rPr lang="en"/>
              <a:t>TX:</a:t>
            </a:r>
          </a:p>
          <a:p>
            <a:pPr rtl="0">
              <a:spcBef>
                <a:spcPts val="0"/>
              </a:spcBef>
              <a:buNone/>
            </a:pPr>
            <a:r>
              <a:rPr lang="en"/>
              <a:t>26,500,000</a:t>
            </a:r>
          </a:p>
          <a:p>
            <a:pPr rtl="0">
              <a:spcBef>
                <a:spcPts val="0"/>
              </a:spcBef>
              <a:buNone/>
            </a:pPr>
            <a:r>
              <a:t/>
            </a:r>
            <a:endParaRPr/>
          </a:p>
          <a:p>
            <a:pPr rtl="0">
              <a:spcBef>
                <a:spcPts val="0"/>
              </a:spcBef>
              <a:buNone/>
            </a:pPr>
            <a:r>
              <a:rPr lang="en"/>
              <a:t>NY:</a:t>
            </a:r>
          </a:p>
          <a:p>
            <a:pPr rtl="0">
              <a:spcBef>
                <a:spcPts val="0"/>
              </a:spcBef>
              <a:buNone/>
            </a:pPr>
            <a:r>
              <a:rPr lang="en"/>
              <a:t>20,000,000</a:t>
            </a:r>
          </a:p>
          <a:p>
            <a:pPr rtl="0">
              <a:spcBef>
                <a:spcPts val="0"/>
              </a:spcBef>
              <a:buNone/>
            </a:pPr>
            <a:r>
              <a:t/>
            </a:r>
            <a:endParaRPr/>
          </a:p>
          <a:p>
            <a:pPr>
              <a:spcBef>
                <a:spcPts val="0"/>
              </a:spcBef>
              <a:buNone/>
            </a:pPr>
            <a:r>
              <a:t/>
            </a:r>
            <a:endParaRPr/>
          </a:p>
        </p:txBody>
      </p:sp>
      <p:pic>
        <p:nvPicPr>
          <p:cNvPr id="221" name="Shape 221"/>
          <p:cNvPicPr preferRelativeResize="0"/>
          <p:nvPr/>
        </p:nvPicPr>
        <p:blipFill>
          <a:blip r:embed="rId3">
            <a:alphaModFix/>
          </a:blip>
          <a:stretch>
            <a:fillRect/>
          </a:stretch>
        </p:blipFill>
        <p:spPr>
          <a:xfrm>
            <a:off y="890000" x="-400654"/>
            <a:ext cy="3822549" cx="597760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Who Are We Now?</a:t>
            </a:r>
          </a:p>
        </p:txBody>
      </p:sp>
      <p:sp>
        <p:nvSpPr>
          <p:cNvPr id="227" name="Shape 227"/>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228" name="Shape 228"/>
          <p:cNvPicPr preferRelativeResize="0"/>
          <p:nvPr/>
        </p:nvPicPr>
        <p:blipFill>
          <a:blip r:embed="rId3">
            <a:alphaModFix/>
          </a:blip>
          <a:stretch>
            <a:fillRect/>
          </a:stretch>
        </p:blipFill>
        <p:spPr>
          <a:xfrm>
            <a:off y="1063375" x="1417524"/>
            <a:ext cy="3653024" cx="517511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idx="1" type="body"/>
          </p:nvPr>
        </p:nvSpPr>
        <p:spPr>
          <a:xfrm>
            <a:off y="239425" x="231175"/>
            <a:ext cy="4227599" cx="8455500"/>
          </a:xfrm>
          <a:prstGeom prst="rect">
            <a:avLst/>
          </a:prstGeom>
        </p:spPr>
        <p:txBody>
          <a:bodyPr bIns="91425" rIns="91425" lIns="91425" tIns="91425" anchor="t" anchorCtr="0">
            <a:noAutofit/>
          </a:bodyPr>
          <a:lstStyle/>
          <a:p>
            <a:pPr>
              <a:spcBef>
                <a:spcPts val="0"/>
              </a:spcBef>
              <a:buNone/>
            </a:pPr>
            <a:r>
              <a:rPr sz="3000" lang="en">
                <a:solidFill>
                  <a:srgbClr val="252525"/>
                </a:solidFill>
                <a:latin typeface="Arial"/>
                <a:ea typeface="Arial"/>
                <a:cs typeface="Arial"/>
                <a:sym typeface="Arial"/>
              </a:rPr>
              <a:t>Most of the state's Latinos have </a:t>
            </a:r>
            <a:r>
              <a:rPr sz="3000" lang="en">
                <a:solidFill>
                  <a:srgbClr val="0B0080"/>
                </a:solidFill>
                <a:latin typeface="Arial"/>
                <a:ea typeface="Arial"/>
                <a:cs typeface="Arial"/>
                <a:sym typeface="Arial"/>
                <a:hlinkClick r:id="rId3"/>
              </a:rPr>
              <a:t>Mexican</a:t>
            </a:r>
            <a:r>
              <a:rPr sz="3000" lang="en">
                <a:solidFill>
                  <a:srgbClr val="252525"/>
                </a:solidFill>
                <a:latin typeface="Arial"/>
                <a:ea typeface="Arial"/>
                <a:cs typeface="Arial"/>
                <a:sym typeface="Arial"/>
              </a:rPr>
              <a:t> ancestry, but there are many </a:t>
            </a:r>
            <a:r>
              <a:rPr sz="3000" lang="en">
                <a:solidFill>
                  <a:srgbClr val="0B0080"/>
                </a:solidFill>
                <a:latin typeface="Arial"/>
                <a:ea typeface="Arial"/>
                <a:cs typeface="Arial"/>
                <a:sym typeface="Arial"/>
                <a:hlinkClick r:id="rId4"/>
              </a:rPr>
              <a:t>Cuban Americans</a:t>
            </a:r>
            <a:r>
              <a:rPr sz="3000" lang="en">
                <a:solidFill>
                  <a:srgbClr val="252525"/>
                </a:solidFill>
                <a:latin typeface="Arial"/>
                <a:ea typeface="Arial"/>
                <a:cs typeface="Arial"/>
                <a:sym typeface="Arial"/>
              </a:rPr>
              <a:t>, </a:t>
            </a:r>
            <a:r>
              <a:rPr sz="3000" lang="en">
                <a:solidFill>
                  <a:srgbClr val="0B0080"/>
                </a:solidFill>
                <a:latin typeface="Arial"/>
                <a:ea typeface="Arial"/>
                <a:cs typeface="Arial"/>
                <a:sym typeface="Arial"/>
                <a:hlinkClick r:id="rId5"/>
              </a:rPr>
              <a:t>Puerto Ricans</a:t>
            </a:r>
            <a:r>
              <a:rPr sz="3000" lang="en">
                <a:solidFill>
                  <a:srgbClr val="252525"/>
                </a:solidFill>
                <a:latin typeface="Arial"/>
                <a:ea typeface="Arial"/>
                <a:cs typeface="Arial"/>
                <a:sym typeface="Arial"/>
              </a:rPr>
              <a:t>, </a:t>
            </a:r>
            <a:r>
              <a:rPr sz="3000" lang="en">
                <a:solidFill>
                  <a:srgbClr val="0B0080"/>
                </a:solidFill>
                <a:latin typeface="Arial"/>
                <a:ea typeface="Arial"/>
                <a:cs typeface="Arial"/>
                <a:sym typeface="Arial"/>
                <a:hlinkClick r:id="rId6"/>
              </a:rPr>
              <a:t>Guatemalan Americans</a:t>
            </a:r>
            <a:r>
              <a:rPr sz="3000" lang="en">
                <a:solidFill>
                  <a:srgbClr val="252525"/>
                </a:solidFill>
                <a:latin typeface="Arial"/>
                <a:ea typeface="Arial"/>
                <a:cs typeface="Arial"/>
                <a:sym typeface="Arial"/>
              </a:rPr>
              <a:t>, </a:t>
            </a:r>
            <a:r>
              <a:rPr sz="3000" lang="en">
                <a:solidFill>
                  <a:srgbClr val="0B0080"/>
                </a:solidFill>
                <a:latin typeface="Arial"/>
                <a:ea typeface="Arial"/>
                <a:cs typeface="Arial"/>
                <a:sym typeface="Arial"/>
                <a:hlinkClick r:id="rId7"/>
              </a:rPr>
              <a:t>Honduran Americans</a:t>
            </a:r>
            <a:r>
              <a:rPr sz="3000" lang="en">
                <a:solidFill>
                  <a:srgbClr val="252525"/>
                </a:solidFill>
                <a:latin typeface="Arial"/>
                <a:ea typeface="Arial"/>
                <a:cs typeface="Arial"/>
                <a:sym typeface="Arial"/>
              </a:rPr>
              <a:t>,</a:t>
            </a:r>
            <a:r>
              <a:rPr sz="3000" lang="en">
                <a:solidFill>
                  <a:srgbClr val="0B0080"/>
                </a:solidFill>
                <a:latin typeface="Arial"/>
                <a:ea typeface="Arial"/>
                <a:cs typeface="Arial"/>
                <a:sym typeface="Arial"/>
                <a:hlinkClick r:id="rId8"/>
              </a:rPr>
              <a:t>Salvadoran Americans</a:t>
            </a:r>
            <a:r>
              <a:rPr sz="3000" lang="en">
                <a:solidFill>
                  <a:srgbClr val="252525"/>
                </a:solidFill>
                <a:latin typeface="Arial"/>
                <a:ea typeface="Arial"/>
                <a:cs typeface="Arial"/>
                <a:sym typeface="Arial"/>
              </a:rPr>
              <a:t>, and </a:t>
            </a:r>
            <a:r>
              <a:rPr sz="3000" lang="en">
                <a:solidFill>
                  <a:srgbClr val="0B0080"/>
                </a:solidFill>
                <a:latin typeface="Arial"/>
                <a:ea typeface="Arial"/>
                <a:cs typeface="Arial"/>
                <a:sym typeface="Arial"/>
                <a:hlinkClick r:id="rId9"/>
              </a:rPr>
              <a:t>Nicaraguan Americans</a:t>
            </a:r>
            <a:r>
              <a:rPr sz="3000" lang="en">
                <a:solidFill>
                  <a:srgbClr val="252525"/>
                </a:solidFill>
                <a:latin typeface="Arial"/>
                <a:ea typeface="Arial"/>
                <a:cs typeface="Arial"/>
                <a:sym typeface="Arial"/>
              </a:rPr>
              <a:t>, </a:t>
            </a:r>
            <a:r>
              <a:rPr sz="3000" lang="en">
                <a:solidFill>
                  <a:srgbClr val="0B0080"/>
                </a:solidFill>
                <a:latin typeface="Arial"/>
                <a:ea typeface="Arial"/>
                <a:cs typeface="Arial"/>
                <a:sym typeface="Arial"/>
                <a:hlinkClick r:id="rId10"/>
              </a:rPr>
              <a:t>Chilean Americans</a:t>
            </a:r>
            <a:r>
              <a:rPr sz="3000" lang="en">
                <a:solidFill>
                  <a:srgbClr val="252525"/>
                </a:solidFill>
                <a:latin typeface="Arial"/>
                <a:ea typeface="Arial"/>
                <a:cs typeface="Arial"/>
                <a:sym typeface="Arial"/>
              </a:rPr>
              <a:t>,</a:t>
            </a:r>
            <a:r>
              <a:rPr sz="3000" lang="en">
                <a:solidFill>
                  <a:srgbClr val="0B0080"/>
                </a:solidFill>
                <a:latin typeface="Arial"/>
                <a:ea typeface="Arial"/>
                <a:cs typeface="Arial"/>
                <a:sym typeface="Arial"/>
                <a:hlinkClick r:id="rId11"/>
              </a:rPr>
              <a:t>Colombian Americans</a:t>
            </a:r>
            <a:r>
              <a:rPr sz="3000" lang="en">
                <a:solidFill>
                  <a:srgbClr val="252525"/>
                </a:solidFill>
                <a:latin typeface="Arial"/>
                <a:ea typeface="Arial"/>
                <a:cs typeface="Arial"/>
                <a:sym typeface="Arial"/>
              </a:rPr>
              <a:t>, and </a:t>
            </a:r>
            <a:r>
              <a:rPr sz="3000" lang="en">
                <a:solidFill>
                  <a:srgbClr val="0B0080"/>
                </a:solidFill>
                <a:latin typeface="Arial"/>
                <a:ea typeface="Arial"/>
                <a:cs typeface="Arial"/>
                <a:sym typeface="Arial"/>
                <a:hlinkClick r:id="rId12"/>
              </a:rPr>
              <a:t>Peruvian Americans</a:t>
            </a:r>
            <a:r>
              <a:rPr sz="3000" lang="en">
                <a:solidFill>
                  <a:srgbClr val="252525"/>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idx="1" type="body"/>
          </p:nvPr>
        </p:nvSpPr>
        <p:spPr>
          <a:xfrm>
            <a:off y="123850" x="260075"/>
            <a:ext cy="4343400" cx="8426700"/>
          </a:xfrm>
          <a:prstGeom prst="rect">
            <a:avLst/>
          </a:prstGeom>
        </p:spPr>
        <p:txBody>
          <a:bodyPr bIns="91425" rIns="91425" lIns="91425" tIns="91425" anchor="t" anchorCtr="0">
            <a:noAutofit/>
          </a:bodyPr>
          <a:lstStyle/>
          <a:p>
            <a:pPr>
              <a:spcBef>
                <a:spcPts val="0"/>
              </a:spcBef>
              <a:buNone/>
            </a:pPr>
            <a:r>
              <a:rPr sz="2500" lang="en">
                <a:solidFill>
                  <a:srgbClr val="252525"/>
                </a:solidFill>
                <a:latin typeface="Arial"/>
                <a:ea typeface="Arial"/>
                <a:cs typeface="Arial"/>
                <a:sym typeface="Arial"/>
              </a:rPr>
              <a:t>Out of those almost 5.6 million Asian Americans in California there are 1,474,707 </a:t>
            </a:r>
            <a:r>
              <a:rPr sz="2500" lang="en">
                <a:solidFill>
                  <a:srgbClr val="0B0080"/>
                </a:solidFill>
                <a:latin typeface="Arial"/>
                <a:ea typeface="Arial"/>
                <a:cs typeface="Arial"/>
                <a:sym typeface="Arial"/>
                <a:hlinkClick r:id="rId3"/>
              </a:rPr>
              <a:t>Filipinos</a:t>
            </a:r>
            <a:r>
              <a:rPr sz="2500" lang="en">
                <a:solidFill>
                  <a:srgbClr val="252525"/>
                </a:solidFill>
                <a:latin typeface="Arial"/>
                <a:ea typeface="Arial"/>
                <a:cs typeface="Arial"/>
                <a:sym typeface="Arial"/>
              </a:rPr>
              <a:t>, 1,349,111 </a:t>
            </a:r>
            <a:r>
              <a:rPr sz="2500" lang="en">
                <a:solidFill>
                  <a:srgbClr val="0B0080"/>
                </a:solidFill>
                <a:latin typeface="Arial"/>
                <a:ea typeface="Arial"/>
                <a:cs typeface="Arial"/>
                <a:sym typeface="Arial"/>
                <a:hlinkClick r:id="rId4"/>
              </a:rPr>
              <a:t>Chinese</a:t>
            </a:r>
            <a:r>
              <a:rPr sz="2500" lang="en">
                <a:solidFill>
                  <a:srgbClr val="252525"/>
                </a:solidFill>
                <a:latin typeface="Arial"/>
                <a:ea typeface="Arial"/>
                <a:cs typeface="Arial"/>
                <a:sym typeface="Arial"/>
              </a:rPr>
              <a:t>, 647,589</a:t>
            </a:r>
            <a:r>
              <a:rPr sz="2500" lang="en">
                <a:solidFill>
                  <a:srgbClr val="0B0080"/>
                </a:solidFill>
                <a:latin typeface="Arial"/>
                <a:ea typeface="Arial"/>
                <a:cs typeface="Arial"/>
                <a:sym typeface="Arial"/>
                <a:hlinkClick r:id="rId5"/>
              </a:rPr>
              <a:t>Vietnamese</a:t>
            </a:r>
            <a:r>
              <a:rPr sz="2500" lang="en">
                <a:solidFill>
                  <a:srgbClr val="252525"/>
                </a:solidFill>
                <a:latin typeface="Arial"/>
                <a:ea typeface="Arial"/>
                <a:cs typeface="Arial"/>
                <a:sym typeface="Arial"/>
              </a:rPr>
              <a:t>, 590,445 </a:t>
            </a:r>
            <a:r>
              <a:rPr sz="2500" lang="en">
                <a:solidFill>
                  <a:srgbClr val="0B0080"/>
                </a:solidFill>
                <a:latin typeface="Arial"/>
                <a:ea typeface="Arial"/>
                <a:cs typeface="Arial"/>
                <a:sym typeface="Arial"/>
                <a:hlinkClick r:id="rId6"/>
              </a:rPr>
              <a:t>Indians</a:t>
            </a:r>
            <a:r>
              <a:rPr sz="2500" lang="en">
                <a:solidFill>
                  <a:srgbClr val="252525"/>
                </a:solidFill>
                <a:latin typeface="Arial"/>
                <a:ea typeface="Arial"/>
                <a:cs typeface="Arial"/>
                <a:sym typeface="Arial"/>
              </a:rPr>
              <a:t>, 505,225 </a:t>
            </a:r>
            <a:r>
              <a:rPr sz="2500" lang="en">
                <a:solidFill>
                  <a:srgbClr val="0B0080"/>
                </a:solidFill>
                <a:latin typeface="Arial"/>
                <a:ea typeface="Arial"/>
                <a:cs typeface="Arial"/>
                <a:sym typeface="Arial"/>
                <a:hlinkClick r:id="rId7"/>
              </a:rPr>
              <a:t>Koreans</a:t>
            </a:r>
            <a:r>
              <a:rPr sz="2500" lang="en">
                <a:solidFill>
                  <a:srgbClr val="252525"/>
                </a:solidFill>
                <a:latin typeface="Arial"/>
                <a:ea typeface="Arial"/>
                <a:cs typeface="Arial"/>
                <a:sym typeface="Arial"/>
              </a:rPr>
              <a:t>, 428,14 </a:t>
            </a:r>
            <a:r>
              <a:rPr sz="2500" lang="en">
                <a:solidFill>
                  <a:srgbClr val="0B0080"/>
                </a:solidFill>
                <a:latin typeface="Arial"/>
                <a:ea typeface="Arial"/>
                <a:cs typeface="Arial"/>
                <a:sym typeface="Arial"/>
                <a:hlinkClick r:id="rId8"/>
              </a:rPr>
              <a:t>Japanese</a:t>
            </a:r>
            <a:r>
              <a:rPr sz="2500" lang="en">
                <a:solidFill>
                  <a:srgbClr val="252525"/>
                </a:solidFill>
                <a:latin typeface="Arial"/>
                <a:ea typeface="Arial"/>
                <a:cs typeface="Arial"/>
                <a:sym typeface="Arial"/>
              </a:rPr>
              <a:t>, 109,928</a:t>
            </a:r>
            <a:r>
              <a:rPr sz="2500" lang="en">
                <a:solidFill>
                  <a:srgbClr val="0B0080"/>
                </a:solidFill>
                <a:latin typeface="Arial"/>
                <a:ea typeface="Arial"/>
                <a:cs typeface="Arial"/>
                <a:sym typeface="Arial"/>
                <a:hlinkClick r:id="rId9"/>
              </a:rPr>
              <a:t>Taiwanese</a:t>
            </a:r>
            <a:r>
              <a:rPr sz="2500" lang="en">
                <a:solidFill>
                  <a:srgbClr val="252525"/>
                </a:solidFill>
                <a:latin typeface="Arial"/>
                <a:ea typeface="Arial"/>
                <a:cs typeface="Arial"/>
                <a:sym typeface="Arial"/>
              </a:rPr>
              <a:t>, 102,317 </a:t>
            </a:r>
            <a:r>
              <a:rPr sz="2500" lang="en">
                <a:solidFill>
                  <a:srgbClr val="0B0080"/>
                </a:solidFill>
                <a:latin typeface="Arial"/>
                <a:ea typeface="Arial"/>
                <a:cs typeface="Arial"/>
                <a:sym typeface="Arial"/>
                <a:hlinkClick r:id="rId10"/>
              </a:rPr>
              <a:t>Cambodians</a:t>
            </a:r>
            <a:r>
              <a:rPr sz="2500" lang="en">
                <a:solidFill>
                  <a:srgbClr val="252525"/>
                </a:solidFill>
                <a:latin typeface="Arial"/>
                <a:ea typeface="Arial"/>
                <a:cs typeface="Arial"/>
                <a:sym typeface="Arial"/>
              </a:rPr>
              <a:t>, 91,224 </a:t>
            </a:r>
            <a:r>
              <a:rPr sz="2500" lang="en">
                <a:solidFill>
                  <a:srgbClr val="0B0080"/>
                </a:solidFill>
                <a:latin typeface="Arial"/>
                <a:ea typeface="Arial"/>
                <a:cs typeface="Arial"/>
                <a:sym typeface="Arial"/>
                <a:hlinkClick r:id="rId11"/>
              </a:rPr>
              <a:t>Hmong</a:t>
            </a:r>
            <a:r>
              <a:rPr sz="2500" lang="en">
                <a:solidFill>
                  <a:srgbClr val="252525"/>
                </a:solidFill>
                <a:latin typeface="Arial"/>
                <a:ea typeface="Arial"/>
                <a:cs typeface="Arial"/>
                <a:sym typeface="Arial"/>
              </a:rPr>
              <a:t>, 69,303 </a:t>
            </a:r>
            <a:r>
              <a:rPr sz="2500" lang="en">
                <a:solidFill>
                  <a:srgbClr val="0B0080"/>
                </a:solidFill>
                <a:latin typeface="Arial"/>
                <a:ea typeface="Arial"/>
                <a:cs typeface="Arial"/>
                <a:sym typeface="Arial"/>
                <a:hlinkClick r:id="rId12"/>
              </a:rPr>
              <a:t>Laotians</a:t>
            </a:r>
            <a:r>
              <a:rPr sz="2500" lang="en">
                <a:solidFill>
                  <a:srgbClr val="252525"/>
                </a:solidFill>
                <a:latin typeface="Arial"/>
                <a:ea typeface="Arial"/>
                <a:cs typeface="Arial"/>
                <a:sym typeface="Arial"/>
              </a:rPr>
              <a:t>, 67,707</a:t>
            </a:r>
            <a:r>
              <a:rPr sz="2500" lang="en">
                <a:solidFill>
                  <a:srgbClr val="0B0080"/>
                </a:solidFill>
                <a:latin typeface="Arial"/>
                <a:ea typeface="Arial"/>
                <a:cs typeface="Arial"/>
                <a:sym typeface="Arial"/>
                <a:hlinkClick r:id="rId13"/>
              </a:rPr>
              <a:t>Thais</a:t>
            </a:r>
            <a:r>
              <a:rPr sz="2500" lang="en">
                <a:solidFill>
                  <a:srgbClr val="252525"/>
                </a:solidFill>
                <a:latin typeface="Arial"/>
                <a:ea typeface="Arial"/>
                <a:cs typeface="Arial"/>
                <a:sym typeface="Arial"/>
              </a:rPr>
              <a:t>, 53,474 </a:t>
            </a:r>
            <a:r>
              <a:rPr sz="2500" lang="en">
                <a:solidFill>
                  <a:srgbClr val="0B0080"/>
                </a:solidFill>
                <a:latin typeface="Arial"/>
                <a:ea typeface="Arial"/>
                <a:cs typeface="Arial"/>
                <a:sym typeface="Arial"/>
                <a:hlinkClick r:id="rId14"/>
              </a:rPr>
              <a:t>Pakistanis</a:t>
            </a:r>
            <a:r>
              <a:rPr sz="2500" lang="en">
                <a:solidFill>
                  <a:srgbClr val="252525"/>
                </a:solidFill>
                <a:latin typeface="Arial"/>
                <a:ea typeface="Arial"/>
                <a:cs typeface="Arial"/>
                <a:sym typeface="Arial"/>
              </a:rPr>
              <a:t>, 39,506 Borneons, Sumatrans, Kenyans and</a:t>
            </a:r>
            <a:r>
              <a:rPr sz="2500" lang="en">
                <a:solidFill>
                  <a:srgbClr val="0B0080"/>
                </a:solidFill>
                <a:latin typeface="Arial"/>
                <a:ea typeface="Arial"/>
                <a:cs typeface="Arial"/>
                <a:sym typeface="Arial"/>
                <a:hlinkClick r:id="rId15"/>
              </a:rPr>
              <a:t>Indonesians</a:t>
            </a:r>
            <a:r>
              <a:rPr sz="2500" lang="en">
                <a:solidFill>
                  <a:srgbClr val="252525"/>
                </a:solidFill>
                <a:latin typeface="Arial"/>
                <a:ea typeface="Arial"/>
                <a:cs typeface="Arial"/>
                <a:sym typeface="Arial"/>
              </a:rPr>
              <a:t>, 17,978 </a:t>
            </a:r>
            <a:r>
              <a:rPr sz="2500" lang="en">
                <a:solidFill>
                  <a:srgbClr val="0B0080"/>
                </a:solidFill>
                <a:latin typeface="Arial"/>
                <a:ea typeface="Arial"/>
                <a:cs typeface="Arial"/>
                <a:sym typeface="Arial"/>
                <a:hlinkClick r:id="rId16"/>
              </a:rPr>
              <a:t>Burmese</a:t>
            </a:r>
            <a:r>
              <a:rPr sz="2500" lang="en">
                <a:solidFill>
                  <a:srgbClr val="252525"/>
                </a:solidFill>
                <a:latin typeface="Arial"/>
                <a:ea typeface="Arial"/>
                <a:cs typeface="Arial"/>
                <a:sym typeface="Arial"/>
              </a:rPr>
              <a:t>, 11,929 </a:t>
            </a:r>
            <a:r>
              <a:rPr sz="2500" lang="en">
                <a:solidFill>
                  <a:srgbClr val="0B0080"/>
                </a:solidFill>
                <a:latin typeface="Arial"/>
                <a:ea typeface="Arial"/>
                <a:cs typeface="Arial"/>
                <a:sym typeface="Arial"/>
                <a:hlinkClick r:id="rId17"/>
              </a:rPr>
              <a:t>Sri Lankans</a:t>
            </a:r>
            <a:r>
              <a:rPr sz="2500" lang="en">
                <a:solidFill>
                  <a:srgbClr val="252525"/>
                </a:solidFill>
                <a:latin typeface="Arial"/>
                <a:ea typeface="Arial"/>
                <a:cs typeface="Arial"/>
                <a:sym typeface="Arial"/>
              </a:rPr>
              <a:t>, 10,494 </a:t>
            </a:r>
            <a:r>
              <a:rPr sz="2500" lang="en">
                <a:solidFill>
                  <a:srgbClr val="0B0080"/>
                </a:solidFill>
                <a:latin typeface="Arial"/>
                <a:ea typeface="Arial"/>
                <a:cs typeface="Arial"/>
                <a:sym typeface="Arial"/>
                <a:hlinkClick r:id="rId18"/>
              </a:rPr>
              <a:t>Bangladeshis</a:t>
            </a:r>
            <a:r>
              <a:rPr sz="2500" lang="en">
                <a:solidFill>
                  <a:srgbClr val="252525"/>
                </a:solidFill>
                <a:latin typeface="Arial"/>
                <a:ea typeface="Arial"/>
                <a:cs typeface="Arial"/>
                <a:sym typeface="Arial"/>
              </a:rPr>
              <a:t>, 6,231 </a:t>
            </a:r>
            <a:r>
              <a:rPr sz="2500" lang="en">
                <a:solidFill>
                  <a:srgbClr val="0B0080"/>
                </a:solidFill>
                <a:latin typeface="Arial"/>
                <a:ea typeface="Arial"/>
                <a:cs typeface="Arial"/>
                <a:sym typeface="Arial"/>
                <a:hlinkClick r:id="rId19"/>
              </a:rPr>
              <a:t>Nepalese</a:t>
            </a:r>
            <a:r>
              <a:rPr sz="2500" lang="en">
                <a:solidFill>
                  <a:srgbClr val="252525"/>
                </a:solidFill>
                <a:latin typeface="Arial"/>
                <a:ea typeface="Arial"/>
                <a:cs typeface="Arial"/>
                <a:sym typeface="Arial"/>
              </a:rPr>
              <a:t>, 5,595 </a:t>
            </a:r>
            <a:r>
              <a:rPr sz="2500" lang="en">
                <a:solidFill>
                  <a:srgbClr val="0B0080"/>
                </a:solidFill>
                <a:latin typeface="Arial"/>
                <a:ea typeface="Arial"/>
                <a:cs typeface="Arial"/>
                <a:sym typeface="Arial"/>
                <a:hlinkClick r:id="rId20"/>
              </a:rPr>
              <a:t>Malaysians</a:t>
            </a:r>
            <a:r>
              <a:rPr sz="2500" lang="en">
                <a:solidFill>
                  <a:srgbClr val="252525"/>
                </a:solidFill>
                <a:latin typeface="Arial"/>
                <a:ea typeface="Arial"/>
                <a:cs typeface="Arial"/>
                <a:sym typeface="Arial"/>
              </a:rPr>
              <a:t>, 4,993 </a:t>
            </a:r>
            <a:r>
              <a:rPr sz="2500" lang="en">
                <a:solidFill>
                  <a:srgbClr val="0B0080"/>
                </a:solidFill>
                <a:latin typeface="Arial"/>
                <a:ea typeface="Arial"/>
                <a:cs typeface="Arial"/>
                <a:sym typeface="Arial"/>
                <a:hlinkClick r:id="rId21"/>
              </a:rPr>
              <a:t>Mongolians</a:t>
            </a:r>
            <a:r>
              <a:rPr sz="2500" lang="en">
                <a:solidFill>
                  <a:srgbClr val="252525"/>
                </a:solidFill>
                <a:latin typeface="Arial"/>
                <a:ea typeface="Arial"/>
                <a:cs typeface="Arial"/>
                <a:sym typeface="Arial"/>
              </a:rPr>
              <a:t>, 1,513 </a:t>
            </a:r>
            <a:r>
              <a:rPr sz="2500" lang="en">
                <a:solidFill>
                  <a:srgbClr val="0B0080"/>
                </a:solidFill>
                <a:latin typeface="Arial"/>
                <a:ea typeface="Arial"/>
                <a:cs typeface="Arial"/>
                <a:sym typeface="Arial"/>
                <a:hlinkClick r:id="rId22"/>
              </a:rPr>
              <a:t>Singaporeans</a:t>
            </a:r>
            <a:r>
              <a:rPr sz="2500" lang="en">
                <a:solidFill>
                  <a:srgbClr val="252525"/>
                </a:solidFill>
                <a:latin typeface="Arial"/>
                <a:ea typeface="Arial"/>
                <a:cs typeface="Arial"/>
                <a:sym typeface="Arial"/>
              </a:rPr>
              <a:t>, 1,377 </a:t>
            </a:r>
            <a:r>
              <a:rPr sz="2500" lang="en">
                <a:solidFill>
                  <a:srgbClr val="0B0080"/>
                </a:solidFill>
                <a:latin typeface="Arial"/>
                <a:ea typeface="Arial"/>
                <a:cs typeface="Arial"/>
                <a:sym typeface="Arial"/>
                <a:hlinkClick r:id="rId23"/>
              </a:rPr>
              <a:t>Okinawans</a:t>
            </a:r>
            <a:r>
              <a:rPr sz="2500" lang="en">
                <a:solidFill>
                  <a:srgbClr val="252525"/>
                </a:solidFill>
                <a:latin typeface="Arial"/>
                <a:ea typeface="Arial"/>
                <a:cs typeface="Arial"/>
                <a:sym typeface="Arial"/>
              </a:rPr>
              <a:t>, and 750 </a:t>
            </a:r>
            <a:r>
              <a:rPr sz="2500" lang="en">
                <a:solidFill>
                  <a:srgbClr val="0B0080"/>
                </a:solidFill>
                <a:latin typeface="Arial"/>
                <a:ea typeface="Arial"/>
                <a:cs typeface="Arial"/>
                <a:sym typeface="Arial"/>
                <a:hlinkClick r:id="rId24"/>
              </a:rPr>
              <a:t>Bhutanese</a:t>
            </a:r>
            <a:r>
              <a:rPr sz="2500" lang="en">
                <a:solidFill>
                  <a:srgbClr val="252525"/>
                </a:solidFill>
                <a:latin typeface="Arial"/>
                <a:ea typeface="Arial"/>
                <a:cs typeface="Arial"/>
                <a:sym typeface="Arial"/>
              </a:rPr>
              <a:t>.</a:t>
            </a:r>
            <a:r>
              <a:rPr baseline="30000" sz="2500" lang="en">
                <a:solidFill>
                  <a:srgbClr val="0B0080"/>
                </a:solidFill>
                <a:latin typeface="Arial"/>
                <a:ea typeface="Arial"/>
                <a:cs typeface="Arial"/>
                <a:sym typeface="Arial"/>
                <a:hlinkClick r:id="rId25"/>
              </a:rPr>
              <a:t>[27]</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idx="1" type="body"/>
          </p:nvPr>
        </p:nvSpPr>
        <p:spPr>
          <a:xfrm>
            <a:off y="123850" x="173375"/>
            <a:ext cy="4343400" cx="8513400"/>
          </a:xfrm>
          <a:prstGeom prst="rect">
            <a:avLst/>
          </a:prstGeom>
        </p:spPr>
        <p:txBody>
          <a:bodyPr bIns="91425" rIns="91425" lIns="91425" tIns="91425" anchor="t" anchorCtr="0">
            <a:noAutofit/>
          </a:bodyPr>
          <a:lstStyle/>
          <a:p>
            <a:pPr rtl="0">
              <a:spcBef>
                <a:spcPts val="0"/>
              </a:spcBef>
              <a:buNone/>
            </a:pPr>
            <a:r>
              <a:rPr sz="2500" lang="en">
                <a:solidFill>
                  <a:srgbClr val="252525"/>
                </a:solidFill>
                <a:latin typeface="Arial"/>
                <a:ea typeface="Arial"/>
                <a:cs typeface="Arial"/>
                <a:sym typeface="Arial"/>
              </a:rPr>
              <a:t>The state also has over 715,000 </a:t>
            </a:r>
            <a:r>
              <a:rPr sz="2500" lang="en">
                <a:solidFill>
                  <a:srgbClr val="0B0080"/>
                </a:solidFill>
                <a:latin typeface="Arial"/>
                <a:ea typeface="Arial"/>
                <a:cs typeface="Arial"/>
                <a:sym typeface="Arial"/>
                <a:hlinkClick r:id="rId3"/>
              </a:rPr>
              <a:t>Arab Americans</a:t>
            </a:r>
            <a:r>
              <a:rPr sz="2500" lang="en">
                <a:solidFill>
                  <a:srgbClr val="252525"/>
                </a:solidFill>
                <a:latin typeface="Arial"/>
                <a:ea typeface="Arial"/>
                <a:cs typeface="Arial"/>
                <a:sym typeface="Arial"/>
              </a:rPr>
              <a:t>, with large communities in Alameda, Fresno, Imperial, Kern, Orange, San Bernardino, San Diego, and</a:t>
            </a:r>
            <a:r>
              <a:rPr sz="2500" lang="en">
                <a:solidFill>
                  <a:srgbClr val="0B0080"/>
                </a:solidFill>
                <a:latin typeface="Arial"/>
                <a:ea typeface="Arial"/>
                <a:cs typeface="Arial"/>
                <a:sym typeface="Arial"/>
                <a:hlinkClick r:id="rId4"/>
              </a:rPr>
              <a:t>Stanislaus</a:t>
            </a:r>
            <a:r>
              <a:rPr sz="2500" lang="en">
                <a:solidFill>
                  <a:srgbClr val="252525"/>
                </a:solidFill>
                <a:latin typeface="Arial"/>
                <a:ea typeface="Arial"/>
                <a:cs typeface="Arial"/>
                <a:sym typeface="Arial"/>
              </a:rPr>
              <a:t> counties. They represent all Arab and Middle Eastern nationalities, the most numerous being of </a:t>
            </a:r>
            <a:r>
              <a:rPr sz="2500" lang="en">
                <a:solidFill>
                  <a:srgbClr val="0B0080"/>
                </a:solidFill>
                <a:latin typeface="Arial"/>
                <a:ea typeface="Arial"/>
                <a:cs typeface="Arial"/>
                <a:sym typeface="Arial"/>
                <a:hlinkClick r:id="rId5"/>
              </a:rPr>
              <a:t>Gaza</a:t>
            </a:r>
            <a:r>
              <a:rPr sz="2500" lang="en">
                <a:solidFill>
                  <a:srgbClr val="252525"/>
                </a:solidFill>
                <a:latin typeface="Arial"/>
                <a:ea typeface="Arial"/>
                <a:cs typeface="Arial"/>
                <a:sym typeface="Arial"/>
              </a:rPr>
              <a:t> and </a:t>
            </a:r>
            <a:r>
              <a:rPr sz="2500" lang="en">
                <a:solidFill>
                  <a:srgbClr val="0B0080"/>
                </a:solidFill>
                <a:latin typeface="Arial"/>
                <a:ea typeface="Arial"/>
                <a:cs typeface="Arial"/>
                <a:sym typeface="Arial"/>
                <a:hlinkClick r:id="rId6"/>
              </a:rPr>
              <a:t>West Bank</a:t>
            </a:r>
            <a:r>
              <a:rPr sz="2500" lang="en">
                <a:solidFill>
                  <a:srgbClr val="252525"/>
                </a:solidFill>
                <a:latin typeface="Arial"/>
                <a:ea typeface="Arial"/>
                <a:cs typeface="Arial"/>
                <a:sym typeface="Arial"/>
              </a:rPr>
              <a:t> (see </a:t>
            </a:r>
            <a:r>
              <a:rPr sz="2500" lang="en">
                <a:solidFill>
                  <a:srgbClr val="0B0080"/>
                </a:solidFill>
                <a:latin typeface="Arial"/>
                <a:ea typeface="Arial"/>
                <a:cs typeface="Arial"/>
                <a:sym typeface="Arial"/>
                <a:hlinkClick r:id="rId7"/>
              </a:rPr>
              <a:t>Palestinian Americans</a:t>
            </a:r>
            <a:r>
              <a:rPr sz="2500" lang="en">
                <a:solidFill>
                  <a:srgbClr val="252525"/>
                </a:solidFill>
                <a:latin typeface="Arial"/>
                <a:ea typeface="Arial"/>
                <a:cs typeface="Arial"/>
                <a:sym typeface="Arial"/>
              </a:rPr>
              <a:t>) followed by those from </a:t>
            </a:r>
            <a:r>
              <a:rPr sz="2500" lang="en">
                <a:solidFill>
                  <a:srgbClr val="0B0080"/>
                </a:solidFill>
                <a:latin typeface="Arial"/>
                <a:ea typeface="Arial"/>
                <a:cs typeface="Arial"/>
                <a:sym typeface="Arial"/>
                <a:hlinkClick r:id="rId8"/>
              </a:rPr>
              <a:t>Syria</a:t>
            </a:r>
            <a:r>
              <a:rPr sz="2500" lang="en">
                <a:solidFill>
                  <a:srgbClr val="252525"/>
                </a:solidFill>
                <a:latin typeface="Arial"/>
                <a:ea typeface="Arial"/>
                <a:cs typeface="Arial"/>
                <a:sym typeface="Arial"/>
              </a:rPr>
              <a:t> (see </a:t>
            </a:r>
            <a:r>
              <a:rPr sz="2500" lang="en">
                <a:solidFill>
                  <a:srgbClr val="0B0080"/>
                </a:solidFill>
                <a:latin typeface="Arial"/>
                <a:ea typeface="Arial"/>
                <a:cs typeface="Arial"/>
                <a:sym typeface="Arial"/>
                <a:hlinkClick r:id="rId9"/>
              </a:rPr>
              <a:t>Syrian Americans</a:t>
            </a:r>
            <a:r>
              <a:rPr sz="2500" lang="en">
                <a:solidFill>
                  <a:srgbClr val="252525"/>
                </a:solidFill>
                <a:latin typeface="Arial"/>
                <a:ea typeface="Arial"/>
                <a:cs typeface="Arial"/>
                <a:sym typeface="Arial"/>
              </a:rPr>
              <a:t>) and </a:t>
            </a:r>
            <a:r>
              <a:rPr sz="2500" lang="en">
                <a:solidFill>
                  <a:srgbClr val="0B0080"/>
                </a:solidFill>
                <a:latin typeface="Arial"/>
                <a:ea typeface="Arial"/>
                <a:cs typeface="Arial"/>
                <a:sym typeface="Arial"/>
                <a:hlinkClick r:id="rId10"/>
              </a:rPr>
              <a:t>Lebanon</a:t>
            </a:r>
            <a:r>
              <a:rPr sz="2500" lang="en">
                <a:solidFill>
                  <a:srgbClr val="252525"/>
                </a:solidFill>
                <a:latin typeface="Arial"/>
                <a:ea typeface="Arial"/>
                <a:cs typeface="Arial"/>
                <a:sym typeface="Arial"/>
              </a:rPr>
              <a:t>(about half- 1.5 out of 3.1 million estimated- (see </a:t>
            </a:r>
            <a:r>
              <a:rPr sz="2500" lang="en">
                <a:solidFill>
                  <a:srgbClr val="0B0080"/>
                </a:solidFill>
                <a:latin typeface="Arial"/>
                <a:ea typeface="Arial"/>
                <a:cs typeface="Arial"/>
                <a:sym typeface="Arial"/>
                <a:hlinkClick r:id="rId11"/>
              </a:rPr>
              <a:t>Lebanese Americans</a:t>
            </a:r>
            <a:r>
              <a:rPr sz="2500" lang="en">
                <a:solidFill>
                  <a:srgbClr val="252525"/>
                </a:solidFill>
                <a:latin typeface="Arial"/>
                <a:ea typeface="Arial"/>
                <a:cs typeface="Arial"/>
                <a:sym typeface="Arial"/>
              </a:rPr>
              <a:t>) live in California), </a:t>
            </a:r>
            <a:r>
              <a:rPr sz="2500" lang="en">
                <a:solidFill>
                  <a:srgbClr val="0B0080"/>
                </a:solidFill>
                <a:latin typeface="Arial"/>
                <a:ea typeface="Arial"/>
                <a:cs typeface="Arial"/>
                <a:sym typeface="Arial"/>
                <a:hlinkClick r:id="rId12"/>
              </a:rPr>
              <a:t>Algeria</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3"/>
              </a:rPr>
              <a:t>Bahrain</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4"/>
              </a:rPr>
              <a:t>Egypt</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5"/>
              </a:rPr>
              <a:t>Iraq</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6"/>
              </a:rPr>
              <a:t>Jordan</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7"/>
              </a:rPr>
              <a:t>Kuwait</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8"/>
              </a:rPr>
              <a:t>Libya</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19"/>
              </a:rPr>
              <a:t>Morocco</a:t>
            </a:r>
            <a:r>
              <a:rPr sz="2500" lang="en">
                <a:solidFill>
                  <a:srgbClr val="252525"/>
                </a:solidFill>
                <a:latin typeface="Arial"/>
                <a:ea typeface="Arial"/>
                <a:cs typeface="Arial"/>
                <a:sym typeface="Arial"/>
              </a:rPr>
              <a:t>,</a:t>
            </a:r>
            <a:r>
              <a:rPr sz="2500" lang="en">
                <a:solidFill>
                  <a:srgbClr val="0B0080"/>
                </a:solidFill>
                <a:latin typeface="Arial"/>
                <a:ea typeface="Arial"/>
                <a:cs typeface="Arial"/>
                <a:sym typeface="Arial"/>
                <a:hlinkClick r:id="rId20"/>
              </a:rPr>
              <a:t>Oman</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21"/>
              </a:rPr>
              <a:t>Qatar</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22"/>
              </a:rPr>
              <a:t>Saudi Arabia</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23"/>
              </a:rPr>
              <a:t>Tunisia</a:t>
            </a:r>
            <a:r>
              <a:rPr sz="2500" lang="en">
                <a:solidFill>
                  <a:srgbClr val="252525"/>
                </a:solidFill>
                <a:latin typeface="Arial"/>
                <a:ea typeface="Arial"/>
                <a:cs typeface="Arial"/>
                <a:sym typeface="Arial"/>
              </a:rPr>
              <a:t>, </a:t>
            </a:r>
            <a:r>
              <a:rPr sz="2500" lang="en">
                <a:solidFill>
                  <a:srgbClr val="0B0080"/>
                </a:solidFill>
                <a:latin typeface="Arial"/>
                <a:ea typeface="Arial"/>
                <a:cs typeface="Arial"/>
                <a:sym typeface="Arial"/>
                <a:hlinkClick r:id="rId24"/>
              </a:rPr>
              <a:t>United Arab Emirates</a:t>
            </a:r>
            <a:r>
              <a:rPr sz="2500" lang="en">
                <a:solidFill>
                  <a:srgbClr val="252525"/>
                </a:solidFill>
                <a:latin typeface="Arial"/>
                <a:ea typeface="Arial"/>
                <a:cs typeface="Arial"/>
                <a:sym typeface="Arial"/>
              </a:rPr>
              <a:t> and </a:t>
            </a:r>
            <a:r>
              <a:rPr sz="2500" lang="en">
                <a:solidFill>
                  <a:srgbClr val="0B0080"/>
                </a:solidFill>
                <a:latin typeface="Arial"/>
                <a:ea typeface="Arial"/>
                <a:cs typeface="Arial"/>
                <a:sym typeface="Arial"/>
                <a:hlinkClick r:id="rId25"/>
              </a:rPr>
              <a:t>Yemen</a:t>
            </a:r>
            <a:r>
              <a:rPr sz="2500" lang="en">
                <a:solidFill>
                  <a:srgbClr val="252525"/>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y="0" x="0"/>
          <a:ext cy="0" cx="0"/>
          <a:chOff y="0" x="0"/>
          <a:chExt cy="0" cx="0"/>
        </a:xfrm>
      </p:grpSpPr>
      <p:sp>
        <p:nvSpPr>
          <p:cNvPr id="248" name="Shape 248"/>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249" name="Shape 249"/>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rPr u="sng" lang="en">
                <a:solidFill>
                  <a:schemeClr val="hlink"/>
                </a:solidFill>
                <a:hlinkClick r:id="rId3"/>
              </a:rPr>
              <a:t>http://en.wikipedia.org/wiki/Demographics_of_California</a:t>
            </a: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73" name="Shape 73"/>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74" name="Shape 74"/>
          <p:cNvPicPr preferRelativeResize="0"/>
          <p:nvPr/>
        </p:nvPicPr>
        <p:blipFill>
          <a:blip r:embed="rId3">
            <a:alphaModFix/>
          </a:blip>
          <a:stretch>
            <a:fillRect/>
          </a:stretch>
        </p:blipFill>
        <p:spPr>
          <a:xfrm>
            <a:off y="205975" x="596275"/>
            <a:ext cy="4370674" cx="79514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2012275" x="288025"/>
            <a:ext cy="857400" cx="3062099"/>
          </a:xfrm>
          <a:prstGeom prst="rect">
            <a:avLst/>
          </a:prstGeom>
        </p:spPr>
        <p:txBody>
          <a:bodyPr bIns="91425" rIns="91425" lIns="91425" tIns="91425" anchor="ctr" anchorCtr="0">
            <a:noAutofit/>
          </a:bodyPr>
          <a:lstStyle/>
          <a:p>
            <a:pPr rtl="0">
              <a:spcBef>
                <a:spcPts val="0"/>
              </a:spcBef>
              <a:buNone/>
            </a:pPr>
            <a:r>
              <a:rPr lang="en"/>
              <a:t>California</a:t>
            </a:r>
          </a:p>
          <a:p>
            <a:pPr>
              <a:spcBef>
                <a:spcPts val="0"/>
              </a:spcBef>
              <a:buNone/>
            </a:pPr>
            <a:r>
              <a:rPr lang="en"/>
              <a:t> Native Tribes</a:t>
            </a:r>
          </a:p>
        </p:txBody>
      </p:sp>
      <p:pic>
        <p:nvPicPr>
          <p:cNvPr id="80" name="Shape 80"/>
          <p:cNvPicPr preferRelativeResize="0"/>
          <p:nvPr/>
        </p:nvPicPr>
        <p:blipFill>
          <a:blip r:embed="rId3">
            <a:alphaModFix/>
          </a:blip>
          <a:stretch>
            <a:fillRect/>
          </a:stretch>
        </p:blipFill>
        <p:spPr>
          <a:xfrm>
            <a:off y="120012" x="4229850"/>
            <a:ext cy="4903467" cx="43381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Russian Fur Traders</a:t>
            </a:r>
          </a:p>
        </p:txBody>
      </p:sp>
      <p:sp>
        <p:nvSpPr>
          <p:cNvPr id="86" name="Shape 86"/>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87" name="Shape 87"/>
          <p:cNvPicPr preferRelativeResize="0"/>
          <p:nvPr/>
        </p:nvPicPr>
        <p:blipFill>
          <a:blip r:embed="rId3">
            <a:alphaModFix/>
          </a:blip>
          <a:stretch>
            <a:fillRect/>
          </a:stretch>
        </p:blipFill>
        <p:spPr>
          <a:xfrm>
            <a:off y="1379437" x="-108647"/>
            <a:ext cy="3266999" cx="4905400"/>
          </a:xfrm>
          <a:prstGeom prst="rect">
            <a:avLst/>
          </a:prstGeom>
          <a:noFill/>
          <a:ln>
            <a:noFill/>
          </a:ln>
        </p:spPr>
      </p:pic>
      <p:pic>
        <p:nvPicPr>
          <p:cNvPr id="88" name="Shape 88"/>
          <p:cNvPicPr preferRelativeResize="0"/>
          <p:nvPr/>
        </p:nvPicPr>
        <p:blipFill>
          <a:blip r:embed="rId4">
            <a:alphaModFix/>
          </a:blip>
          <a:stretch>
            <a:fillRect/>
          </a:stretch>
        </p:blipFill>
        <p:spPr>
          <a:xfrm>
            <a:off y="1200150" x="4796750"/>
            <a:ext cy="3625587" cx="4538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05978" x="457200"/>
            <a:ext cy="857400" cx="8229600"/>
          </a:xfrm>
          <a:prstGeom prst="rect">
            <a:avLst/>
          </a:prstGeom>
        </p:spPr>
        <p:txBody>
          <a:bodyPr bIns="91425" rIns="91425" lIns="91425" tIns="91425" anchor="ctr" anchorCtr="0">
            <a:noAutofit/>
          </a:bodyPr>
          <a:lstStyle/>
          <a:p>
            <a:pPr rtl="0">
              <a:spcBef>
                <a:spcPts val="0"/>
              </a:spcBef>
              <a:buNone/>
            </a:pPr>
            <a:r>
              <a:rPr sz="3200" lang="en">
                <a:solidFill>
                  <a:schemeClr val="lt2"/>
                </a:solidFill>
              </a:rPr>
              <a:t>Conquistadores</a:t>
            </a:r>
          </a:p>
          <a:p>
            <a:pPr>
              <a:spcBef>
                <a:spcPts val="0"/>
              </a:spcBef>
              <a:buNone/>
            </a:pPr>
            <a:r>
              <a:rPr sz="3200" lang="en">
                <a:solidFill>
                  <a:schemeClr val="lt2"/>
                </a:solidFill>
              </a:rPr>
              <a:t>&amp; African Slaves</a:t>
            </a:r>
          </a:p>
        </p:txBody>
      </p:sp>
      <p:sp>
        <p:nvSpPr>
          <p:cNvPr id="94" name="Shape 94"/>
          <p:cNvSpPr txBox="1"/>
          <p:nvPr>
            <p:ph idx="1" type="body"/>
          </p:nvPr>
        </p:nvSpPr>
        <p:spPr>
          <a:xfrm>
            <a:off y="1200150" x="457200"/>
            <a:ext cy="3266999" cx="8229600"/>
          </a:xfrm>
          <a:prstGeom prst="rect">
            <a:avLst/>
          </a:prstGeom>
        </p:spPr>
        <p:txBody>
          <a:bodyPr bIns="91425" rIns="91425" lIns="91425" tIns="91425" anchor="t" anchorCtr="0">
            <a:noAutofit/>
          </a:bodyPr>
          <a:lstStyle/>
          <a:p>
            <a:pPr rtl="0">
              <a:spcBef>
                <a:spcPts val="0"/>
              </a:spcBef>
              <a:buNone/>
            </a:pPr>
            <a:r>
              <a:t/>
            </a:r>
            <a:endParaRPr/>
          </a:p>
          <a:p>
            <a:pPr rtl="0">
              <a:spcBef>
                <a:spcPts val="0"/>
              </a:spcBef>
              <a:buNone/>
            </a:pPr>
            <a:r>
              <a:rPr lang="en"/>
              <a:t>“God,</a:t>
            </a:r>
          </a:p>
          <a:p>
            <a:pPr rtl="0">
              <a:spcBef>
                <a:spcPts val="0"/>
              </a:spcBef>
              <a:buNone/>
            </a:pPr>
            <a:r>
              <a:rPr lang="en"/>
              <a:t>Gold,</a:t>
            </a:r>
          </a:p>
          <a:p>
            <a:pPr>
              <a:spcBef>
                <a:spcPts val="0"/>
              </a:spcBef>
              <a:buNone/>
            </a:pPr>
            <a:r>
              <a:rPr lang="en"/>
              <a:t>Glory”</a:t>
            </a:r>
          </a:p>
        </p:txBody>
      </p:sp>
      <p:pic>
        <p:nvPicPr>
          <p:cNvPr id="95" name="Shape 95"/>
          <p:cNvPicPr preferRelativeResize="0"/>
          <p:nvPr/>
        </p:nvPicPr>
        <p:blipFill>
          <a:blip r:embed="rId3">
            <a:alphaModFix/>
          </a:blip>
          <a:stretch>
            <a:fillRect/>
          </a:stretch>
        </p:blipFill>
        <p:spPr>
          <a:xfrm>
            <a:off y="0" x="5386816"/>
            <a:ext cy="4441749" cx="329998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01" name="Shape 101"/>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02" name="Shape 102"/>
          <p:cNvPicPr preferRelativeResize="0"/>
          <p:nvPr/>
        </p:nvPicPr>
        <p:blipFill>
          <a:blip r:embed="rId3">
            <a:alphaModFix/>
          </a:blip>
          <a:stretch>
            <a:fillRect/>
          </a:stretch>
        </p:blipFill>
        <p:spPr>
          <a:xfrm>
            <a:off y="350450" x="367052"/>
            <a:ext cy="3987275" cx="840988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t/>
            </a:r>
            <a:endParaRPr/>
          </a:p>
        </p:txBody>
      </p:sp>
      <p:sp>
        <p:nvSpPr>
          <p:cNvPr id="108" name="Shape 108"/>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09" name="Shape 109"/>
          <p:cNvPicPr preferRelativeResize="0"/>
          <p:nvPr/>
        </p:nvPicPr>
        <p:blipFill>
          <a:blip r:embed="rId3">
            <a:alphaModFix/>
          </a:blip>
          <a:stretch>
            <a:fillRect/>
          </a:stretch>
        </p:blipFill>
        <p:spPr>
          <a:xfrm>
            <a:off y="205975" x="457200"/>
            <a:ext cy="4257675" cx="80962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05978" x="457200"/>
            <a:ext cy="857400" cx="8229600"/>
          </a:xfrm>
          <a:prstGeom prst="rect">
            <a:avLst/>
          </a:prstGeom>
        </p:spPr>
        <p:txBody>
          <a:bodyPr bIns="91425" rIns="91425" lIns="91425" tIns="91425" anchor="ctr" anchorCtr="0">
            <a:noAutofit/>
          </a:bodyPr>
          <a:lstStyle/>
          <a:p>
            <a:pPr>
              <a:spcBef>
                <a:spcPts val="0"/>
              </a:spcBef>
              <a:buNone/>
            </a:pPr>
            <a:r>
              <a:rPr lang="en"/>
              <a:t>Spanish Priests &amp; Soldiers</a:t>
            </a:r>
          </a:p>
        </p:txBody>
      </p:sp>
      <p:sp>
        <p:nvSpPr>
          <p:cNvPr id="115" name="Shape 115"/>
          <p:cNvSpPr txBox="1"/>
          <p:nvPr>
            <p:ph idx="1" type="body"/>
          </p:nvPr>
        </p:nvSpPr>
        <p:spPr>
          <a:xfrm>
            <a:off y="1200150" x="457200"/>
            <a:ext cy="3266999" cx="8229600"/>
          </a:xfrm>
          <a:prstGeom prst="rect">
            <a:avLst/>
          </a:prstGeom>
        </p:spPr>
        <p:txBody>
          <a:bodyPr bIns="91425" rIns="91425" lIns="91425" tIns="91425" anchor="t" anchorCtr="0">
            <a:noAutofit/>
          </a:bodyPr>
          <a:lstStyle/>
          <a:p>
            <a:pPr>
              <a:spcBef>
                <a:spcPts val="0"/>
              </a:spcBef>
              <a:buNone/>
            </a:pPr>
            <a:r>
              <a:t/>
            </a:r>
            <a:endParaRPr/>
          </a:p>
        </p:txBody>
      </p:sp>
      <p:pic>
        <p:nvPicPr>
          <p:cNvPr id="116" name="Shape 116"/>
          <p:cNvPicPr preferRelativeResize="0"/>
          <p:nvPr/>
        </p:nvPicPr>
        <p:blipFill>
          <a:blip r:embed="rId3">
            <a:alphaModFix/>
          </a:blip>
          <a:stretch>
            <a:fillRect/>
          </a:stretch>
        </p:blipFill>
        <p:spPr>
          <a:xfrm>
            <a:off y="1130876" x="2947400"/>
            <a:ext cy="3405549" cx="55833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