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9594759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58982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3906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4793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989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6486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831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allgame.org/main.asp?section=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a:spcBef>
                <a:spcPts val="0"/>
              </a:spcBef>
              <a:buNone/>
            </a:pPr>
            <a:r>
              <a:rPr lang="en"/>
              <a:t>Project Perspective:</a:t>
            </a:r>
          </a:p>
        </p:txBody>
      </p:sp>
      <p:sp>
        <p:nvSpPr>
          <p:cNvPr id="80" name="Shape 80"/>
          <p:cNvSpPr txBox="1">
            <a:spLocks noGrp="1"/>
          </p:cNvSpPr>
          <p:nvPr>
            <p:ph type="subTitle" idx="1"/>
          </p:nvPr>
        </p:nvSpPr>
        <p:spPr>
          <a:xfrm>
            <a:off x="1997075" y="2251802"/>
            <a:ext cx="6400799" cy="871800"/>
          </a:xfrm>
          <a:prstGeom prst="rect">
            <a:avLst/>
          </a:prstGeom>
        </p:spPr>
        <p:txBody>
          <a:bodyPr lIns="91425" tIns="91425" rIns="91425" bIns="91425" anchor="t" anchorCtr="0">
            <a:noAutofit/>
          </a:bodyPr>
          <a:lstStyle/>
          <a:p>
            <a:pPr>
              <a:spcBef>
                <a:spcPts val="0"/>
              </a:spcBef>
              <a:buNone/>
            </a:pPr>
            <a:r>
              <a:rPr lang="en"/>
              <a:t>Who am I? Who are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84575" y="103600"/>
            <a:ext cx="8686800" cy="857400"/>
          </a:xfrm>
          <a:prstGeom prst="rect">
            <a:avLst/>
          </a:prstGeom>
        </p:spPr>
        <p:txBody>
          <a:bodyPr lIns="91425" tIns="91425" rIns="91425" bIns="91425" anchor="b" anchorCtr="0">
            <a:noAutofit/>
          </a:bodyPr>
          <a:lstStyle/>
          <a:p>
            <a:pPr lvl="0" rtl="0">
              <a:spcBef>
                <a:spcPts val="0"/>
              </a:spcBef>
              <a:buNone/>
            </a:pPr>
            <a:r>
              <a:rPr lang="en"/>
              <a:t>Priest at the Ballgame</a:t>
            </a:r>
          </a:p>
        </p:txBody>
      </p:sp>
      <p:pic>
        <p:nvPicPr>
          <p:cNvPr id="86" name="Shape 86"/>
          <p:cNvPicPr preferRelativeResize="0"/>
          <p:nvPr/>
        </p:nvPicPr>
        <p:blipFill>
          <a:blip r:embed="rId3">
            <a:alphaModFix/>
          </a:blip>
          <a:stretch>
            <a:fillRect/>
          </a:stretch>
        </p:blipFill>
        <p:spPr>
          <a:xfrm>
            <a:off x="2963391" y="1171575"/>
            <a:ext cx="3217240" cy="2409824"/>
          </a:xfrm>
          <a:prstGeom prst="rect">
            <a:avLst/>
          </a:prstGeom>
          <a:noFill/>
          <a:ln>
            <a:noFill/>
          </a:ln>
        </p:spPr>
      </p:pic>
      <p:pic>
        <p:nvPicPr>
          <p:cNvPr id="87" name="Shape 87"/>
          <p:cNvPicPr preferRelativeResize="0"/>
          <p:nvPr/>
        </p:nvPicPr>
        <p:blipFill>
          <a:blip r:embed="rId4">
            <a:alphaModFix/>
          </a:blip>
          <a:stretch>
            <a:fillRect/>
          </a:stretch>
        </p:blipFill>
        <p:spPr>
          <a:xfrm>
            <a:off x="7063412" y="1171562"/>
            <a:ext cx="1895475" cy="2409825"/>
          </a:xfrm>
          <a:prstGeom prst="rect">
            <a:avLst/>
          </a:prstGeom>
          <a:noFill/>
          <a:ln>
            <a:noFill/>
          </a:ln>
        </p:spPr>
      </p:pic>
      <p:pic>
        <p:nvPicPr>
          <p:cNvPr id="88" name="Shape 88"/>
          <p:cNvPicPr preferRelativeResize="0"/>
          <p:nvPr/>
        </p:nvPicPr>
        <p:blipFill>
          <a:blip r:embed="rId5">
            <a:alphaModFix/>
          </a:blip>
          <a:stretch>
            <a:fillRect/>
          </a:stretch>
        </p:blipFill>
        <p:spPr>
          <a:xfrm>
            <a:off x="384575" y="1171575"/>
            <a:ext cx="1619250" cy="2324100"/>
          </a:xfrm>
          <a:prstGeom prst="rect">
            <a:avLst/>
          </a:prstGeom>
          <a:noFill/>
          <a:ln>
            <a:noFill/>
          </a:ln>
        </p:spPr>
      </p:pic>
      <p:sp>
        <p:nvSpPr>
          <p:cNvPr id="89" name="Shape 89"/>
          <p:cNvSpPr txBox="1"/>
          <p:nvPr/>
        </p:nvSpPr>
        <p:spPr>
          <a:xfrm>
            <a:off x="384575" y="3581400"/>
            <a:ext cx="3657600" cy="457200"/>
          </a:xfrm>
          <a:prstGeom prst="rect">
            <a:avLst/>
          </a:prstGeom>
          <a:noFill/>
          <a:ln>
            <a:noFill/>
          </a:ln>
        </p:spPr>
        <p:txBody>
          <a:bodyPr lIns="91425" tIns="91425" rIns="91425" bIns="91425" anchor="t" anchorCtr="0">
            <a:noAutofit/>
          </a:bodyPr>
          <a:lstStyle/>
          <a:p>
            <a:pPr lvl="0" rtl="0">
              <a:spcBef>
                <a:spcPts val="0"/>
              </a:spcBef>
              <a:buNone/>
            </a:pPr>
            <a:r>
              <a:rPr lang="en"/>
              <a:t>Modern Ullama Player: </a:t>
            </a:r>
          </a:p>
          <a:p>
            <a:pPr lvl="0" rtl="0">
              <a:spcBef>
                <a:spcPts val="0"/>
              </a:spcBef>
              <a:buNone/>
            </a:pPr>
            <a:r>
              <a:rPr lang="en"/>
              <a:t>Sinaloa</a:t>
            </a:r>
          </a:p>
        </p:txBody>
      </p:sp>
      <p:sp>
        <p:nvSpPr>
          <p:cNvPr id="90" name="Shape 90"/>
          <p:cNvSpPr txBox="1"/>
          <p:nvPr/>
        </p:nvSpPr>
        <p:spPr>
          <a:xfrm>
            <a:off x="2963400" y="3646525"/>
            <a:ext cx="3657600" cy="457200"/>
          </a:xfrm>
          <a:prstGeom prst="rect">
            <a:avLst/>
          </a:prstGeom>
          <a:noFill/>
          <a:ln>
            <a:noFill/>
          </a:ln>
        </p:spPr>
        <p:txBody>
          <a:bodyPr lIns="91425" tIns="91425" rIns="91425" bIns="91425" anchor="t" anchorCtr="0">
            <a:noAutofit/>
          </a:bodyPr>
          <a:lstStyle/>
          <a:p>
            <a:pPr lvl="0" rtl="0">
              <a:spcBef>
                <a:spcPts val="0"/>
              </a:spcBef>
              <a:buNone/>
            </a:pPr>
            <a:r>
              <a:rPr lang="en"/>
              <a:t>Ballcourt at Montealban, Oaxaca</a:t>
            </a:r>
          </a:p>
        </p:txBody>
      </p:sp>
      <p:sp>
        <p:nvSpPr>
          <p:cNvPr id="91" name="Shape 91"/>
          <p:cNvSpPr txBox="1"/>
          <p:nvPr/>
        </p:nvSpPr>
        <p:spPr>
          <a:xfrm>
            <a:off x="6940862" y="3581400"/>
            <a:ext cx="3657600" cy="457200"/>
          </a:xfrm>
          <a:prstGeom prst="rect">
            <a:avLst/>
          </a:prstGeom>
          <a:noFill/>
          <a:ln>
            <a:noFill/>
          </a:ln>
        </p:spPr>
        <p:txBody>
          <a:bodyPr lIns="91425" tIns="91425" rIns="91425" bIns="91425" anchor="t" anchorCtr="0">
            <a:noAutofit/>
          </a:bodyPr>
          <a:lstStyle/>
          <a:p>
            <a:pPr lvl="0" rtl="0">
              <a:spcBef>
                <a:spcPts val="0"/>
              </a:spcBef>
              <a:buNone/>
            </a:pPr>
            <a:r>
              <a:rPr lang="en"/>
              <a:t>Fired clay representation</a:t>
            </a:r>
          </a:p>
          <a:p>
            <a:pPr lvl="0" rtl="0">
              <a:spcBef>
                <a:spcPts val="0"/>
              </a:spcBef>
              <a:buNone/>
            </a:pPr>
            <a:r>
              <a:rPr lang="en"/>
              <a:t>of ballgame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Priest at the Game </a:t>
            </a:r>
          </a:p>
        </p:txBody>
      </p:sp>
      <p:sp>
        <p:nvSpPr>
          <p:cNvPr id="97" name="Shape 9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pic>
        <p:nvPicPr>
          <p:cNvPr id="98" name="Shape 98"/>
          <p:cNvPicPr preferRelativeResize="0"/>
          <p:nvPr/>
        </p:nvPicPr>
        <p:blipFill>
          <a:blip r:embed="rId3">
            <a:alphaModFix/>
          </a:blip>
          <a:stretch>
            <a:fillRect/>
          </a:stretch>
        </p:blipFill>
        <p:spPr>
          <a:xfrm>
            <a:off x="457200" y="967850"/>
            <a:ext cx="3881360" cy="3862599"/>
          </a:xfrm>
          <a:prstGeom prst="rect">
            <a:avLst/>
          </a:prstGeom>
          <a:noFill/>
          <a:ln>
            <a:noFill/>
          </a:ln>
        </p:spPr>
      </p:pic>
      <p:sp>
        <p:nvSpPr>
          <p:cNvPr id="99" name="Shape 99"/>
          <p:cNvSpPr txBox="1"/>
          <p:nvPr/>
        </p:nvSpPr>
        <p:spPr>
          <a:xfrm>
            <a:off x="457200" y="4468775"/>
            <a:ext cx="6651899" cy="457200"/>
          </a:xfrm>
          <a:prstGeom prst="rect">
            <a:avLst/>
          </a:prstGeom>
          <a:noFill/>
          <a:ln>
            <a:noFill/>
          </a:ln>
        </p:spPr>
        <p:txBody>
          <a:bodyPr lIns="91425" tIns="91425" rIns="91425" bIns="91425" anchor="t" anchorCtr="0">
            <a:noAutofit/>
          </a:bodyPr>
          <a:lstStyle/>
          <a:p>
            <a:pPr rtl="0">
              <a:spcBef>
                <a:spcPts val="0"/>
              </a:spcBef>
              <a:buNone/>
            </a:pPr>
            <a:r>
              <a:rPr lang="en" sz="1800"/>
              <a:t>Priest with sacrificial heart(?).</a:t>
            </a:r>
            <a:r>
              <a:rPr lang="en"/>
              <a:t> </a:t>
            </a:r>
          </a:p>
          <a:p>
            <a:pPr>
              <a:spcBef>
                <a:spcPts val="0"/>
              </a:spcBef>
              <a:buNone/>
            </a:pPr>
            <a:r>
              <a:rPr lang="en"/>
              <a:t>Codex Xiuhtecuhtli,                                                 Codex Borgia </a:t>
            </a:r>
          </a:p>
        </p:txBody>
      </p:sp>
      <p:pic>
        <p:nvPicPr>
          <p:cNvPr id="100" name="Shape 100"/>
          <p:cNvPicPr preferRelativeResize="0"/>
          <p:nvPr/>
        </p:nvPicPr>
        <p:blipFill>
          <a:blip r:embed="rId4">
            <a:alphaModFix/>
          </a:blip>
          <a:stretch>
            <a:fillRect/>
          </a:stretch>
        </p:blipFill>
        <p:spPr>
          <a:xfrm>
            <a:off x="4466500" y="967849"/>
            <a:ext cx="4451570" cy="38626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0"/>
            <a:ext cx="8140799" cy="1613699"/>
          </a:xfrm>
          <a:prstGeom prst="rect">
            <a:avLst/>
          </a:prstGeom>
        </p:spPr>
        <p:txBody>
          <a:bodyPr lIns="91425" tIns="91425" rIns="91425" bIns="91425" anchor="b" anchorCtr="0">
            <a:noAutofit/>
          </a:bodyPr>
          <a:lstStyle/>
          <a:p>
            <a:pPr lvl="0" rtl="0">
              <a:spcBef>
                <a:spcPts val="0"/>
              </a:spcBef>
              <a:buNone/>
            </a:pPr>
            <a:r>
              <a:rPr lang="en"/>
              <a:t>Ceremony: </a:t>
            </a:r>
            <a:r>
              <a:rPr lang="en" sz="2400"/>
              <a:t>The ballgame also had religious associations. It re-enacted the myth of the hero twins vs. the Lords of Death</a:t>
            </a:r>
          </a:p>
        </p:txBody>
      </p:sp>
      <p:sp>
        <p:nvSpPr>
          <p:cNvPr id="106" name="Shape 106"/>
          <p:cNvSpPr txBox="1">
            <a:spLocks noGrp="1"/>
          </p:cNvSpPr>
          <p:nvPr>
            <p:ph type="body" idx="1"/>
          </p:nvPr>
        </p:nvSpPr>
        <p:spPr>
          <a:xfrm>
            <a:off x="457200" y="921225"/>
            <a:ext cx="8229600" cy="3909299"/>
          </a:xfrm>
          <a:prstGeom prst="rect">
            <a:avLst/>
          </a:prstGeom>
        </p:spPr>
        <p:txBody>
          <a:bodyPr lIns="91425" tIns="91425" rIns="91425" bIns="91425" anchor="t" anchorCtr="0">
            <a:noAutofit/>
          </a:bodyPr>
          <a:lstStyle/>
          <a:p>
            <a:pPr lvl="0" rtl="0">
              <a:spcBef>
                <a:spcPts val="0"/>
              </a:spcBef>
              <a:buNone/>
            </a:pPr>
            <a:endParaRPr sz="2400"/>
          </a:p>
          <a:p>
            <a:pPr lvl="0" rtl="0">
              <a:spcBef>
                <a:spcPts val="0"/>
              </a:spcBef>
              <a:buNone/>
            </a:pPr>
            <a:endParaRPr sz="2400"/>
          </a:p>
          <a:p>
            <a:pPr rtl="0">
              <a:spcBef>
                <a:spcPts val="0"/>
              </a:spcBef>
              <a:buNone/>
            </a:pPr>
            <a:r>
              <a:rPr lang="en" sz="1800"/>
              <a:t>"Well I think it's absolutely a metaphor for how Mesoamericans view the world. When you look at one of the great creation stories in Mesoamerica - the Popol Vuh - there are twins. Their names were Xbalanque and Hunahpuh. They were ball players, they lived in the underworld, and they played ball with the lords of death. Regardless of who was playing the game it re-emphasised how Mesoamericans viewed themselves in the cosmos and in relation to the gods. So they were playing out a game of gods and the lords of death every time they took to the ball court."  </a:t>
            </a:r>
          </a:p>
          <a:p>
            <a:pPr lvl="0" rtl="0">
              <a:spcBef>
                <a:spcPts val="0"/>
              </a:spcBef>
              <a:buNone/>
            </a:pPr>
            <a:endParaRPr sz="1800"/>
          </a:p>
          <a:p>
            <a:pPr lvl="0" rtl="0">
              <a:spcBef>
                <a:spcPts val="0"/>
              </a:spcBef>
              <a:buNone/>
            </a:pPr>
            <a:r>
              <a:rPr lang="en" sz="1800"/>
              <a:t>E.M. Whittington, BBC Radio Transcript</a:t>
            </a:r>
          </a:p>
          <a:p>
            <a:pPr lvl="0" rtl="0">
              <a:spcBef>
                <a:spcPts val="0"/>
              </a:spcBef>
              <a:buNone/>
            </a:pPr>
            <a:endParaRPr sz="1800"/>
          </a:p>
          <a:p>
            <a:pPr lvl="0" rtl="0">
              <a:spcBef>
                <a:spcPts val="0"/>
              </a:spcBef>
              <a:buNone/>
            </a:pPr>
            <a:endParaRPr sz="2400"/>
          </a:p>
          <a:p>
            <a:pPr lvl="0" rtl="0">
              <a:spcBef>
                <a:spcPts val="0"/>
              </a:spcBef>
              <a:buNone/>
            </a:pPr>
            <a:endParaRPr sz="24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Myth of the Twins at Xibalba </a:t>
            </a:r>
          </a:p>
        </p:txBody>
      </p:sp>
      <p:sp>
        <p:nvSpPr>
          <p:cNvPr id="112" name="Shape 11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1400"/>
              <a:t>The story begins with the Hero Twins' father, Hun Hunahpu, and uncle, Vucub Hunahpu, playing ball near the underworld, Xibalba. The lords of the underworld became annoyed with the noise from the ball playing and so the primary lords of Xibalba, One Death and Seven Death, sent owls to lure the twins to the ballcourt of Xibalba, situated on the western edge of the underworld. Despite the danger the brothers fall asleep and are captured and sacrificed by the lords of Xibalba and then buried in the ballcourt. Hun Hunahpu is decapitated and his head hung in a fruit tree, which bears the first calabash gourds. Hun Hunahpu's head spits into the hands of a passing goddess who conceives and bears the Hero Twins, Hunahpu and Xbalanque. The Hero Twins eventually find the ballgame equipment in their father’s house and start playing, again to the annoyance of the Lords of Xibalba, who summon the twins to play the ballgame amidst trials and dangers. In one notable episode, Hunahpu is decapitated by bats. His brother uses a squash as Hunahpu's substitute head until his real one, now used as a ball by the Lords, can be retrieved and placed back on Hunahpu's shoulders. The twins eventually go on to play the ballgame with the Lords of Xibalba, defeating them. However, the twins are unsuccessful in reviving their father, so they leave him buried in the ballcourt of Xibalba.</a:t>
            </a:r>
          </a:p>
          <a:p>
            <a:pPr>
              <a:spcBef>
                <a:spcPts val="0"/>
              </a:spcBef>
              <a:buNone/>
            </a:pPr>
            <a:endParaRPr sz="14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spcBef>
                <a:spcPts val="0"/>
              </a:spcBef>
              <a:buNone/>
            </a:pPr>
            <a:r>
              <a:rPr lang="en"/>
              <a:t>Game, Theatre, Ceremony</a:t>
            </a:r>
          </a:p>
        </p:txBody>
      </p:sp>
      <p:sp>
        <p:nvSpPr>
          <p:cNvPr id="118" name="Shape 118"/>
          <p:cNvSpPr txBox="1">
            <a:spLocks noGrp="1"/>
          </p:cNvSpPr>
          <p:nvPr>
            <p:ph type="body" idx="1"/>
          </p:nvPr>
        </p:nvSpPr>
        <p:spPr>
          <a:xfrm>
            <a:off x="457200" y="943375"/>
            <a:ext cx="8229600" cy="4092299"/>
          </a:xfrm>
          <a:prstGeom prst="rect">
            <a:avLst/>
          </a:prstGeom>
        </p:spPr>
        <p:txBody>
          <a:bodyPr lIns="91425" tIns="91425" rIns="91425" bIns="91425" anchor="t" anchorCtr="0">
            <a:noAutofit/>
          </a:bodyPr>
          <a:lstStyle/>
          <a:p>
            <a:pPr lvl="0" rtl="0">
              <a:spcBef>
                <a:spcPts val="0"/>
              </a:spcBef>
              <a:buNone/>
            </a:pPr>
            <a:r>
              <a:rPr lang="en" sz="2400"/>
              <a:t>The mesoamerican ballgame was a ‘sport’ with political and religious associations and implications played since ~1,400 B.C.E.  </a:t>
            </a:r>
          </a:p>
          <a:p>
            <a:pPr lvl="0" rtl="0">
              <a:spcBef>
                <a:spcPts val="0"/>
              </a:spcBef>
              <a:buNone/>
            </a:pPr>
            <a:endParaRPr sz="2400"/>
          </a:p>
          <a:p>
            <a:pPr lvl="0" rtl="0">
              <a:spcBef>
                <a:spcPts val="0"/>
              </a:spcBef>
              <a:buNone/>
            </a:pPr>
            <a:r>
              <a:rPr lang="en" sz="2400"/>
              <a:t>The ball was made of rubber and was struck with the hips or buttocks</a:t>
            </a:r>
          </a:p>
          <a:p>
            <a:pPr lvl="0" rtl="0">
              <a:spcBef>
                <a:spcPts val="0"/>
              </a:spcBef>
              <a:buNone/>
            </a:pPr>
            <a:endParaRPr sz="2400"/>
          </a:p>
          <a:p>
            <a:pPr rtl="0">
              <a:spcBef>
                <a:spcPts val="0"/>
              </a:spcBef>
              <a:buNone/>
            </a:pPr>
            <a:r>
              <a:rPr lang="en" sz="2400"/>
              <a:t>The game was a festive occasion but may also have settled political disputes and did occasionally end in the ritual sacrifice of a player or players</a:t>
            </a:r>
          </a:p>
          <a:p>
            <a:pPr lvl="0" rtl="0">
              <a:spcBef>
                <a:spcPts val="0"/>
              </a:spcBef>
              <a:buNone/>
            </a:pPr>
            <a:r>
              <a:rPr lang="en" sz="2400"/>
              <a:t>Follow the link for awesomeness: </a:t>
            </a:r>
            <a:r>
              <a:rPr lang="en" sz="2400" u="sng">
                <a:solidFill>
                  <a:schemeClr val="hlink"/>
                </a:solidFill>
                <a:hlinkClick r:id="rId3"/>
              </a:rPr>
              <a:t>Let's Play!</a:t>
            </a:r>
            <a:r>
              <a:rPr lang="en" sz="2400"/>
              <a:t>  </a:t>
            </a:r>
          </a:p>
        </p:txBody>
      </p:sp>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On-screen Show (16:9)</PresentationFormat>
  <Paragraphs>27</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steps</vt:lpstr>
      <vt:lpstr>Project Perspective:</vt:lpstr>
      <vt:lpstr>Priest at the Ballgame</vt:lpstr>
      <vt:lpstr>Priest at the Game </vt:lpstr>
      <vt:lpstr>Ceremony: The ballgame also had religious associations. It re-enacted the myth of the hero twins vs. the Lords of Death</vt:lpstr>
      <vt:lpstr>Myth of the Twins at Xibalba </vt:lpstr>
      <vt:lpstr>Game, Theatre, Ceremony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dc:title>
  <cp:lastModifiedBy>mom guest roy</cp:lastModifiedBy>
  <cp:revision>1</cp:revision>
  <dcterms:modified xsi:type="dcterms:W3CDTF">2015-01-14T04:08:19Z</dcterms:modified>
</cp:coreProperties>
</file>