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660263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006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53279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43415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61042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13047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5720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a:spcBef>
                <a:spcPts val="0"/>
              </a:spcBef>
              <a:buClr>
                <a:srgbClr val="FFFFFF"/>
              </a:buClr>
              <a:buNone/>
              <a:defRPr>
                <a:solidFill>
                  <a:srgbClr val="FFFFFF"/>
                </a:solidFill>
              </a:defRPr>
            </a:lvl1pPr>
            <a:lvl2pPr>
              <a:spcBef>
                <a:spcPts val="0"/>
              </a:spcBef>
              <a:buClr>
                <a:srgbClr val="FFFFFF"/>
              </a:buClr>
              <a:buSzPct val="100000"/>
              <a:buNone/>
              <a:defRPr sz="3200">
                <a:solidFill>
                  <a:srgbClr val="FFFFFF"/>
                </a:solidFill>
              </a:defRPr>
            </a:lvl2pPr>
            <a:lvl3pPr>
              <a:spcBef>
                <a:spcPts val="0"/>
              </a:spcBef>
              <a:buClr>
                <a:srgbClr val="FFFFFF"/>
              </a:buClr>
              <a:buSzPct val="100000"/>
              <a:buNone/>
              <a:defRPr sz="3200">
                <a:solidFill>
                  <a:srgbClr val="FFFFFF"/>
                </a:solidFill>
              </a:defRPr>
            </a:lvl3pPr>
            <a:lvl4pPr>
              <a:spcBef>
                <a:spcPts val="0"/>
              </a:spcBef>
              <a:buClr>
                <a:srgbClr val="FFFFFF"/>
              </a:buClr>
              <a:buSzPct val="100000"/>
              <a:buNone/>
              <a:defRPr sz="3200">
                <a:solidFill>
                  <a:srgbClr val="FFFFFF"/>
                </a:solidFill>
              </a:defRPr>
            </a:lvl4pPr>
            <a:lvl5pPr>
              <a:spcBef>
                <a:spcPts val="0"/>
              </a:spcBef>
              <a:buClr>
                <a:srgbClr val="FFFFFF"/>
              </a:buClr>
              <a:buSzPct val="100000"/>
              <a:buNone/>
              <a:defRPr sz="3200">
                <a:solidFill>
                  <a:srgbClr val="FFFFFF"/>
                </a:solidFill>
              </a:defRPr>
            </a:lvl5pPr>
            <a:lvl6pPr>
              <a:spcBef>
                <a:spcPts val="0"/>
              </a:spcBef>
              <a:buClr>
                <a:srgbClr val="FFFFFF"/>
              </a:buClr>
              <a:buSzPct val="100000"/>
              <a:buNone/>
              <a:defRPr sz="3200">
                <a:solidFill>
                  <a:srgbClr val="FFFFFF"/>
                </a:solidFill>
              </a:defRPr>
            </a:lvl6pPr>
            <a:lvl7pPr>
              <a:spcBef>
                <a:spcPts val="0"/>
              </a:spcBef>
              <a:buClr>
                <a:srgbClr val="FFFFFF"/>
              </a:buClr>
              <a:buSzPct val="100000"/>
              <a:buNone/>
              <a:defRPr sz="3200">
                <a:solidFill>
                  <a:srgbClr val="FFFFFF"/>
                </a:solidFill>
              </a:defRPr>
            </a:lvl7pPr>
            <a:lvl8pPr>
              <a:spcBef>
                <a:spcPts val="0"/>
              </a:spcBef>
              <a:buClr>
                <a:srgbClr val="FFFFFF"/>
              </a:buClr>
              <a:buSzPct val="100000"/>
              <a:buNone/>
              <a:defRPr sz="3200">
                <a:solidFill>
                  <a:srgbClr val="FFFFFF"/>
                </a:solidFill>
              </a:defRPr>
            </a:lvl8pPr>
            <a:lvl9pPr>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spcBef>
                <a:spcPts val="0"/>
              </a:spcBef>
              <a:defRPr sz="2800"/>
            </a:lvl1pPr>
            <a:lvl2pPr>
              <a:spcBef>
                <a:spcPts val="0"/>
              </a:spcBef>
              <a:defRPr sz="2400"/>
            </a:lvl2pPr>
            <a:lvl3pPr>
              <a:spcBef>
                <a:spcPts val="0"/>
              </a:spcBef>
              <a:defRPr sz="2000"/>
            </a:lvl3pPr>
            <a:lvl4pPr>
              <a:spcBef>
                <a:spcPts val="0"/>
              </a:spcBef>
              <a:defRPr sz="1800"/>
            </a:lvl4pPr>
            <a:lvl5pPr>
              <a:spcBef>
                <a:spcPts val="0"/>
              </a:spcBef>
              <a:defRPr sz="1800"/>
            </a:lvl5pPr>
            <a:lvl6pPr>
              <a:spcBef>
                <a:spcPts val="0"/>
              </a:spcBef>
              <a:defRPr sz="1800"/>
            </a:lvl6pPr>
            <a:lvl7pPr>
              <a:spcBef>
                <a:spcPts val="0"/>
              </a:spcBef>
              <a:defRPr sz="1800"/>
            </a:lvl7pPr>
            <a:lvl8pPr>
              <a:spcBef>
                <a:spcPts val="0"/>
              </a:spcBef>
              <a:defRPr sz="1800"/>
            </a:lvl8pPr>
            <a:lvl9pPr>
              <a:spcBef>
                <a:spcPts val="0"/>
              </a:spcBef>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algn="ctr">
              <a:spcBef>
                <a:spcPts val="0"/>
              </a:spcBef>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pPr>
              <a:spcBef>
                <a:spcPts val="0"/>
              </a:spcBef>
              <a:buNone/>
            </a:pPr>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pPr>
              <a:spcBef>
                <a:spcPts val="0"/>
              </a:spcBef>
              <a:buNone/>
            </a:pPr>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a:solidFill>
                  <a:schemeClr val="lt1"/>
                </a:solidFill>
              </a:defRPr>
            </a:lvl1pPr>
            <a:lvl2pPr>
              <a:spcBef>
                <a:spcPts val="0"/>
              </a:spcBef>
              <a:buClr>
                <a:schemeClr val="lt1"/>
              </a:buClr>
              <a:buSzPct val="100000"/>
              <a:buNone/>
              <a:defRPr sz="3600">
                <a:solidFill>
                  <a:schemeClr val="lt1"/>
                </a:solidFill>
              </a:defRPr>
            </a:lvl2pPr>
            <a:lvl3pPr>
              <a:spcBef>
                <a:spcPts val="0"/>
              </a:spcBef>
              <a:buClr>
                <a:schemeClr val="lt1"/>
              </a:buClr>
              <a:buSzPct val="100000"/>
              <a:buNone/>
              <a:defRPr sz="3600">
                <a:solidFill>
                  <a:schemeClr val="lt1"/>
                </a:solidFill>
              </a:defRPr>
            </a:lvl3pPr>
            <a:lvl4pPr>
              <a:spcBef>
                <a:spcPts val="0"/>
              </a:spcBef>
              <a:buClr>
                <a:schemeClr val="lt1"/>
              </a:buClr>
              <a:buSzPct val="100000"/>
              <a:buNone/>
              <a:defRPr sz="3600">
                <a:solidFill>
                  <a:schemeClr val="lt1"/>
                </a:solidFill>
              </a:defRPr>
            </a:lvl4pPr>
            <a:lvl5pPr>
              <a:spcBef>
                <a:spcPts val="0"/>
              </a:spcBef>
              <a:buClr>
                <a:schemeClr val="lt1"/>
              </a:buClr>
              <a:buSzPct val="100000"/>
              <a:buNone/>
              <a:defRPr sz="3600">
                <a:solidFill>
                  <a:schemeClr val="lt1"/>
                </a:solidFill>
              </a:defRPr>
            </a:lvl5pPr>
            <a:lvl6pPr>
              <a:spcBef>
                <a:spcPts val="0"/>
              </a:spcBef>
              <a:buClr>
                <a:schemeClr val="lt1"/>
              </a:buClr>
              <a:buSzPct val="100000"/>
              <a:buNone/>
              <a:defRPr sz="3600">
                <a:solidFill>
                  <a:schemeClr val="lt1"/>
                </a:solidFill>
              </a:defRPr>
            </a:lvl6pPr>
            <a:lvl7pPr>
              <a:spcBef>
                <a:spcPts val="0"/>
              </a:spcBef>
              <a:buClr>
                <a:schemeClr val="lt1"/>
              </a:buClr>
              <a:buSzPct val="100000"/>
              <a:buNone/>
              <a:defRPr sz="3600">
                <a:solidFill>
                  <a:schemeClr val="lt1"/>
                </a:solidFill>
              </a:defRPr>
            </a:lvl7pPr>
            <a:lvl8pPr>
              <a:spcBef>
                <a:spcPts val="0"/>
              </a:spcBef>
              <a:buClr>
                <a:schemeClr val="lt1"/>
              </a:buClr>
              <a:buSzPct val="100000"/>
              <a:buNone/>
              <a:defRPr sz="3600">
                <a:solidFill>
                  <a:schemeClr val="lt1"/>
                </a:solidFill>
              </a:defRPr>
            </a:lvl8pPr>
            <a:lvl9pPr>
              <a:spcBef>
                <a:spcPts val="0"/>
              </a:spcBef>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a:spcBef>
                <a:spcPts val="0"/>
              </a:spcBef>
              <a:buClr>
                <a:schemeClr val="lt1"/>
              </a:buClr>
              <a:buSzPct val="100000"/>
              <a:defRPr sz="3200">
                <a:solidFill>
                  <a:schemeClr val="lt1"/>
                </a:solidFill>
              </a:defRPr>
            </a:lvl1pPr>
            <a:lvl2pPr>
              <a:spcBef>
                <a:spcPts val="560"/>
              </a:spcBef>
              <a:buClr>
                <a:schemeClr val="lt1"/>
              </a:buClr>
              <a:buSzPct val="100000"/>
              <a:defRPr sz="2800">
                <a:solidFill>
                  <a:schemeClr val="lt1"/>
                </a:solidFill>
              </a:defRPr>
            </a:lvl2pPr>
            <a:lvl3pPr>
              <a:spcBef>
                <a:spcPts val="480"/>
              </a:spcBef>
              <a:buClr>
                <a:schemeClr val="lt1"/>
              </a:buClr>
              <a:buSzPct val="100000"/>
              <a:defRPr sz="2400">
                <a:solidFill>
                  <a:schemeClr val="lt1"/>
                </a:solidFill>
              </a:defRPr>
            </a:lvl3pPr>
            <a:lvl4pPr>
              <a:spcBef>
                <a:spcPts val="400"/>
              </a:spcBef>
              <a:buClr>
                <a:schemeClr val="lt1"/>
              </a:buClr>
              <a:buSzPct val="100000"/>
              <a:defRPr sz="2000">
                <a:solidFill>
                  <a:schemeClr val="lt1"/>
                </a:solidFill>
              </a:defRPr>
            </a:lvl4pPr>
            <a:lvl5pPr>
              <a:spcBef>
                <a:spcPts val="400"/>
              </a:spcBef>
              <a:buClr>
                <a:schemeClr val="lt1"/>
              </a:buClr>
              <a:buSzPct val="100000"/>
              <a:defRPr sz="2000">
                <a:solidFill>
                  <a:schemeClr val="lt1"/>
                </a:solidFill>
              </a:defRPr>
            </a:lvl5pPr>
            <a:lvl6pPr>
              <a:spcBef>
                <a:spcPts val="400"/>
              </a:spcBef>
              <a:buClr>
                <a:schemeClr val="lt1"/>
              </a:buClr>
              <a:buSzPct val="100000"/>
              <a:defRPr sz="2000">
                <a:solidFill>
                  <a:schemeClr val="lt1"/>
                </a:solidFill>
              </a:defRPr>
            </a:lvl6pPr>
            <a:lvl7pPr>
              <a:spcBef>
                <a:spcPts val="400"/>
              </a:spcBef>
              <a:buClr>
                <a:schemeClr val="lt1"/>
              </a:buClr>
              <a:buSzPct val="100000"/>
              <a:defRPr sz="2000">
                <a:solidFill>
                  <a:schemeClr val="lt1"/>
                </a:solidFill>
              </a:defRPr>
            </a:lvl7pPr>
            <a:lvl8pPr>
              <a:spcBef>
                <a:spcPts val="400"/>
              </a:spcBef>
              <a:buClr>
                <a:schemeClr val="lt1"/>
              </a:buClr>
              <a:buSzPct val="100000"/>
              <a:defRPr sz="2000">
                <a:solidFill>
                  <a:schemeClr val="lt1"/>
                </a:solidFill>
              </a:defRPr>
            </a:lvl8pPr>
            <a:lvl9pPr>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pPr>
              <a:spcBef>
                <a:spcPts val="0"/>
              </a:spcBef>
              <a:buNone/>
            </a:pPr>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pPr>
              <a:spcBef>
                <a:spcPts val="0"/>
              </a:spcBef>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www.ballgame.org/main.asp?section=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opol_Vuh"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a:spcBef>
                <a:spcPts val="0"/>
              </a:spcBef>
              <a:buNone/>
            </a:pPr>
            <a:r>
              <a:rPr lang="en"/>
              <a:t>Project Perspective:</a:t>
            </a:r>
          </a:p>
        </p:txBody>
      </p:sp>
      <p:sp>
        <p:nvSpPr>
          <p:cNvPr id="80" name="Shape 80"/>
          <p:cNvSpPr txBox="1">
            <a:spLocks noGrp="1"/>
          </p:cNvSpPr>
          <p:nvPr>
            <p:ph type="subTitle" idx="1"/>
          </p:nvPr>
        </p:nvSpPr>
        <p:spPr>
          <a:xfrm>
            <a:off x="1997075" y="2251802"/>
            <a:ext cx="6400799" cy="871800"/>
          </a:xfrm>
          <a:prstGeom prst="rect">
            <a:avLst/>
          </a:prstGeom>
        </p:spPr>
        <p:txBody>
          <a:bodyPr lIns="91425" tIns="91425" rIns="91425" bIns="91425" anchor="t" anchorCtr="0">
            <a:noAutofit/>
          </a:bodyPr>
          <a:lstStyle/>
          <a:p>
            <a:pPr>
              <a:spcBef>
                <a:spcPts val="0"/>
              </a:spcBef>
              <a:buNone/>
            </a:pPr>
            <a:r>
              <a:rPr lang="en"/>
              <a:t>Who am I? Who are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84575" y="103600"/>
            <a:ext cx="8686800" cy="857400"/>
          </a:xfrm>
          <a:prstGeom prst="rect">
            <a:avLst/>
          </a:prstGeom>
        </p:spPr>
        <p:txBody>
          <a:bodyPr lIns="91425" tIns="91425" rIns="91425" bIns="91425" anchor="b" anchorCtr="0">
            <a:noAutofit/>
          </a:bodyPr>
          <a:lstStyle/>
          <a:p>
            <a:pPr>
              <a:spcBef>
                <a:spcPts val="0"/>
              </a:spcBef>
              <a:buNone/>
            </a:pPr>
            <a:r>
              <a:rPr lang="en"/>
              <a:t>Aztec at the ballgame</a:t>
            </a:r>
          </a:p>
        </p:txBody>
      </p:sp>
      <p:pic>
        <p:nvPicPr>
          <p:cNvPr id="86" name="Shape 86"/>
          <p:cNvPicPr preferRelativeResize="0"/>
          <p:nvPr/>
        </p:nvPicPr>
        <p:blipFill>
          <a:blip r:embed="rId3">
            <a:alphaModFix/>
          </a:blip>
          <a:stretch>
            <a:fillRect/>
          </a:stretch>
        </p:blipFill>
        <p:spPr>
          <a:xfrm>
            <a:off x="2963391" y="1171575"/>
            <a:ext cx="3217240" cy="2409824"/>
          </a:xfrm>
          <a:prstGeom prst="rect">
            <a:avLst/>
          </a:prstGeom>
          <a:noFill/>
          <a:ln>
            <a:noFill/>
          </a:ln>
        </p:spPr>
      </p:pic>
      <p:pic>
        <p:nvPicPr>
          <p:cNvPr id="87" name="Shape 87"/>
          <p:cNvPicPr preferRelativeResize="0"/>
          <p:nvPr/>
        </p:nvPicPr>
        <p:blipFill>
          <a:blip r:embed="rId4">
            <a:alphaModFix/>
          </a:blip>
          <a:stretch>
            <a:fillRect/>
          </a:stretch>
        </p:blipFill>
        <p:spPr>
          <a:xfrm>
            <a:off x="7063412" y="1171562"/>
            <a:ext cx="1895475" cy="2409825"/>
          </a:xfrm>
          <a:prstGeom prst="rect">
            <a:avLst/>
          </a:prstGeom>
          <a:noFill/>
          <a:ln>
            <a:noFill/>
          </a:ln>
        </p:spPr>
      </p:pic>
      <p:pic>
        <p:nvPicPr>
          <p:cNvPr id="88" name="Shape 88"/>
          <p:cNvPicPr preferRelativeResize="0"/>
          <p:nvPr/>
        </p:nvPicPr>
        <p:blipFill>
          <a:blip r:embed="rId5">
            <a:alphaModFix/>
          </a:blip>
          <a:stretch>
            <a:fillRect/>
          </a:stretch>
        </p:blipFill>
        <p:spPr>
          <a:xfrm>
            <a:off x="384575" y="1171575"/>
            <a:ext cx="1619250" cy="2324100"/>
          </a:xfrm>
          <a:prstGeom prst="rect">
            <a:avLst/>
          </a:prstGeom>
          <a:noFill/>
          <a:ln>
            <a:noFill/>
          </a:ln>
        </p:spPr>
      </p:pic>
      <p:sp>
        <p:nvSpPr>
          <p:cNvPr id="89" name="Shape 89"/>
          <p:cNvSpPr txBox="1"/>
          <p:nvPr/>
        </p:nvSpPr>
        <p:spPr>
          <a:xfrm>
            <a:off x="384575" y="3581400"/>
            <a:ext cx="3657600" cy="457200"/>
          </a:xfrm>
          <a:prstGeom prst="rect">
            <a:avLst/>
          </a:prstGeom>
          <a:noFill/>
          <a:ln>
            <a:noFill/>
          </a:ln>
        </p:spPr>
        <p:txBody>
          <a:bodyPr lIns="91425" tIns="91425" rIns="91425" bIns="91425" anchor="t" anchorCtr="0">
            <a:noAutofit/>
          </a:bodyPr>
          <a:lstStyle/>
          <a:p>
            <a:pPr rtl="0">
              <a:spcBef>
                <a:spcPts val="0"/>
              </a:spcBef>
              <a:buNone/>
            </a:pPr>
            <a:r>
              <a:rPr lang="en"/>
              <a:t>Modern Ullama Player: </a:t>
            </a:r>
          </a:p>
          <a:p>
            <a:pPr>
              <a:spcBef>
                <a:spcPts val="0"/>
              </a:spcBef>
              <a:buNone/>
            </a:pPr>
            <a:r>
              <a:rPr lang="en"/>
              <a:t>Sinaloa</a:t>
            </a:r>
          </a:p>
        </p:txBody>
      </p:sp>
      <p:sp>
        <p:nvSpPr>
          <p:cNvPr id="90" name="Shape 90"/>
          <p:cNvSpPr txBox="1"/>
          <p:nvPr/>
        </p:nvSpPr>
        <p:spPr>
          <a:xfrm>
            <a:off x="2963400" y="3646525"/>
            <a:ext cx="3657600" cy="457200"/>
          </a:xfrm>
          <a:prstGeom prst="rect">
            <a:avLst/>
          </a:prstGeom>
          <a:noFill/>
          <a:ln>
            <a:noFill/>
          </a:ln>
        </p:spPr>
        <p:txBody>
          <a:bodyPr lIns="91425" tIns="91425" rIns="91425" bIns="91425" anchor="t" anchorCtr="0">
            <a:noAutofit/>
          </a:bodyPr>
          <a:lstStyle/>
          <a:p>
            <a:pPr>
              <a:spcBef>
                <a:spcPts val="0"/>
              </a:spcBef>
              <a:buNone/>
            </a:pPr>
            <a:r>
              <a:rPr lang="en"/>
              <a:t>Ballcourt at Montealban, Oaxaca</a:t>
            </a:r>
          </a:p>
        </p:txBody>
      </p:sp>
      <p:sp>
        <p:nvSpPr>
          <p:cNvPr id="91" name="Shape 91"/>
          <p:cNvSpPr txBox="1"/>
          <p:nvPr/>
        </p:nvSpPr>
        <p:spPr>
          <a:xfrm>
            <a:off x="6940862" y="3581400"/>
            <a:ext cx="3657600" cy="457200"/>
          </a:xfrm>
          <a:prstGeom prst="rect">
            <a:avLst/>
          </a:prstGeom>
          <a:noFill/>
          <a:ln>
            <a:noFill/>
          </a:ln>
        </p:spPr>
        <p:txBody>
          <a:bodyPr lIns="91425" tIns="91425" rIns="91425" bIns="91425" anchor="t" anchorCtr="0">
            <a:noAutofit/>
          </a:bodyPr>
          <a:lstStyle/>
          <a:p>
            <a:pPr rtl="0">
              <a:spcBef>
                <a:spcPts val="0"/>
              </a:spcBef>
              <a:buNone/>
            </a:pPr>
            <a:r>
              <a:rPr lang="en"/>
              <a:t>Fired clay representation</a:t>
            </a:r>
          </a:p>
          <a:p>
            <a:pPr>
              <a:spcBef>
                <a:spcPts val="0"/>
              </a:spcBef>
              <a:buNone/>
            </a:pPr>
            <a:r>
              <a:rPr lang="en"/>
              <a:t>of ballgame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Game, Theatre, Ceremony</a:t>
            </a:r>
          </a:p>
        </p:txBody>
      </p:sp>
      <p:sp>
        <p:nvSpPr>
          <p:cNvPr id="97" name="Shape 97"/>
          <p:cNvSpPr txBox="1">
            <a:spLocks noGrp="1"/>
          </p:cNvSpPr>
          <p:nvPr>
            <p:ph type="body" idx="1"/>
          </p:nvPr>
        </p:nvSpPr>
        <p:spPr>
          <a:xfrm>
            <a:off x="457200" y="986175"/>
            <a:ext cx="8229600" cy="4157400"/>
          </a:xfrm>
          <a:prstGeom prst="rect">
            <a:avLst/>
          </a:prstGeom>
        </p:spPr>
        <p:txBody>
          <a:bodyPr lIns="91425" tIns="91425" rIns="91425" bIns="91425" anchor="t" anchorCtr="0">
            <a:noAutofit/>
          </a:bodyPr>
          <a:lstStyle/>
          <a:p>
            <a:pPr rtl="0">
              <a:spcBef>
                <a:spcPts val="0"/>
              </a:spcBef>
              <a:buNone/>
            </a:pPr>
            <a:r>
              <a:rPr lang="en" sz="2400"/>
              <a:t>The mesoamerican ballgame was a ‘sport’ with political and religious associations and implications played since ~1,400 B.C.E.  </a:t>
            </a:r>
          </a:p>
          <a:p>
            <a:pPr rtl="0">
              <a:spcBef>
                <a:spcPts val="0"/>
              </a:spcBef>
              <a:buNone/>
            </a:pPr>
            <a:endParaRPr sz="2400"/>
          </a:p>
          <a:p>
            <a:pPr rtl="0">
              <a:spcBef>
                <a:spcPts val="0"/>
              </a:spcBef>
              <a:buNone/>
            </a:pPr>
            <a:r>
              <a:rPr lang="en" sz="2400"/>
              <a:t>The ball was made of rubber and was struck with the hips or buttocks</a:t>
            </a:r>
          </a:p>
          <a:p>
            <a:pPr rtl="0">
              <a:spcBef>
                <a:spcPts val="0"/>
              </a:spcBef>
              <a:buNone/>
            </a:pPr>
            <a:endParaRPr sz="2400"/>
          </a:p>
          <a:p>
            <a:pPr rtl="0">
              <a:spcBef>
                <a:spcPts val="0"/>
              </a:spcBef>
              <a:buNone/>
            </a:pPr>
            <a:r>
              <a:rPr lang="en" sz="2400"/>
              <a:t>The game was a festive occasion but may also have settled political disputes and did occasionally end in the ritual sacrifice of a player or players</a:t>
            </a:r>
          </a:p>
          <a:p>
            <a:pPr>
              <a:spcBef>
                <a:spcPts val="0"/>
              </a:spcBef>
              <a:buNone/>
            </a:pPr>
            <a:r>
              <a:rPr lang="en" sz="2400"/>
              <a:t>Follow the link for awesomeness: </a:t>
            </a:r>
            <a:r>
              <a:rPr lang="en" sz="2400" u="sng">
                <a:solidFill>
                  <a:schemeClr val="hlink"/>
                </a:solidFill>
                <a:hlinkClick r:id="rId3"/>
              </a:rPr>
              <a:t>Let's Play!</a:t>
            </a:r>
            <a:r>
              <a:rPr lang="en" sz="2400"/>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Political Implications</a:t>
            </a:r>
          </a:p>
        </p:txBody>
      </p:sp>
      <p:sp>
        <p:nvSpPr>
          <p:cNvPr id="103" name="Shape 103"/>
          <p:cNvSpPr txBox="1">
            <a:spLocks noGrp="1"/>
          </p:cNvSpPr>
          <p:nvPr>
            <p:ph type="body" idx="1"/>
          </p:nvPr>
        </p:nvSpPr>
        <p:spPr>
          <a:xfrm>
            <a:off x="457200" y="934025"/>
            <a:ext cx="8229600" cy="3896399"/>
          </a:xfrm>
          <a:prstGeom prst="rect">
            <a:avLst/>
          </a:prstGeom>
        </p:spPr>
        <p:txBody>
          <a:bodyPr lIns="91425" tIns="91425" rIns="91425" bIns="91425" anchor="t" anchorCtr="0">
            <a:noAutofit/>
          </a:bodyPr>
          <a:lstStyle/>
          <a:p>
            <a:pPr lvl="0" rtl="0">
              <a:spcBef>
                <a:spcPts val="0"/>
              </a:spcBef>
              <a:buNone/>
            </a:pPr>
            <a:r>
              <a:rPr lang="en" sz="2400">
                <a:solidFill>
                  <a:srgbClr val="252525"/>
                </a:solidFill>
              </a:rPr>
              <a:t>Rulers or surrogates of rulers sometimes played, possibly as exhibition, tribute, and-or to resolve conflicts. </a:t>
            </a:r>
          </a:p>
          <a:p>
            <a:pPr lvl="0" rtl="0">
              <a:spcBef>
                <a:spcPts val="0"/>
              </a:spcBef>
              <a:buNone/>
            </a:pPr>
            <a:endParaRPr sz="1100">
              <a:solidFill>
                <a:srgbClr val="252525"/>
              </a:solidFill>
            </a:endParaRPr>
          </a:p>
          <a:p>
            <a:pPr>
              <a:spcBef>
                <a:spcPts val="0"/>
              </a:spcBef>
              <a:buNone/>
            </a:pPr>
            <a:endParaRPr/>
          </a:p>
        </p:txBody>
      </p:sp>
      <p:pic>
        <p:nvPicPr>
          <p:cNvPr id="104" name="Shape 104"/>
          <p:cNvPicPr preferRelativeResize="0"/>
          <p:nvPr/>
        </p:nvPicPr>
        <p:blipFill>
          <a:blip r:embed="rId3">
            <a:alphaModFix/>
          </a:blip>
          <a:stretch>
            <a:fillRect/>
          </a:stretch>
        </p:blipFill>
        <p:spPr>
          <a:xfrm>
            <a:off x="592848" y="1754400"/>
            <a:ext cx="6521052" cy="2799551"/>
          </a:xfrm>
          <a:prstGeom prst="rect">
            <a:avLst/>
          </a:prstGeom>
          <a:noFill/>
          <a:ln>
            <a:noFill/>
          </a:ln>
        </p:spPr>
      </p:pic>
      <p:sp>
        <p:nvSpPr>
          <p:cNvPr id="105" name="Shape 105"/>
          <p:cNvSpPr txBox="1"/>
          <p:nvPr/>
        </p:nvSpPr>
        <p:spPr>
          <a:xfrm>
            <a:off x="592850" y="4553950"/>
            <a:ext cx="4832100" cy="444300"/>
          </a:xfrm>
          <a:prstGeom prst="rect">
            <a:avLst/>
          </a:prstGeom>
          <a:noFill/>
          <a:ln>
            <a:noFill/>
          </a:ln>
        </p:spPr>
        <p:txBody>
          <a:bodyPr lIns="91425" tIns="91425" rIns="91425" bIns="91425" anchor="t" anchorCtr="0">
            <a:noAutofit/>
          </a:bodyPr>
          <a:lstStyle/>
          <a:p>
            <a:pPr>
              <a:spcBef>
                <a:spcPts val="0"/>
              </a:spcBef>
              <a:buNone/>
            </a:pPr>
            <a:r>
              <a:rPr lang="en"/>
              <a:t>Two Mayan kings square off in the Tonina ball panel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spcBef>
                <a:spcPts val="0"/>
              </a:spcBef>
              <a:buNone/>
            </a:pPr>
            <a:r>
              <a:rPr lang="en"/>
              <a:t>Politics and Ritual</a:t>
            </a:r>
          </a:p>
        </p:txBody>
      </p:sp>
      <p:sp>
        <p:nvSpPr>
          <p:cNvPr id="111" name="Shape 111"/>
          <p:cNvSpPr txBox="1">
            <a:spLocks noGrp="1"/>
          </p:cNvSpPr>
          <p:nvPr>
            <p:ph type="body" idx="1"/>
          </p:nvPr>
        </p:nvSpPr>
        <p:spPr>
          <a:xfrm>
            <a:off x="457200" y="969850"/>
            <a:ext cx="5674499" cy="4071300"/>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dirty="0">
                <a:solidFill>
                  <a:srgbClr val="252525"/>
                </a:solidFill>
              </a:rPr>
              <a:t>‘Captives were often shown in Maya art, and it is assumed that these captives were sacrificed after losing a rigged ritual ballgame</a:t>
            </a:r>
            <a:r>
              <a:rPr lang="en" sz="1800" dirty="0" smtClean="0">
                <a:solidFill>
                  <a:srgbClr val="252525"/>
                </a:solidFill>
              </a:rPr>
              <a:t>. Rather </a:t>
            </a:r>
            <a:r>
              <a:rPr lang="en" sz="1800" dirty="0">
                <a:solidFill>
                  <a:srgbClr val="252525"/>
                </a:solidFill>
              </a:rPr>
              <a:t>than nearly nude and sometimes battered captives, however, the ballcourts at El Tajin and Chichen Itza show the sacrifice of practiced ballplayers, perhaps the captain of a </a:t>
            </a:r>
            <a:r>
              <a:rPr lang="en" sz="1800" dirty="0" smtClean="0">
                <a:solidFill>
                  <a:srgbClr val="252525"/>
                </a:solidFill>
              </a:rPr>
              <a:t>team. Decapitation </a:t>
            </a:r>
            <a:r>
              <a:rPr lang="en" sz="1800" dirty="0">
                <a:solidFill>
                  <a:srgbClr val="252525"/>
                </a:solidFill>
              </a:rPr>
              <a:t>is particularly associated with the ballgame—severed heads are featured in much Late Classic ballgame art and appear repeatedly in the </a:t>
            </a:r>
            <a:r>
              <a:rPr lang="en" sz="1800" dirty="0">
                <a:solidFill>
                  <a:srgbClr val="0B0080"/>
                </a:solidFill>
                <a:hlinkClick r:id="rId3"/>
              </a:rPr>
              <a:t>Popol Vuh</a:t>
            </a:r>
            <a:r>
              <a:rPr lang="en" sz="1800" dirty="0">
                <a:solidFill>
                  <a:srgbClr val="252525"/>
                </a:solidFill>
              </a:rPr>
              <a:t>. There has even been speculation that the heads and skulls were used as balls.’</a:t>
            </a:r>
          </a:p>
          <a:p>
            <a:pPr>
              <a:spcBef>
                <a:spcPts val="0"/>
              </a:spcBef>
              <a:buNone/>
            </a:pPr>
            <a:endParaRPr dirty="0"/>
          </a:p>
        </p:txBody>
      </p:sp>
      <p:pic>
        <p:nvPicPr>
          <p:cNvPr id="112" name="Shape 112"/>
          <p:cNvPicPr preferRelativeResize="0"/>
          <p:nvPr/>
        </p:nvPicPr>
        <p:blipFill>
          <a:blip r:embed="rId4">
            <a:alphaModFix/>
          </a:blip>
          <a:stretch>
            <a:fillRect/>
          </a:stretch>
        </p:blipFill>
        <p:spPr>
          <a:xfrm>
            <a:off x="6131700" y="969850"/>
            <a:ext cx="2935925" cy="2921749"/>
          </a:xfrm>
          <a:prstGeom prst="rect">
            <a:avLst/>
          </a:prstGeom>
          <a:noFill/>
          <a:ln>
            <a:noFill/>
          </a:ln>
        </p:spPr>
      </p:pic>
      <p:sp>
        <p:nvSpPr>
          <p:cNvPr id="113" name="Shape 113"/>
          <p:cNvSpPr txBox="1"/>
          <p:nvPr/>
        </p:nvSpPr>
        <p:spPr>
          <a:xfrm>
            <a:off x="6231050" y="4043150"/>
            <a:ext cx="3657600" cy="457200"/>
          </a:xfrm>
          <a:prstGeom prst="rect">
            <a:avLst/>
          </a:prstGeom>
          <a:noFill/>
          <a:ln>
            <a:noFill/>
          </a:ln>
        </p:spPr>
        <p:txBody>
          <a:bodyPr lIns="91425" tIns="91425" rIns="91425" bIns="91425" anchor="t" anchorCtr="0">
            <a:noAutofit/>
          </a:bodyPr>
          <a:lstStyle/>
          <a:p>
            <a:pPr rtl="0">
              <a:spcBef>
                <a:spcPts val="0"/>
              </a:spcBef>
              <a:buNone/>
            </a:pPr>
            <a:r>
              <a:rPr lang="en"/>
              <a:t>Sacrifice of a heart to the gods.</a:t>
            </a:r>
          </a:p>
          <a:p>
            <a:pPr>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501600" y="242525"/>
            <a:ext cx="8140799" cy="1613699"/>
          </a:xfrm>
          <a:prstGeom prst="rect">
            <a:avLst/>
          </a:prstGeom>
        </p:spPr>
        <p:txBody>
          <a:bodyPr lIns="91425" tIns="91425" rIns="91425" bIns="91425" anchor="b" anchorCtr="0">
            <a:noAutofit/>
          </a:bodyPr>
          <a:lstStyle/>
          <a:p>
            <a:pPr rtl="0">
              <a:spcBef>
                <a:spcPts val="0"/>
              </a:spcBef>
              <a:buNone/>
            </a:pPr>
            <a:r>
              <a:rPr lang="en"/>
              <a:t>Ceremony: </a:t>
            </a:r>
          </a:p>
          <a:p>
            <a:pPr>
              <a:spcBef>
                <a:spcPts val="0"/>
              </a:spcBef>
              <a:buNone/>
            </a:pPr>
            <a:r>
              <a:rPr lang="en" sz="2400"/>
              <a:t>The ballgame also had religious associations. It re-enacted the myth of the Hero Twins vs. The Lords of Death</a:t>
            </a:r>
          </a:p>
        </p:txBody>
      </p:sp>
      <p:sp>
        <p:nvSpPr>
          <p:cNvPr id="119" name="Shape 119"/>
          <p:cNvSpPr txBox="1">
            <a:spLocks noGrp="1"/>
          </p:cNvSpPr>
          <p:nvPr>
            <p:ph type="body" idx="1"/>
          </p:nvPr>
        </p:nvSpPr>
        <p:spPr>
          <a:xfrm>
            <a:off x="457200" y="1613700"/>
            <a:ext cx="8229600" cy="3216899"/>
          </a:xfrm>
          <a:prstGeom prst="rect">
            <a:avLst/>
          </a:prstGeom>
        </p:spPr>
        <p:txBody>
          <a:bodyPr lIns="91425" tIns="91425" rIns="91425" bIns="91425" anchor="t" anchorCtr="0">
            <a:noAutofit/>
          </a:bodyPr>
          <a:lstStyle/>
          <a:p>
            <a:pPr rtl="0">
              <a:spcBef>
                <a:spcPts val="0"/>
              </a:spcBef>
              <a:buNone/>
            </a:pPr>
            <a:endParaRPr sz="2400"/>
          </a:p>
          <a:p>
            <a:pPr rtl="0">
              <a:spcBef>
                <a:spcPts val="0"/>
              </a:spcBef>
              <a:buNone/>
            </a:pPr>
            <a:r>
              <a:rPr lang="en" sz="1800"/>
              <a:t>"Well I think it's absolutely a metaphor for how Mesoamericans view the world. When you look at one of the great creation stories in Mesoamerica - the Popol Vuh - there are twins. Their names were Xbalanque and Hunahpuh. They were ball players, they lived in the underworld, and they played ball with the lords of death, regardless of who was playing that game. It re-emphasised how Mesoamericans viewed themselves in the cosmos and in relation to the gods. So they were playing out a game of gods and the lords of death every time they took to the ball court."  </a:t>
            </a:r>
          </a:p>
          <a:p>
            <a:pPr rtl="0">
              <a:spcBef>
                <a:spcPts val="0"/>
              </a:spcBef>
              <a:buNone/>
            </a:pPr>
            <a:r>
              <a:rPr lang="en" sz="1800"/>
              <a:t>E.M. Whittington, BBC Radio Transcript</a:t>
            </a:r>
          </a:p>
          <a:p>
            <a:pPr rtl="0">
              <a:spcBef>
                <a:spcPts val="0"/>
              </a:spcBef>
              <a:buNone/>
            </a:pPr>
            <a:r>
              <a:rPr lang="en" sz="1800"/>
              <a:t>(for the complete myth talk to an Aztec priest.)</a:t>
            </a:r>
          </a:p>
          <a:p>
            <a:pPr rtl="0">
              <a:spcBef>
                <a:spcPts val="0"/>
              </a:spcBef>
              <a:buNone/>
            </a:pPr>
            <a:endParaRPr sz="2400"/>
          </a:p>
          <a:p>
            <a:pPr>
              <a:spcBef>
                <a:spcPts val="0"/>
              </a:spcBef>
              <a:buNone/>
            </a:pPr>
            <a:endParaRPr sz="2400"/>
          </a:p>
        </p:txBody>
      </p:sp>
    </p:spTree>
  </p:cSld>
  <p:clrMapOvr>
    <a:masterClrMapping/>
  </p:clrMapOvr>
  <p:transition spd="slow">
    <p:cut/>
  </p:transition>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396</Words>
  <Application>Microsoft Office PowerPoint</Application>
  <PresentationFormat>On-screen Show (16:9)</PresentationFormat>
  <Paragraphs>27</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steps</vt:lpstr>
      <vt:lpstr>Project Perspective:</vt:lpstr>
      <vt:lpstr>Aztec at the ballgame</vt:lpstr>
      <vt:lpstr>Game, Theatre, Ceremony</vt:lpstr>
      <vt:lpstr>Political Implications</vt:lpstr>
      <vt:lpstr>Politics and Ritual</vt:lpstr>
      <vt:lpstr>Ceremony:  The ballgame also had religious associations. It re-enacted the myth of the Hero Twins vs. The Lords of Death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dc:title>
  <cp:lastModifiedBy>mom guest roy</cp:lastModifiedBy>
  <cp:revision>1</cp:revision>
  <dcterms:modified xsi:type="dcterms:W3CDTF">2015-01-14T03:59:42Z</dcterms:modified>
</cp:coreProperties>
</file>