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12432654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3139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41607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609123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5439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pPr>
              <a:spcBef>
                <a:spcPts val="0"/>
              </a:spcBef>
              <a:buNone/>
            </a:pPr>
            <a:endParaRPr/>
          </a:p>
        </p:txBody>
      </p:sp>
      <p:grpSp>
        <p:nvGrpSpPr>
          <p:cNvPr id="10" name="Shape 10"/>
          <p:cNvGrpSpPr/>
          <p:nvPr/>
        </p:nvGrpSpPr>
        <p:grpSpPr>
          <a:xfrm>
            <a:off x="4571999" y="0"/>
            <a:ext cx="4546600" cy="51434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pPr>
                <a:spcBef>
                  <a:spcPts val="0"/>
                </a:spcBef>
                <a:buNone/>
              </a:pPr>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pPr>
                <a:spcBef>
                  <a:spcPts val="0"/>
                </a:spcBef>
                <a:buNone/>
              </a:pPr>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pPr>
                <a:spcBef>
                  <a:spcPts val="0"/>
                </a:spcBef>
                <a:buNone/>
              </a:pPr>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pPr>
                <a:spcBef>
                  <a:spcPts val="0"/>
                </a:spcBef>
                <a:buNone/>
              </a:pPr>
              <a:endParaRPr/>
            </a:p>
          </p:txBody>
        </p:sp>
      </p:grpSp>
      <p:sp>
        <p:nvSpPr>
          <p:cNvPr id="15" name="Shape 15"/>
          <p:cNvSpPr txBox="1">
            <a:spLocks noGrp="1"/>
          </p:cNvSpPr>
          <p:nvPr>
            <p:ph type="ctrTitle"/>
          </p:nvPr>
        </p:nvSpPr>
        <p:spPr>
          <a:xfrm>
            <a:off x="685800" y="746438"/>
            <a:ext cx="5258700" cy="1158600"/>
          </a:xfrm>
          <a:prstGeom prst="rect">
            <a:avLst/>
          </a:prstGeom>
        </p:spPr>
        <p:txBody>
          <a:bodyPr lIns="91425" tIns="91425" rIns="91425" bIns="91425" anchor="b"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16" name="Shape 16"/>
          <p:cNvSpPr txBox="1">
            <a:spLocks noGrp="1"/>
          </p:cNvSpPr>
          <p:nvPr>
            <p:ph type="subTitle" idx="1"/>
          </p:nvPr>
        </p:nvSpPr>
        <p:spPr>
          <a:xfrm>
            <a:off x="685800" y="1986416"/>
            <a:ext cx="5258700" cy="772800"/>
          </a:xfrm>
          <a:prstGeom prst="rect">
            <a:avLst/>
          </a:prstGeom>
        </p:spPr>
        <p:txBody>
          <a:bodyPr lIns="91425" tIns="91425" rIns="91425" bIns="91425" anchor="t" anchorCtr="0"/>
          <a:lstStyle>
            <a:lvl1pPr>
              <a:spcBef>
                <a:spcPts val="0"/>
              </a:spcBef>
              <a:buNone/>
              <a:defRPr/>
            </a:lvl1pPr>
            <a:lvl2pPr>
              <a:spcBef>
                <a:spcPts val="0"/>
              </a:spcBef>
              <a:buSzPct val="100000"/>
              <a:buNone/>
              <a:defRPr sz="3000"/>
            </a:lvl2pPr>
            <a:lvl3pPr>
              <a:spcBef>
                <a:spcPts val="0"/>
              </a:spcBef>
              <a:buSzPct val="100000"/>
              <a:buNone/>
              <a:defRPr sz="3000"/>
            </a:lvl3pPr>
            <a:lvl4pPr>
              <a:spcBef>
                <a:spcPts val="0"/>
              </a:spcBef>
              <a:buSzPct val="100000"/>
              <a:buNone/>
              <a:defRPr sz="3000"/>
            </a:lvl4pPr>
            <a:lvl5pPr>
              <a:spcBef>
                <a:spcPts val="0"/>
              </a:spcBef>
              <a:buSzPct val="100000"/>
              <a:buNone/>
              <a:defRPr sz="3000"/>
            </a:lvl5pPr>
            <a:lvl6pPr>
              <a:spcBef>
                <a:spcPts val="0"/>
              </a:spcBef>
              <a:buSzPct val="100000"/>
              <a:buNone/>
              <a:defRPr sz="3000"/>
            </a:lvl6pPr>
            <a:lvl7pPr>
              <a:spcBef>
                <a:spcPts val="0"/>
              </a:spcBef>
              <a:buSzPct val="100000"/>
              <a:buNone/>
              <a:defRPr sz="3000"/>
            </a:lvl7pPr>
            <a:lvl8pPr>
              <a:spcBef>
                <a:spcPts val="0"/>
              </a:spcBef>
              <a:buSzPct val="100000"/>
              <a:buNone/>
              <a:defRPr sz="3000"/>
            </a:lvl8pPr>
            <a:lvl9pPr>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A64128"/>
                </a:solidFill>
              </a:defRPr>
            </a:lvl1pPr>
            <a:lvl2pPr>
              <a:spcBef>
                <a:spcPts val="0"/>
              </a:spcBef>
              <a:defRPr>
                <a:solidFill>
                  <a:srgbClr val="A64128"/>
                </a:solidFill>
              </a:defRPr>
            </a:lvl2pPr>
            <a:lvl3pPr>
              <a:spcBef>
                <a:spcPts val="0"/>
              </a:spcBef>
              <a:defRPr>
                <a:solidFill>
                  <a:srgbClr val="A64128"/>
                </a:solidFill>
              </a:defRPr>
            </a:lvl3pPr>
            <a:lvl4pPr>
              <a:spcBef>
                <a:spcPts val="0"/>
              </a:spcBef>
              <a:defRPr>
                <a:solidFill>
                  <a:srgbClr val="A64128"/>
                </a:solidFill>
              </a:defRPr>
            </a:lvl4pPr>
            <a:lvl5pPr>
              <a:spcBef>
                <a:spcPts val="0"/>
              </a:spcBef>
              <a:defRPr>
                <a:solidFill>
                  <a:srgbClr val="A64128"/>
                </a:solidFill>
              </a:defRPr>
            </a:lvl5pPr>
            <a:lvl6pPr>
              <a:spcBef>
                <a:spcPts val="0"/>
              </a:spcBef>
              <a:defRPr>
                <a:solidFill>
                  <a:srgbClr val="A64128"/>
                </a:solidFill>
              </a:defRPr>
            </a:lvl6pPr>
            <a:lvl7pPr>
              <a:spcBef>
                <a:spcPts val="0"/>
              </a:spcBef>
              <a:defRPr>
                <a:solidFill>
                  <a:srgbClr val="A64128"/>
                </a:solidFill>
              </a:defRPr>
            </a:lvl7pPr>
            <a:lvl8pPr>
              <a:spcBef>
                <a:spcPts val="0"/>
              </a:spcBef>
              <a:defRPr>
                <a:solidFill>
                  <a:srgbClr val="A64128"/>
                </a:solidFill>
              </a:defRPr>
            </a:lvl8pPr>
            <a:lvl9pPr>
              <a:spcBef>
                <a:spcPts val="0"/>
              </a:spcBef>
              <a:defRPr>
                <a:solidFill>
                  <a:srgbClr val="A64128"/>
                </a:solidFill>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8" name="Shape 2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b="1">
                <a:solidFill>
                  <a:schemeClr val="dk1"/>
                </a:solidFill>
              </a:defRPr>
            </a:lvl1pPr>
          </a:lstStyle>
          <a:p>
            <a:endParaRPr/>
          </a:p>
        </p:txBody>
      </p:sp>
      <p:sp>
        <p:nvSpPr>
          <p:cNvPr id="31" name="Shape 31"/>
          <p:cNvSpPr/>
          <p:nvPr/>
        </p:nvSpPr>
        <p:spPr>
          <a:xfrm rot="10800000">
            <a:off x="7938258" y="0"/>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32" name="Shape 32"/>
          <p:cNvSpPr/>
          <p:nvPr/>
        </p:nvSpPr>
        <p:spPr>
          <a:xfrm rot="5400000">
            <a:off x="1807794" y="-1807795"/>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3"/>
        <p:cNvGrpSpPr/>
        <p:nvPr/>
      </p:nvGrpSpPr>
      <p:grpSpPr>
        <a:xfrm>
          <a:off x="0" y="0"/>
          <a:ext cx="0" cy="0"/>
          <a:chOff x="0" y="0"/>
          <a:chExt cx="0" cy="0"/>
        </a:xfrm>
      </p:grpSpPr>
      <p:sp>
        <p:nvSpPr>
          <p:cNvPr id="34" name="Shape 34"/>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753577"/>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1pPr>
            <a:lvl2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2pPr>
            <a:lvl3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3pPr>
            <a:lvl4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4pPr>
            <a:lvl5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5pPr>
            <a:lvl6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6pPr>
            <a:lvl7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7pPr>
            <a:lvl8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8pPr>
            <a:lvl9pPr>
              <a:spcBef>
                <a:spcPts val="0"/>
              </a:spcBef>
              <a:buClr>
                <a:schemeClr val="dk1"/>
              </a:buClr>
              <a:buSzPct val="1000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685800" y="746450"/>
            <a:ext cx="6581700" cy="1158600"/>
          </a:xfrm>
          <a:prstGeom prst="rect">
            <a:avLst/>
          </a:prstGeom>
        </p:spPr>
        <p:txBody>
          <a:bodyPr lIns="91425" tIns="91425" rIns="91425" bIns="91425" anchor="b" anchorCtr="0">
            <a:noAutofit/>
          </a:bodyPr>
          <a:lstStyle/>
          <a:p>
            <a:pPr>
              <a:spcBef>
                <a:spcPts val="0"/>
              </a:spcBef>
              <a:buNone/>
            </a:pPr>
            <a:r>
              <a:rPr lang="en"/>
              <a:t>Project Perspective:</a:t>
            </a:r>
          </a:p>
        </p:txBody>
      </p:sp>
      <p:sp>
        <p:nvSpPr>
          <p:cNvPr id="37" name="Shape 37"/>
          <p:cNvSpPr txBox="1">
            <a:spLocks noGrp="1"/>
          </p:cNvSpPr>
          <p:nvPr>
            <p:ph type="subTitle" idx="1"/>
          </p:nvPr>
        </p:nvSpPr>
        <p:spPr>
          <a:xfrm>
            <a:off x="685800" y="1986416"/>
            <a:ext cx="5258700" cy="772800"/>
          </a:xfrm>
          <a:prstGeom prst="rect">
            <a:avLst/>
          </a:prstGeom>
        </p:spPr>
        <p:txBody>
          <a:bodyPr lIns="91425" tIns="91425" rIns="91425" bIns="91425" anchor="t" anchorCtr="0">
            <a:noAutofit/>
          </a:bodyPr>
          <a:lstStyle/>
          <a:p>
            <a:pPr>
              <a:spcBef>
                <a:spcPts val="0"/>
              </a:spcBef>
              <a:buNone/>
            </a:pPr>
            <a:r>
              <a:rPr lang="en"/>
              <a:t>Who am I? Who are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197400" y="205978"/>
            <a:ext cx="8229600" cy="857400"/>
          </a:xfrm>
          <a:prstGeom prst="rect">
            <a:avLst/>
          </a:prstGeom>
        </p:spPr>
        <p:txBody>
          <a:bodyPr lIns="91425" tIns="91425" rIns="91425" bIns="91425" anchor="b" anchorCtr="0">
            <a:noAutofit/>
          </a:bodyPr>
          <a:lstStyle/>
          <a:p>
            <a:pPr>
              <a:spcBef>
                <a:spcPts val="0"/>
              </a:spcBef>
              <a:buNone/>
            </a:pPr>
            <a:r>
              <a:rPr lang="en"/>
              <a:t>Mesoamerican Leader at the Market:</a:t>
            </a:r>
          </a:p>
        </p:txBody>
      </p:sp>
      <p:pic>
        <p:nvPicPr>
          <p:cNvPr id="43" name="Shape 43"/>
          <p:cNvPicPr preferRelativeResize="0"/>
          <p:nvPr/>
        </p:nvPicPr>
        <p:blipFill>
          <a:blip r:embed="rId3">
            <a:alphaModFix/>
          </a:blip>
          <a:stretch>
            <a:fillRect/>
          </a:stretch>
        </p:blipFill>
        <p:spPr>
          <a:xfrm>
            <a:off x="4456850" y="1063375"/>
            <a:ext cx="4554926" cy="3416200"/>
          </a:xfrm>
          <a:prstGeom prst="rect">
            <a:avLst/>
          </a:prstGeom>
          <a:noFill/>
          <a:ln>
            <a:noFill/>
          </a:ln>
        </p:spPr>
      </p:pic>
      <p:pic>
        <p:nvPicPr>
          <p:cNvPr id="44" name="Shape 44"/>
          <p:cNvPicPr preferRelativeResize="0"/>
          <p:nvPr/>
        </p:nvPicPr>
        <p:blipFill>
          <a:blip r:embed="rId4">
            <a:alphaModFix/>
          </a:blip>
          <a:stretch>
            <a:fillRect/>
          </a:stretch>
        </p:blipFill>
        <p:spPr>
          <a:xfrm>
            <a:off x="197400" y="1063375"/>
            <a:ext cx="4057650" cy="2838450"/>
          </a:xfrm>
          <a:prstGeom prst="rect">
            <a:avLst/>
          </a:prstGeom>
          <a:noFill/>
          <a:ln>
            <a:noFill/>
          </a:ln>
        </p:spPr>
      </p:pic>
      <p:sp>
        <p:nvSpPr>
          <p:cNvPr id="45" name="Shape 45"/>
          <p:cNvSpPr txBox="1"/>
          <p:nvPr/>
        </p:nvSpPr>
        <p:spPr>
          <a:xfrm>
            <a:off x="197400" y="3901825"/>
            <a:ext cx="3889499" cy="346799"/>
          </a:xfrm>
          <a:prstGeom prst="rect">
            <a:avLst/>
          </a:prstGeom>
          <a:noFill/>
          <a:ln>
            <a:noFill/>
          </a:ln>
        </p:spPr>
        <p:txBody>
          <a:bodyPr lIns="91425" tIns="91425" rIns="91425" bIns="91425" anchor="t" anchorCtr="0">
            <a:noAutofit/>
          </a:bodyPr>
          <a:lstStyle/>
          <a:p>
            <a:pPr>
              <a:spcBef>
                <a:spcPts val="0"/>
              </a:spcBef>
              <a:buNone/>
            </a:pPr>
            <a:r>
              <a:rPr lang="en"/>
              <a:t>Codice Duran: Moctezuma at a market </a:t>
            </a:r>
          </a:p>
        </p:txBody>
      </p:sp>
      <p:sp>
        <p:nvSpPr>
          <p:cNvPr id="46" name="Shape 46"/>
          <p:cNvSpPr txBox="1"/>
          <p:nvPr/>
        </p:nvSpPr>
        <p:spPr>
          <a:xfrm>
            <a:off x="0" y="0"/>
            <a:ext cx="3000000" cy="3000000"/>
          </a:xfrm>
          <a:prstGeom prst="rect">
            <a:avLst/>
          </a:prstGeom>
          <a:noFill/>
          <a:ln>
            <a:noFill/>
          </a:ln>
        </p:spPr>
        <p:txBody>
          <a:bodyPr lIns="91425" tIns="91425" rIns="91425" bIns="91425" anchor="ctr" anchorCtr="0">
            <a:noAutofit/>
          </a:bodyPr>
          <a:lstStyle/>
          <a:p>
            <a:pPr lvl="0" rtl="0">
              <a:spcBef>
                <a:spcPts val="0"/>
              </a:spcBef>
              <a:buNone/>
            </a:pPr>
            <a:r>
              <a:rPr lang="en"/>
              <a:t> </a:t>
            </a:r>
          </a:p>
        </p:txBody>
      </p:sp>
      <p:sp>
        <p:nvSpPr>
          <p:cNvPr id="47" name="Shape 47"/>
          <p:cNvSpPr txBox="1"/>
          <p:nvPr/>
        </p:nvSpPr>
        <p:spPr>
          <a:xfrm>
            <a:off x="4456850" y="4479575"/>
            <a:ext cx="3251399" cy="627899"/>
          </a:xfrm>
          <a:prstGeom prst="rect">
            <a:avLst/>
          </a:prstGeom>
          <a:noFill/>
          <a:ln>
            <a:noFill/>
          </a:ln>
        </p:spPr>
        <p:txBody>
          <a:bodyPr lIns="91425" tIns="91425" rIns="91425" bIns="91425" anchor="ctr" anchorCtr="0">
            <a:noAutofit/>
          </a:bodyPr>
          <a:lstStyle/>
          <a:p>
            <a:pPr rtl="0">
              <a:spcBef>
                <a:spcPts val="0"/>
              </a:spcBef>
              <a:buNone/>
            </a:pPr>
            <a:r>
              <a:rPr lang="en" dirty="0"/>
              <a:t>Market at Tlatelolco as described by </a:t>
            </a:r>
          </a:p>
          <a:p>
            <a:pPr lvl="0" rtl="0">
              <a:spcBef>
                <a:spcPts val="0"/>
              </a:spcBef>
              <a:buNone/>
            </a:pPr>
            <a:r>
              <a:rPr lang="en" dirty="0" smtClean="0"/>
              <a:t>Hernando Cortes </a:t>
            </a:r>
            <a:r>
              <a:rPr lang="en" dirty="0"/>
              <a:t>in </a:t>
            </a:r>
            <a:r>
              <a:rPr lang="en" u="sng" dirty="0"/>
              <a:t>Five Letters</a:t>
            </a:r>
            <a:r>
              <a:rPr lang="en" dirty="0"/>
              <a:t>. </a:t>
            </a:r>
          </a:p>
          <a:p>
            <a:pPr lvl="0" rtl="0">
              <a:spcBef>
                <a:spcPts val="0"/>
              </a:spcBef>
              <a:buNone/>
            </a:pPr>
            <a:r>
              <a:rPr lang="en" dirty="0"/>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Market Description:</a:t>
            </a:r>
          </a:p>
        </p:txBody>
      </p:sp>
      <p:sp>
        <p:nvSpPr>
          <p:cNvPr id="53" name="Shape 53"/>
          <p:cNvSpPr txBox="1">
            <a:spLocks noGrp="1"/>
          </p:cNvSpPr>
          <p:nvPr>
            <p:ph type="body" idx="1"/>
          </p:nvPr>
        </p:nvSpPr>
        <p:spPr>
          <a:xfrm>
            <a:off x="457200" y="1008225"/>
            <a:ext cx="8229600" cy="3725699"/>
          </a:xfrm>
          <a:prstGeom prst="rect">
            <a:avLst/>
          </a:prstGeom>
        </p:spPr>
        <p:txBody>
          <a:bodyPr lIns="91425" tIns="91425" rIns="91425" bIns="91425" anchor="t" anchorCtr="0">
            <a:noAutofit/>
          </a:bodyPr>
          <a:lstStyle/>
          <a:p>
            <a:pPr lvl="0" rtl="0">
              <a:spcBef>
                <a:spcPts val="0"/>
              </a:spcBef>
              <a:buNone/>
            </a:pPr>
            <a:r>
              <a:rPr lang="en" sz="1800" dirty="0">
                <a:solidFill>
                  <a:srgbClr val="000000"/>
                </a:solidFill>
                <a:latin typeface="Arial"/>
                <a:ea typeface="Arial"/>
                <a:cs typeface="Arial"/>
                <a:sym typeface="Arial"/>
              </a:rPr>
              <a:t>There is in this city a market, in which every day thirty thousand people are engaged in buying and selling, beside many other merchants who are scattered about the city.</a:t>
            </a:r>
          </a:p>
          <a:p>
            <a:pPr lvl="0" rtl="0">
              <a:spcBef>
                <a:spcPts val="0"/>
              </a:spcBef>
              <a:buNone/>
            </a:pPr>
            <a:r>
              <a:rPr lang="en" sz="1800" dirty="0">
                <a:solidFill>
                  <a:srgbClr val="000000"/>
                </a:solidFill>
                <a:latin typeface="Arial"/>
                <a:ea typeface="Arial"/>
                <a:cs typeface="Arial"/>
                <a:sym typeface="Arial"/>
              </a:rPr>
              <a:t>The market contains a great variety of articles both of food and clothing, and all kinds of shoes for the feet; jewels of gold and silver, and precious stones, and ornaments of feathers, all as well arranged as they can possibly be found in any public squares or markets in the world. </a:t>
            </a:r>
          </a:p>
          <a:p>
            <a:pPr lvl="0" rtl="0">
              <a:spcBef>
                <a:spcPts val="0"/>
              </a:spcBef>
              <a:buNone/>
            </a:pPr>
            <a:r>
              <a:rPr lang="en" sz="1800" dirty="0">
                <a:solidFill>
                  <a:srgbClr val="000000"/>
                </a:solidFill>
                <a:latin typeface="Arial"/>
                <a:ea typeface="Arial"/>
                <a:cs typeface="Arial"/>
                <a:sym typeface="Arial"/>
              </a:rPr>
              <a:t>There is much earthenware of every style and a good quality, equal to the best of Spanish manufacture. Wood, coal, edible and medicinal plants, are sold in great quantities.</a:t>
            </a:r>
            <a:r>
              <a:rPr lang="en" sz="1100" dirty="0">
                <a:solidFill>
                  <a:srgbClr val="000000"/>
                </a:solidFill>
                <a:latin typeface="Arial"/>
                <a:ea typeface="Arial"/>
                <a:cs typeface="Arial"/>
                <a:sym typeface="Arial"/>
              </a:rPr>
              <a:t> </a:t>
            </a:r>
          </a:p>
          <a:p>
            <a:pPr lvl="0" rtl="0">
              <a:spcBef>
                <a:spcPts val="0"/>
              </a:spcBef>
              <a:buNone/>
            </a:pPr>
            <a:r>
              <a:rPr lang="en" sz="1100" dirty="0">
                <a:solidFill>
                  <a:srgbClr val="000000"/>
                </a:solidFill>
                <a:latin typeface="Arial"/>
                <a:ea typeface="Arial"/>
                <a:cs typeface="Arial"/>
                <a:sym typeface="Arial"/>
              </a:rPr>
              <a:t>-- Second Letter of </a:t>
            </a:r>
            <a:r>
              <a:rPr lang="en" sz="1100" dirty="0" smtClean="0">
                <a:solidFill>
                  <a:srgbClr val="000000"/>
                </a:solidFill>
                <a:latin typeface="Arial"/>
                <a:ea typeface="Arial"/>
                <a:cs typeface="Arial"/>
                <a:sym typeface="Arial"/>
              </a:rPr>
              <a:t>HernandoCortes </a:t>
            </a:r>
            <a:r>
              <a:rPr lang="en" sz="1100" dirty="0">
                <a:solidFill>
                  <a:srgbClr val="000000"/>
                </a:solidFill>
                <a:latin typeface="Arial"/>
                <a:ea typeface="Arial"/>
                <a:cs typeface="Arial"/>
                <a:sym typeface="Arial"/>
              </a:rPr>
              <a:t>to Charles V</a:t>
            </a:r>
          </a:p>
        </p:txBody>
      </p:sp>
      <p:pic>
        <p:nvPicPr>
          <p:cNvPr id="54" name="Shape 54"/>
          <p:cNvPicPr preferRelativeResize="0"/>
          <p:nvPr/>
        </p:nvPicPr>
        <p:blipFill>
          <a:blip r:embed="rId3">
            <a:alphaModFix/>
          </a:blip>
          <a:stretch>
            <a:fillRect/>
          </a:stretch>
        </p:blipFill>
        <p:spPr>
          <a:xfrm>
            <a:off x="8138900" y="4129875"/>
            <a:ext cx="952500" cy="9525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Modern Markets in Mexico:</a:t>
            </a:r>
          </a:p>
        </p:txBody>
      </p:sp>
      <p:pic>
        <p:nvPicPr>
          <p:cNvPr id="60" name="Shape 60"/>
          <p:cNvPicPr preferRelativeResize="0"/>
          <p:nvPr/>
        </p:nvPicPr>
        <p:blipFill>
          <a:blip r:embed="rId3">
            <a:alphaModFix/>
          </a:blip>
          <a:stretch>
            <a:fillRect/>
          </a:stretch>
        </p:blipFill>
        <p:spPr>
          <a:xfrm>
            <a:off x="531700" y="1197669"/>
            <a:ext cx="3963626" cy="2640749"/>
          </a:xfrm>
          <a:prstGeom prst="rect">
            <a:avLst/>
          </a:prstGeom>
          <a:noFill/>
          <a:ln>
            <a:noFill/>
          </a:ln>
        </p:spPr>
      </p:pic>
      <p:pic>
        <p:nvPicPr>
          <p:cNvPr id="61" name="Shape 61"/>
          <p:cNvPicPr preferRelativeResize="0"/>
          <p:nvPr/>
        </p:nvPicPr>
        <p:blipFill>
          <a:blip r:embed="rId4">
            <a:alphaModFix/>
          </a:blip>
          <a:stretch>
            <a:fillRect/>
          </a:stretch>
        </p:blipFill>
        <p:spPr>
          <a:xfrm>
            <a:off x="4803750" y="1197675"/>
            <a:ext cx="3521000" cy="2640750"/>
          </a:xfrm>
          <a:prstGeom prst="rect">
            <a:avLst/>
          </a:prstGeom>
          <a:noFill/>
          <a:ln>
            <a:noFill/>
          </a:ln>
        </p:spPr>
      </p:pic>
      <p:sp>
        <p:nvSpPr>
          <p:cNvPr id="62" name="Shape 62"/>
          <p:cNvSpPr txBox="1"/>
          <p:nvPr/>
        </p:nvSpPr>
        <p:spPr>
          <a:xfrm>
            <a:off x="531700" y="3972725"/>
            <a:ext cx="3657600" cy="457200"/>
          </a:xfrm>
          <a:prstGeom prst="rect">
            <a:avLst/>
          </a:prstGeom>
          <a:noFill/>
          <a:ln>
            <a:noFill/>
          </a:ln>
        </p:spPr>
        <p:txBody>
          <a:bodyPr lIns="91425" tIns="91425" rIns="91425" bIns="91425" anchor="t" anchorCtr="0">
            <a:noAutofit/>
          </a:bodyPr>
          <a:lstStyle/>
          <a:p>
            <a:pPr rtl="0">
              <a:spcBef>
                <a:spcPts val="0"/>
              </a:spcBef>
              <a:buNone/>
            </a:pPr>
            <a:r>
              <a:rPr lang="en"/>
              <a:t>Mercado de San Juan de Dios, </a:t>
            </a:r>
          </a:p>
          <a:p>
            <a:pPr>
              <a:spcBef>
                <a:spcPts val="0"/>
              </a:spcBef>
              <a:buNone/>
            </a:pPr>
            <a:r>
              <a:rPr lang="en"/>
              <a:t>Guadalajara</a:t>
            </a:r>
          </a:p>
        </p:txBody>
      </p:sp>
      <p:sp>
        <p:nvSpPr>
          <p:cNvPr id="63" name="Shape 63"/>
          <p:cNvSpPr txBox="1"/>
          <p:nvPr/>
        </p:nvSpPr>
        <p:spPr>
          <a:xfrm>
            <a:off x="4803750" y="3972725"/>
            <a:ext cx="3657600" cy="457200"/>
          </a:xfrm>
          <a:prstGeom prst="rect">
            <a:avLst/>
          </a:prstGeom>
          <a:noFill/>
          <a:ln>
            <a:noFill/>
          </a:ln>
        </p:spPr>
        <p:txBody>
          <a:bodyPr lIns="91425" tIns="91425" rIns="91425" bIns="91425" anchor="t" anchorCtr="0">
            <a:noAutofit/>
          </a:bodyPr>
          <a:lstStyle/>
          <a:p>
            <a:pPr>
              <a:spcBef>
                <a:spcPts val="0"/>
              </a:spcBef>
              <a:buNone/>
            </a:pPr>
            <a:r>
              <a:rPr lang="en"/>
              <a:t>Mercado 20 de Noviembre, Oaxaca</a:t>
            </a:r>
          </a:p>
        </p:txBody>
      </p:sp>
    </p:spTree>
  </p:cSld>
  <p:clrMapOvr>
    <a:masterClrMapping/>
  </p:clrMapOvr>
  <p:transition spd="slow">
    <p:cut/>
  </p:transition>
</p:sld>
</file>

<file path=ppt/theme/theme1.xml><?xml version="1.0" encoding="utf-8"?>
<a:theme xmlns:a="http://schemas.openxmlformats.org/drawingml/2006/main"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On-screen Show (16:9)</PresentationFormat>
  <Paragraphs>17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Trebuchet MS</vt:lpstr>
      <vt:lpstr>western</vt:lpstr>
      <vt:lpstr>Project Perspective:</vt:lpstr>
      <vt:lpstr>Mesoamerican Leader at the Market:</vt:lpstr>
      <vt:lpstr>Market Description:</vt:lpstr>
      <vt:lpstr>Modern Markets in Mexico: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dc:title>
  <cp:lastModifiedBy>mom guest roy</cp:lastModifiedBy>
  <cp:revision>1</cp:revision>
  <dcterms:modified xsi:type="dcterms:W3CDTF">2015-01-14T04:00:42Z</dcterms:modified>
</cp:coreProperties>
</file>