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handoutMasterIdLst>
    <p:handoutMasterId r:id="rId20"/>
  </p:handoutMasterIdLst>
  <p:sldIdLst>
    <p:sldId id="263" r:id="rId2"/>
    <p:sldId id="256" r:id="rId3"/>
    <p:sldId id="300" r:id="rId4"/>
    <p:sldId id="264" r:id="rId5"/>
    <p:sldId id="266" r:id="rId6"/>
    <p:sldId id="265" r:id="rId7"/>
    <p:sldId id="268" r:id="rId8"/>
    <p:sldId id="298" r:id="rId9"/>
    <p:sldId id="260" r:id="rId10"/>
    <p:sldId id="261" r:id="rId11"/>
    <p:sldId id="295" r:id="rId12"/>
    <p:sldId id="269" r:id="rId13"/>
    <p:sldId id="283" r:id="rId14"/>
    <p:sldId id="275" r:id="rId15"/>
    <p:sldId id="277" r:id="rId16"/>
    <p:sldId id="296" r:id="rId17"/>
    <p:sldId id="301" r:id="rId18"/>
    <p:sldId id="30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3" clrMode="bw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936" y="-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03D44-6733-DB46-942E-AB88A7E8B1EF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9D16E-436B-F241-ACFB-8EAA69BEB0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21EE6-5B7D-A446-92AC-89CAF348B283}" type="datetimeFigureOut">
              <a:rPr lang="en-US" smtClean="0"/>
              <a:pPr/>
              <a:t>6/5/15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542F6-3CCB-0F4A-8A0E-739893CDD1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SQzu4R6LRps" TargetMode="External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14OFp6pAmvk&amp;feature=related" TargetMode="External"/><Relationship Id="rId3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9600"/>
            <a:ext cx="8229600" cy="4876800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latin typeface="Bernard MT Condensed"/>
                <a:cs typeface="Bernard MT Condensed"/>
              </a:rPr>
              <a:t>Guardando</a:t>
            </a:r>
            <a:r>
              <a:rPr lang="en-US" sz="5400" b="1" dirty="0" smtClean="0">
                <a:latin typeface="Bernard MT Condensed"/>
                <a:cs typeface="Bernard MT Condensed"/>
              </a:rPr>
              <a:t> la </a:t>
            </a:r>
            <a:r>
              <a:rPr lang="en-US" sz="5400" b="1" dirty="0" err="1" smtClean="0">
                <a:latin typeface="Bernard MT Condensed"/>
                <a:cs typeface="Bernard MT Condensed"/>
              </a:rPr>
              <a:t>memoria</a:t>
            </a:r>
            <a:r>
              <a:rPr lang="en-US" dirty="0" smtClean="0">
                <a:latin typeface="Bernard MT Condensed"/>
                <a:cs typeface="Bernard MT Condensed"/>
              </a:rPr>
              <a:t/>
            </a:r>
            <a:br>
              <a:rPr lang="en-US" dirty="0" smtClean="0">
                <a:latin typeface="Bernard MT Condensed"/>
                <a:cs typeface="Bernard MT Condensed"/>
              </a:rPr>
            </a:br>
            <a:r>
              <a:rPr lang="en-US" sz="2600" dirty="0" err="1" smtClean="0">
                <a:latin typeface="Bernard MT Condensed"/>
                <a:cs typeface="Bernard MT Condensed"/>
              </a:rPr>
              <a:t>Acciones</a:t>
            </a:r>
            <a:r>
              <a:rPr lang="en-US" sz="2600" dirty="0" smtClean="0">
                <a:latin typeface="Bernard MT Condensed"/>
                <a:cs typeface="Bernard MT Condensed"/>
              </a:rPr>
              <a:t> de </a:t>
            </a:r>
            <a:r>
              <a:rPr lang="en-US" sz="2600" dirty="0" err="1" smtClean="0">
                <a:latin typeface="Bernard MT Condensed"/>
                <a:cs typeface="Bernard MT Condensed"/>
              </a:rPr>
              <a:t>protesta</a:t>
            </a:r>
            <a:r>
              <a:rPr lang="en-US" sz="2600" dirty="0" smtClean="0">
                <a:latin typeface="Bernard MT Condensed"/>
                <a:cs typeface="Bernard MT Condensed"/>
              </a:rPr>
              <a:t>, </a:t>
            </a:r>
            <a:r>
              <a:rPr lang="en-US" sz="2600" dirty="0" err="1" smtClean="0">
                <a:latin typeface="Bernard MT Condensed"/>
                <a:cs typeface="Bernard MT Condensed"/>
              </a:rPr>
              <a:t>resistencia</a:t>
            </a:r>
            <a:r>
              <a:rPr lang="en-US" sz="2600" dirty="0" smtClean="0">
                <a:latin typeface="Bernard MT Condensed"/>
                <a:cs typeface="Bernard MT Condensed"/>
              </a:rPr>
              <a:t> </a:t>
            </a:r>
            <a:r>
              <a:rPr lang="en-US" sz="2600" dirty="0" err="1" smtClean="0">
                <a:latin typeface="Bernard MT Condensed"/>
                <a:cs typeface="Bernard MT Condensed"/>
              </a:rPr>
              <a:t>y</a:t>
            </a:r>
            <a:r>
              <a:rPr lang="en-US" sz="2600" dirty="0" smtClean="0">
                <a:latin typeface="Bernard MT Condensed"/>
                <a:cs typeface="Bernard MT Condensed"/>
              </a:rPr>
              <a:t> </a:t>
            </a:r>
            <a:r>
              <a:rPr lang="en-US" sz="2600" dirty="0" err="1" smtClean="0">
                <a:latin typeface="Bernard MT Condensed"/>
                <a:cs typeface="Bernard MT Condensed"/>
              </a:rPr>
              <a:t>coraje</a:t>
            </a:r>
            <a:r>
              <a:rPr lang="en-US" sz="2600" smtClean="0">
                <a:latin typeface="Bernard MT Condensed"/>
                <a:cs typeface="Bernard MT Condensed"/>
              </a:rPr>
              <a:t> </a:t>
            </a:r>
            <a:r>
              <a:rPr lang="en-US" sz="2600" smtClean="0">
                <a:latin typeface="Bernard MT Condensed"/>
                <a:cs typeface="Bernard MT Condensed"/>
              </a:rPr>
              <a:t>en </a:t>
            </a:r>
            <a:r>
              <a:rPr lang="en-US" sz="2600" dirty="0" smtClean="0">
                <a:latin typeface="Bernard MT Condensed"/>
                <a:cs typeface="Bernard MT Condensed"/>
              </a:rPr>
              <a:t>Argentina </a:t>
            </a:r>
            <a:r>
              <a:rPr lang="en-US" sz="2600" dirty="0" err="1" smtClean="0">
                <a:latin typeface="Bernard MT Condensed"/>
                <a:cs typeface="Bernard MT Condensed"/>
              </a:rPr>
              <a:t>y</a:t>
            </a:r>
            <a:r>
              <a:rPr lang="en-US" sz="2600" dirty="0" smtClean="0">
                <a:latin typeface="Bernard MT Condensed"/>
                <a:cs typeface="Bernard MT Condensed"/>
              </a:rPr>
              <a:t> Chile</a:t>
            </a:r>
            <a:r>
              <a:rPr lang="en-US" sz="3700" dirty="0" smtClean="0">
                <a:latin typeface="Bernard MT Condensed"/>
                <a:cs typeface="Bernard MT Condensed"/>
              </a:rPr>
              <a:t/>
            </a:r>
            <a:br>
              <a:rPr lang="en-US" sz="3700" dirty="0" smtClean="0">
                <a:latin typeface="Bernard MT Condensed"/>
                <a:cs typeface="Bernard MT Condensed"/>
              </a:rPr>
            </a:br>
            <a:r>
              <a:rPr lang="en-US" sz="3700" dirty="0" smtClean="0">
                <a:latin typeface="Bernard MT Condensed"/>
                <a:cs typeface="Bernard MT Condensed"/>
              </a:rPr>
              <a:t/>
            </a:r>
            <a:br>
              <a:rPr lang="en-US" sz="3700" dirty="0" smtClean="0">
                <a:latin typeface="Bernard MT Condensed"/>
                <a:cs typeface="Bernard MT Condensed"/>
              </a:rPr>
            </a:br>
            <a:r>
              <a:rPr lang="en-US" sz="3700" dirty="0" smtClean="0">
                <a:latin typeface="Bernard MT Condensed"/>
                <a:cs typeface="Bernard MT Condensed"/>
              </a:rPr>
              <a:t/>
            </a:r>
            <a:br>
              <a:rPr lang="en-US" sz="3700" dirty="0" smtClean="0">
                <a:latin typeface="Bernard MT Condensed"/>
                <a:cs typeface="Bernard MT Condensed"/>
              </a:rPr>
            </a:br>
            <a:endParaRPr lang="en-US" sz="2400" dirty="0">
              <a:latin typeface="Bernard MT Condensed"/>
              <a:cs typeface="Bernard MT Condensed"/>
            </a:endParaRPr>
          </a:p>
        </p:txBody>
      </p:sp>
      <p:pic>
        <p:nvPicPr>
          <p:cNvPr id="4" name="Content Placeholder 3" descr="desaparecidos1.tiff"/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l="-4432" r="-4432"/>
          <a:stretch>
            <a:fillRect/>
          </a:stretch>
        </p:blipFill>
        <p:spPr>
          <a:xfrm>
            <a:off x="1066800" y="1981200"/>
            <a:ext cx="7182712" cy="3950208"/>
          </a:xfrm>
        </p:spPr>
      </p:pic>
      <p:sp>
        <p:nvSpPr>
          <p:cNvPr id="5" name="TextBox 4"/>
          <p:cNvSpPr txBox="1"/>
          <p:nvPr/>
        </p:nvSpPr>
        <p:spPr>
          <a:xfrm>
            <a:off x="3048000" y="605926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Bernard MT Condensed"/>
                <a:cs typeface="Bernard MT Condensed"/>
              </a:rPr>
              <a:t>Lisa </a:t>
            </a:r>
            <a:r>
              <a:rPr lang="en-US" dirty="0" err="1" smtClean="0">
                <a:latin typeface="Bernard MT Condensed"/>
                <a:cs typeface="Bernard MT Condensed"/>
              </a:rPr>
              <a:t>Albrich</a:t>
            </a:r>
            <a:r>
              <a:rPr lang="en-US" dirty="0" smtClean="0">
                <a:latin typeface="Bernard MT Condensed"/>
                <a:cs typeface="Bernard MT Condensed"/>
              </a:rPr>
              <a:t/>
            </a:r>
            <a:br>
              <a:rPr lang="en-US" dirty="0" smtClean="0">
                <a:latin typeface="Bernard MT Condensed"/>
                <a:cs typeface="Bernard MT Condensed"/>
              </a:rPr>
            </a:br>
            <a:r>
              <a:rPr lang="en-US" dirty="0" smtClean="0">
                <a:latin typeface="Bernard MT Condensed"/>
                <a:cs typeface="Bernard MT Condensed"/>
              </a:rPr>
              <a:t>Sheldon High School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 smtClean="0">
                <a:latin typeface="Bernard MT Condensed"/>
                <a:cs typeface="Bernard MT Condensed"/>
              </a:rPr>
              <a:t>La </a:t>
            </a:r>
            <a:r>
              <a:rPr lang="en-US" sz="5300" dirty="0" err="1" smtClean="0">
                <a:latin typeface="Bernard MT Condensed"/>
                <a:cs typeface="Bernard MT Condensed"/>
              </a:rPr>
              <a:t>cueca</a:t>
            </a:r>
            <a:r>
              <a:rPr lang="en-US" sz="5300" dirty="0" smtClean="0">
                <a:latin typeface="Bernard MT Condensed"/>
                <a:cs typeface="Bernard MT Condensed"/>
              </a:rPr>
              <a:t> sola</a:t>
            </a:r>
            <a:br>
              <a:rPr lang="en-US" sz="5300" dirty="0" smtClean="0">
                <a:latin typeface="Bernard MT Condensed"/>
                <a:cs typeface="Bernard MT Condensed"/>
              </a:rPr>
            </a:br>
            <a:r>
              <a:rPr lang="en-US" sz="2778" dirty="0" err="1" smtClean="0">
                <a:latin typeface="Cambria"/>
                <a:cs typeface="Cambria"/>
                <a:hlinkClick r:id="rId2"/>
              </a:rPr>
              <a:t>Baile</a:t>
            </a:r>
            <a:r>
              <a:rPr lang="en-US" sz="2778" dirty="0" smtClean="0">
                <a:latin typeface="Cambria"/>
                <a:cs typeface="Cambria"/>
                <a:hlinkClick r:id="rId2"/>
              </a:rPr>
              <a:t> de </a:t>
            </a:r>
            <a:r>
              <a:rPr lang="en-US" sz="2778" dirty="0" err="1" smtClean="0">
                <a:latin typeface="Cambria"/>
                <a:cs typeface="Cambria"/>
                <a:hlinkClick r:id="rId2"/>
              </a:rPr>
              <a:t>protesta</a:t>
            </a:r>
            <a:endParaRPr lang="en-US" sz="2778" dirty="0">
              <a:latin typeface="Cambria"/>
              <a:cs typeface="Cambria"/>
            </a:endParaRPr>
          </a:p>
        </p:txBody>
      </p:sp>
      <p:pic>
        <p:nvPicPr>
          <p:cNvPr id="4" name="Content Placeholder 3" descr="cuecasola1.tiff"/>
          <p:cNvPicPr>
            <a:picLocks noGrp="1" noChangeAspect="1"/>
          </p:cNvPicPr>
          <p:nvPr>
            <p:ph idx="1"/>
          </p:nvPr>
        </p:nvPicPr>
        <p:blipFill>
          <a:blip r:embed="rId3"/>
          <a:srcRect l="-48884" r="-4888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Jara 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5135" r="-25135"/>
          <a:stretch>
            <a:fillRect/>
          </a:stretch>
        </p:blipFill>
        <p:spPr>
          <a:xfrm>
            <a:off x="-1157379" y="1295400"/>
            <a:ext cx="7481979" cy="4114800"/>
          </a:xfrm>
        </p:spPr>
      </p:pic>
      <p:pic>
        <p:nvPicPr>
          <p:cNvPr id="5" name="Picture 4" descr="Jara 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914400"/>
            <a:ext cx="4025900" cy="497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arraarboldelavid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020" y="914400"/>
            <a:ext cx="2018580" cy="2743200"/>
          </a:xfrm>
          <a:prstGeom prst="rect">
            <a:avLst/>
          </a:prstGeom>
        </p:spPr>
      </p:pic>
      <p:pic>
        <p:nvPicPr>
          <p:cNvPr id="7" name="Content Placeholder 6" descr="violetaparra2.tiff"/>
          <p:cNvPicPr>
            <a:picLocks noGrp="1" noChangeAspect="1"/>
          </p:cNvPicPr>
          <p:nvPr>
            <p:ph idx="1"/>
          </p:nvPr>
        </p:nvPicPr>
        <p:blipFill>
          <a:blip r:embed="rId3"/>
          <a:srcRect l="11447" r="12344"/>
          <a:stretch>
            <a:fillRect/>
          </a:stretch>
        </p:blipFill>
        <p:spPr>
          <a:xfrm>
            <a:off x="1562100" y="3810000"/>
            <a:ext cx="2476500" cy="2286000"/>
          </a:xfrm>
        </p:spPr>
      </p:pic>
      <p:sp>
        <p:nvSpPr>
          <p:cNvPr id="8" name="TextBox 7"/>
          <p:cNvSpPr txBox="1"/>
          <p:nvPr/>
        </p:nvSpPr>
        <p:spPr>
          <a:xfrm>
            <a:off x="0" y="2272605"/>
            <a:ext cx="1942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dirty="0" err="1" smtClean="0">
                <a:latin typeface="Bernard MT Condensed"/>
                <a:cs typeface="Bernard MT Condensed"/>
              </a:rPr>
              <a:t>Violeta</a:t>
            </a:r>
            <a:r>
              <a:rPr lang="en-US" sz="4200" dirty="0" smtClean="0">
                <a:latin typeface="Bernard MT Condensed"/>
                <a:cs typeface="Bernard MT Condensed"/>
              </a:rPr>
              <a:t> </a:t>
            </a:r>
          </a:p>
          <a:p>
            <a:pPr algn="r"/>
            <a:r>
              <a:rPr lang="en-US" sz="4200" dirty="0" err="1" smtClean="0">
                <a:latin typeface="Bernard MT Condensed"/>
                <a:cs typeface="Bernard MT Condensed"/>
              </a:rPr>
              <a:t>Parra</a:t>
            </a:r>
            <a:endParaRPr lang="en-US" sz="4200" dirty="0">
              <a:latin typeface="Bernard MT Condensed"/>
              <a:cs typeface="Bernard MT Condensed"/>
            </a:endParaRPr>
          </a:p>
        </p:txBody>
      </p:sp>
      <p:pic>
        <p:nvPicPr>
          <p:cNvPr id="6" name="Picture 5" descr="parralacueca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690" y="533400"/>
            <a:ext cx="481571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nard MT Condensed"/>
                <a:cs typeface="Bernard MT Condensed"/>
              </a:rPr>
              <a:t>El </a:t>
            </a:r>
            <a:r>
              <a:rPr lang="en-US" dirty="0" err="1" smtClean="0">
                <a:latin typeface="Bernard MT Condensed"/>
                <a:cs typeface="Bernard MT Condensed"/>
              </a:rPr>
              <a:t>movimiento</a:t>
            </a:r>
            <a:r>
              <a:rPr lang="en-US" dirty="0" smtClean="0">
                <a:latin typeface="Bernard MT Condensed"/>
                <a:cs typeface="Bernard MT Condensed"/>
              </a:rPr>
              <a:t> de </a:t>
            </a:r>
            <a:r>
              <a:rPr lang="en-US" dirty="0" err="1" smtClean="0">
                <a:latin typeface="Bernard MT Condensed"/>
                <a:cs typeface="Bernard MT Condensed"/>
              </a:rPr>
              <a:t>arpilleras</a:t>
            </a:r>
            <a:endParaRPr lang="en-US" dirty="0">
              <a:latin typeface="Bernard MT Condensed"/>
              <a:cs typeface="Bernard MT Condense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>
              <a:buNone/>
            </a:pPr>
            <a:r>
              <a:rPr lang="en-US" sz="2400" b="1" dirty="0" err="1" smtClean="0">
                <a:latin typeface="Cambria"/>
                <a:cs typeface="Cambria"/>
              </a:rPr>
              <a:t>Arpillera</a:t>
            </a:r>
            <a:r>
              <a:rPr lang="en-US" sz="2400" dirty="0" smtClean="0">
                <a:latin typeface="Cambria"/>
                <a:cs typeface="Cambria"/>
              </a:rPr>
              <a:t> =</a:t>
            </a:r>
            <a:r>
              <a:rPr lang="en-US" sz="2400" i="1" dirty="0" smtClean="0">
                <a:latin typeface="Cambria"/>
                <a:cs typeface="Cambria"/>
              </a:rPr>
              <a:t> </a:t>
            </a:r>
            <a:r>
              <a:rPr lang="en-US" sz="2400" dirty="0" smtClean="0">
                <a:latin typeface="Cambria"/>
                <a:cs typeface="Cambria"/>
              </a:rPr>
              <a:t>un </a:t>
            </a:r>
            <a:r>
              <a:rPr lang="en-US" sz="2400" dirty="0" err="1" smtClean="0">
                <a:latin typeface="Cambria"/>
                <a:cs typeface="Cambria"/>
              </a:rPr>
              <a:t>tápiz</a:t>
            </a:r>
            <a:r>
              <a:rPr lang="en-US" sz="2400" dirty="0" smtClean="0">
                <a:latin typeface="Cambria"/>
                <a:cs typeface="Cambria"/>
              </a:rPr>
              <a:t> </a:t>
            </a:r>
            <a:r>
              <a:rPr lang="en-US" sz="2400" dirty="0" err="1" smtClean="0">
                <a:latin typeface="Cambria"/>
                <a:cs typeface="Cambria"/>
              </a:rPr>
              <a:t>bordado</a:t>
            </a:r>
            <a:r>
              <a:rPr lang="en-US" sz="2400" dirty="0" smtClean="0">
                <a:latin typeface="Cambria"/>
                <a:cs typeface="Cambria"/>
              </a:rPr>
              <a:t> a </a:t>
            </a:r>
            <a:r>
              <a:rPr lang="en-US" sz="2400" dirty="0" err="1" smtClean="0">
                <a:latin typeface="Cambria"/>
                <a:cs typeface="Cambria"/>
              </a:rPr>
              <a:t>mano</a:t>
            </a:r>
            <a:r>
              <a:rPr lang="en-US" sz="2400" dirty="0" smtClean="0">
                <a:latin typeface="Cambria"/>
                <a:cs typeface="Cambria"/>
              </a:rPr>
              <a:t>; </a:t>
            </a:r>
            <a:r>
              <a:rPr lang="en-US" sz="2400" dirty="0" err="1" smtClean="0">
                <a:latin typeface="Cambria"/>
                <a:cs typeface="Cambria"/>
              </a:rPr>
              <a:t>significa</a:t>
            </a:r>
            <a:r>
              <a:rPr lang="en-US" sz="2400" dirty="0" smtClean="0">
                <a:latin typeface="Cambria"/>
                <a:cs typeface="Cambria"/>
              </a:rPr>
              <a:t> </a:t>
            </a:r>
            <a:r>
              <a:rPr lang="en-US" sz="2400" i="1" dirty="0" smtClean="0">
                <a:latin typeface="Cambria"/>
                <a:cs typeface="Cambria"/>
              </a:rPr>
              <a:t>burlap </a:t>
            </a:r>
            <a:r>
              <a:rPr lang="en-US" sz="2400" dirty="0" smtClean="0">
                <a:latin typeface="Cambria"/>
                <a:cs typeface="Cambria"/>
              </a:rPr>
              <a:t>en </a:t>
            </a:r>
            <a:r>
              <a:rPr lang="en-US" sz="2400" dirty="0" err="1" smtClean="0">
                <a:latin typeface="Cambria"/>
                <a:cs typeface="Cambria"/>
              </a:rPr>
              <a:t>inglés</a:t>
            </a:r>
            <a:r>
              <a:rPr lang="en-US" sz="2400" dirty="0" smtClean="0">
                <a:latin typeface="Cambria"/>
                <a:cs typeface="Cambria"/>
              </a:rPr>
              <a:t>; </a:t>
            </a:r>
          </a:p>
          <a:p>
            <a:pPr>
              <a:buNone/>
            </a:pPr>
            <a:endParaRPr lang="en-US" sz="2400" dirty="0" smtClean="0">
              <a:latin typeface="Cambria"/>
              <a:cs typeface="Cambria"/>
            </a:endParaRPr>
          </a:p>
          <a:p>
            <a:pPr>
              <a:buNone/>
            </a:pPr>
            <a:r>
              <a:rPr lang="en-US" sz="2400" b="1" dirty="0" smtClean="0">
                <a:latin typeface="Cambria"/>
                <a:cs typeface="Cambria"/>
              </a:rPr>
              <a:t>1974:  </a:t>
            </a:r>
            <a:r>
              <a:rPr lang="en-US" sz="2400" dirty="0" smtClean="0">
                <a:latin typeface="Cambria"/>
                <a:cs typeface="Cambria"/>
              </a:rPr>
              <a:t>Un </a:t>
            </a:r>
            <a:r>
              <a:rPr lang="en-US" sz="2400" dirty="0" err="1" smtClean="0">
                <a:latin typeface="Cambria"/>
                <a:cs typeface="Cambria"/>
              </a:rPr>
              <a:t>grupo</a:t>
            </a:r>
            <a:r>
              <a:rPr lang="en-US" sz="2400" dirty="0" smtClean="0">
                <a:latin typeface="Cambria"/>
                <a:cs typeface="Cambria"/>
              </a:rPr>
              <a:t> de </a:t>
            </a:r>
            <a:r>
              <a:rPr lang="en-US" sz="2400" dirty="0" err="1" smtClean="0">
                <a:latin typeface="Cambria"/>
                <a:cs typeface="Cambria"/>
              </a:rPr>
              <a:t>mujeres</a:t>
            </a:r>
            <a:r>
              <a:rPr lang="en-US" sz="2400" dirty="0" smtClean="0">
                <a:latin typeface="Cambria"/>
                <a:cs typeface="Cambria"/>
              </a:rPr>
              <a:t> </a:t>
            </a:r>
            <a:r>
              <a:rPr lang="en-US" sz="2400" dirty="0" err="1" smtClean="0">
                <a:latin typeface="Cambria"/>
                <a:cs typeface="Cambria"/>
              </a:rPr>
              <a:t>que</a:t>
            </a:r>
            <a:r>
              <a:rPr lang="en-US" sz="2400" dirty="0" smtClean="0">
                <a:latin typeface="Cambria"/>
                <a:cs typeface="Cambria"/>
              </a:rPr>
              <a:t> </a:t>
            </a:r>
            <a:r>
              <a:rPr lang="en-US" sz="2400" dirty="0" err="1" smtClean="0">
                <a:latin typeface="Cambria"/>
                <a:cs typeface="Cambria"/>
              </a:rPr>
              <a:t>buscan</a:t>
            </a:r>
            <a:r>
              <a:rPr lang="en-US" sz="2400" dirty="0" smtClean="0">
                <a:latin typeface="Cambria"/>
                <a:cs typeface="Cambria"/>
              </a:rPr>
              <a:t> a </a:t>
            </a:r>
            <a:r>
              <a:rPr lang="en-US" sz="2400" dirty="0" err="1" smtClean="0">
                <a:latin typeface="Cambria"/>
                <a:cs typeface="Cambria"/>
              </a:rPr>
              <a:t>sus</a:t>
            </a:r>
            <a:r>
              <a:rPr lang="en-US" sz="2400" dirty="0" smtClean="0">
                <a:latin typeface="Cambria"/>
                <a:cs typeface="Cambria"/>
              </a:rPr>
              <a:t> </a:t>
            </a:r>
            <a:r>
              <a:rPr lang="en-US" sz="2400" dirty="0" err="1" smtClean="0">
                <a:latin typeface="Cambria"/>
                <a:cs typeface="Cambria"/>
              </a:rPr>
              <a:t>familiares</a:t>
            </a:r>
            <a:r>
              <a:rPr lang="en-US" sz="2400" dirty="0" smtClean="0">
                <a:latin typeface="Cambria"/>
                <a:cs typeface="Cambria"/>
              </a:rPr>
              <a:t> </a:t>
            </a:r>
            <a:r>
              <a:rPr lang="en-US" sz="2400" dirty="0" err="1" smtClean="0">
                <a:latin typeface="Cambria"/>
                <a:cs typeface="Cambria"/>
              </a:rPr>
              <a:t>desaparecidos</a:t>
            </a:r>
            <a:r>
              <a:rPr lang="en-US" sz="2400" dirty="0" smtClean="0">
                <a:latin typeface="Cambria"/>
                <a:cs typeface="Cambria"/>
              </a:rPr>
              <a:t> </a:t>
            </a:r>
            <a:r>
              <a:rPr lang="en-US" sz="2400" dirty="0" err="1" smtClean="0">
                <a:latin typeface="Cambria"/>
                <a:cs typeface="Cambria"/>
              </a:rPr>
              <a:t>organiza</a:t>
            </a:r>
            <a:r>
              <a:rPr lang="en-US" sz="2400" dirty="0" smtClean="0">
                <a:latin typeface="Cambria"/>
                <a:cs typeface="Cambria"/>
              </a:rPr>
              <a:t> los </a:t>
            </a:r>
            <a:r>
              <a:rPr lang="en-US" sz="2400" dirty="0" err="1" smtClean="0">
                <a:latin typeface="Cambria"/>
                <a:cs typeface="Cambria"/>
              </a:rPr>
              <a:t>primeros</a:t>
            </a:r>
            <a:r>
              <a:rPr lang="en-US" sz="2400" dirty="0" smtClean="0">
                <a:latin typeface="Cambria"/>
                <a:cs typeface="Cambria"/>
              </a:rPr>
              <a:t> </a:t>
            </a:r>
            <a:r>
              <a:rPr lang="en-US" sz="2400" dirty="0" err="1" smtClean="0">
                <a:latin typeface="Cambria"/>
                <a:cs typeface="Cambria"/>
              </a:rPr>
              <a:t>talleres</a:t>
            </a:r>
            <a:r>
              <a:rPr lang="en-US" sz="2400" dirty="0" smtClean="0">
                <a:latin typeface="Cambria"/>
                <a:cs typeface="Cambria"/>
              </a:rPr>
              <a:t> de </a:t>
            </a:r>
            <a:r>
              <a:rPr lang="en-US" sz="2400" dirty="0" err="1" smtClean="0">
                <a:latin typeface="Cambria"/>
                <a:cs typeface="Cambria"/>
              </a:rPr>
              <a:t>arpilleras</a:t>
            </a:r>
            <a:r>
              <a:rPr lang="en-US" sz="2400" dirty="0" smtClean="0">
                <a:latin typeface="Cambria"/>
                <a:cs typeface="Cambria"/>
              </a:rPr>
              <a:t>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aguj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581400"/>
            <a:ext cx="2614613" cy="2743200"/>
          </a:xfrm>
          <a:prstGeom prst="rect">
            <a:avLst/>
          </a:prstGeom>
        </p:spPr>
      </p:pic>
      <p:pic>
        <p:nvPicPr>
          <p:cNvPr id="5" name="Picture 4" descr="tela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581400"/>
            <a:ext cx="2721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rpillera5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0394" r="-20394"/>
          <a:stretch>
            <a:fillRect/>
          </a:stretch>
        </p:blipFill>
        <p:spPr>
          <a:xfrm>
            <a:off x="-1143000" y="304800"/>
            <a:ext cx="11638633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rpillera7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21855" r="-21855"/>
          <a:stretch>
            <a:fillRect/>
          </a:stretch>
        </p:blipFill>
        <p:spPr>
          <a:xfrm>
            <a:off x="-1219200" y="228600"/>
            <a:ext cx="11638633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Bernard MT Condensed"/>
                <a:cs typeface="Bernard MT Condensed"/>
              </a:rPr>
              <a:t>Ausencias</a:t>
            </a:r>
            <a:r>
              <a:rPr lang="en-US" dirty="0" smtClean="0">
                <a:latin typeface="Bernard MT Condensed"/>
                <a:cs typeface="Bernard MT Condensed"/>
              </a:rPr>
              <a:t/>
            </a:r>
            <a:br>
              <a:rPr lang="en-US" dirty="0" smtClean="0">
                <a:latin typeface="Bernard MT Condensed"/>
                <a:cs typeface="Bernard MT Condensed"/>
              </a:rPr>
            </a:br>
            <a:r>
              <a:rPr lang="en-US" sz="3000" dirty="0" err="1" smtClean="0">
                <a:latin typeface="Bernard MT Condensed"/>
                <a:cs typeface="Bernard MT Condensed"/>
              </a:rPr>
              <a:t>Fotos</a:t>
            </a:r>
            <a:r>
              <a:rPr lang="en-US" sz="3000" dirty="0" smtClean="0">
                <a:latin typeface="Bernard MT Condensed"/>
                <a:cs typeface="Bernard MT Condensed"/>
              </a:rPr>
              <a:t> </a:t>
            </a:r>
            <a:r>
              <a:rPr lang="en-US" sz="3000" dirty="0" err="1" smtClean="0">
                <a:latin typeface="Bernard MT Condensed"/>
                <a:cs typeface="Bernard MT Condensed"/>
              </a:rPr>
              <a:t>por</a:t>
            </a:r>
            <a:r>
              <a:rPr lang="en-US" sz="3000" dirty="0" smtClean="0">
                <a:latin typeface="Bernard MT Condensed"/>
                <a:cs typeface="Bernard MT Condensed"/>
              </a:rPr>
              <a:t> Gustavo </a:t>
            </a:r>
            <a:r>
              <a:rPr lang="en-US" sz="3000" dirty="0" err="1" smtClean="0">
                <a:latin typeface="Bernard MT Condensed"/>
                <a:cs typeface="Bernard MT Condensed"/>
              </a:rPr>
              <a:t>Germano</a:t>
            </a:r>
            <a:endParaRPr lang="en-US" sz="3000" dirty="0">
              <a:latin typeface="Bernard MT Condensed"/>
              <a:cs typeface="Bernard MT Condensed"/>
            </a:endParaRPr>
          </a:p>
        </p:txBody>
      </p:sp>
      <p:pic>
        <p:nvPicPr>
          <p:cNvPr id="4" name="Content Placeholder 3" descr="fotogermano1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13116" b="-13116"/>
          <a:stretch>
            <a:fillRect/>
          </a:stretch>
        </p:blipFill>
        <p:spPr>
          <a:xfrm>
            <a:off x="-641" y="1600199"/>
            <a:ext cx="9144641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676400"/>
            <a:ext cx="5105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Bernard MT Condensed"/>
                <a:cs typeface="Bernard MT Condensed"/>
              </a:rPr>
              <a:t>Ayotzinapa</a:t>
            </a:r>
            <a:r>
              <a:rPr lang="en-US" dirty="0" smtClean="0">
                <a:latin typeface="Bernard MT Condensed"/>
                <a:cs typeface="Bernard MT Condensed"/>
              </a:rPr>
              <a:t>, México </a:t>
            </a:r>
            <a:br>
              <a:rPr lang="en-US" dirty="0" smtClean="0">
                <a:latin typeface="Bernard MT Condensed"/>
                <a:cs typeface="Bernard MT Condensed"/>
              </a:rPr>
            </a:br>
            <a:r>
              <a:rPr lang="en-US" sz="3111" dirty="0" smtClean="0">
                <a:latin typeface="Bernard MT Condensed"/>
                <a:cs typeface="Bernard MT Condensed"/>
              </a:rPr>
              <a:t>September 26, 2014</a:t>
            </a:r>
            <a:endParaRPr lang="en-US" sz="3111" dirty="0">
              <a:latin typeface="Bernard MT Condensed"/>
              <a:cs typeface="Bernard MT Condensed"/>
            </a:endParaRPr>
          </a:p>
        </p:txBody>
      </p:sp>
      <p:pic>
        <p:nvPicPr>
          <p:cNvPr id="9" name="Content Placeholder 8" descr="ayotzi1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10312" b="-10312"/>
          <a:stretch>
            <a:fillRect/>
          </a:stretch>
        </p:blipFill>
        <p:spPr>
          <a:xfrm>
            <a:off x="4627543" y="3258979"/>
            <a:ext cx="4267200" cy="3379386"/>
          </a:xfrm>
        </p:spPr>
      </p:pic>
      <p:pic>
        <p:nvPicPr>
          <p:cNvPr id="10" name="Picture 9" descr="ayotzi3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543" y="356616"/>
            <a:ext cx="4208093" cy="2843784"/>
          </a:xfrm>
          <a:prstGeom prst="rect">
            <a:avLst/>
          </a:prstGeom>
        </p:spPr>
      </p:pic>
      <p:pic>
        <p:nvPicPr>
          <p:cNvPr id="11" name="Picture 10" descr="ayotzi2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557016"/>
            <a:ext cx="4291133" cy="28437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51348" y="3258979"/>
            <a:ext cx="45164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mbria"/>
                <a:cs typeface="Cambria"/>
              </a:rPr>
              <a:t>Photo: </a:t>
            </a:r>
            <a:r>
              <a:rPr lang="en-US" sz="1000" dirty="0" err="1" smtClean="0">
                <a:latin typeface="Cambria"/>
                <a:cs typeface="Cambria"/>
              </a:rPr>
              <a:t>Óscar</a:t>
            </a:r>
            <a:r>
              <a:rPr lang="en-US" sz="1000" dirty="0" smtClean="0">
                <a:latin typeface="Cambria"/>
                <a:cs typeface="Cambria"/>
              </a:rPr>
              <a:t> </a:t>
            </a:r>
            <a:r>
              <a:rPr lang="en-US" sz="1000" dirty="0" err="1" smtClean="0">
                <a:latin typeface="Cambria"/>
                <a:cs typeface="Cambria"/>
              </a:rPr>
              <a:t>Rodríguez,milenio.com</a:t>
            </a:r>
            <a:r>
              <a:rPr lang="en-US" sz="1000" dirty="0" smtClean="0">
                <a:latin typeface="Cambria"/>
                <a:cs typeface="Cambria"/>
              </a:rPr>
              <a:t> (Oaxaca)</a:t>
            </a:r>
            <a:endParaRPr lang="en-US" sz="1000" dirty="0">
              <a:latin typeface="Cambria"/>
              <a:cs typeface="Cambr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54907" y="6392144"/>
            <a:ext cx="4208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mbria"/>
                <a:cs typeface="Cambria"/>
              </a:rPr>
              <a:t>Photo:  Diego </a:t>
            </a:r>
            <a:r>
              <a:rPr lang="en-US" sz="1000" dirty="0" err="1" smtClean="0">
                <a:latin typeface="Cambria"/>
                <a:cs typeface="Cambria"/>
              </a:rPr>
              <a:t>Simón</a:t>
            </a:r>
            <a:r>
              <a:rPr lang="en-US" sz="1000" dirty="0" smtClean="0">
                <a:latin typeface="Cambria"/>
                <a:cs typeface="Cambria"/>
              </a:rPr>
              <a:t>, </a:t>
            </a:r>
            <a:r>
              <a:rPr lang="en-US" sz="1000" dirty="0" err="1" smtClean="0">
                <a:latin typeface="Cambria"/>
                <a:cs typeface="Cambria"/>
              </a:rPr>
              <a:t>Cuartoscuro.com</a:t>
            </a:r>
            <a:endParaRPr lang="en-US" sz="1000" dirty="0"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6413661"/>
            <a:ext cx="3529755" cy="29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mbria"/>
                <a:cs typeface="Cambria"/>
              </a:rPr>
              <a:t>Photo:  Michaela Roman, </a:t>
            </a:r>
            <a:r>
              <a:rPr lang="en-US" sz="1000" i="1" dirty="0" smtClean="0">
                <a:latin typeface="Cambria"/>
                <a:cs typeface="Cambria"/>
              </a:rPr>
              <a:t>The Prospector Daily </a:t>
            </a:r>
            <a:r>
              <a:rPr lang="en-US" sz="1000" dirty="0" smtClean="0">
                <a:latin typeface="Cambria"/>
                <a:cs typeface="Cambria"/>
              </a:rPr>
              <a:t>(El Paso)</a:t>
            </a:r>
            <a:endParaRPr lang="en-US" sz="10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Bernard MT Condensed"/>
                <a:cs typeface="Bernard MT Condensed"/>
              </a:rPr>
              <a:t>Ayotzinapa</a:t>
            </a:r>
            <a:r>
              <a:rPr lang="en-US" dirty="0" smtClean="0">
                <a:latin typeface="Bernard MT Condensed"/>
                <a:cs typeface="Bernard MT Condensed"/>
              </a:rPr>
              <a:t>, México </a:t>
            </a:r>
            <a:br>
              <a:rPr lang="en-US" dirty="0" smtClean="0">
                <a:latin typeface="Bernard MT Condensed"/>
                <a:cs typeface="Bernard MT Condensed"/>
              </a:rPr>
            </a:br>
            <a:r>
              <a:rPr lang="en-US" sz="3111" dirty="0" smtClean="0">
                <a:latin typeface="Bernard MT Condensed"/>
                <a:cs typeface="Bernard MT Condensed"/>
              </a:rPr>
              <a:t>September 26, 2014</a:t>
            </a:r>
            <a:endParaRPr lang="en-US" sz="3111" dirty="0">
              <a:latin typeface="Bernard MT Condensed"/>
              <a:cs typeface="Bernard MT Condensed"/>
            </a:endParaRPr>
          </a:p>
        </p:txBody>
      </p:sp>
      <p:pic>
        <p:nvPicPr>
          <p:cNvPr id="6" name="Content Placeholder 5" descr="Ayot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92127" r="-92127"/>
          <a:stretch>
            <a:fillRect/>
          </a:stretch>
        </p:blipFill>
        <p:spPr>
          <a:xfrm>
            <a:off x="-1847936" y="1600199"/>
            <a:ext cx="9467936" cy="4572000"/>
          </a:xfrm>
        </p:spPr>
      </p:pic>
      <p:pic>
        <p:nvPicPr>
          <p:cNvPr id="7" name="Picture 6" descr="Ayot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00200"/>
            <a:ext cx="2760453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Bernard MT Condensed"/>
                <a:cs typeface="Bernard MT Condensed"/>
              </a:rPr>
              <a:t>Class:  AP/IB Spanish 5</a:t>
            </a:r>
            <a:endParaRPr lang="en-US" dirty="0">
              <a:latin typeface="Bernard MT Condensed"/>
              <a:cs typeface="Bernard MT Condensed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 smtClean="0">
                <a:latin typeface="Cambria"/>
                <a:cs typeface="Cambria"/>
              </a:rPr>
              <a:t>1.  </a:t>
            </a:r>
            <a:r>
              <a:rPr lang="en-US" sz="11200" i="1" dirty="0" smtClean="0">
                <a:latin typeface="Cambria"/>
                <a:cs typeface="Cambria"/>
              </a:rPr>
              <a:t>Universal Declaration of Human Rights</a:t>
            </a:r>
          </a:p>
          <a:p>
            <a:endParaRPr lang="en-US" sz="11200" i="1" dirty="0" smtClean="0">
              <a:latin typeface="Cambria"/>
              <a:cs typeface="Cambria"/>
            </a:endParaRPr>
          </a:p>
          <a:p>
            <a:r>
              <a:rPr lang="en-US" sz="11200" dirty="0" smtClean="0">
                <a:latin typeface="Cambria"/>
                <a:cs typeface="Cambria"/>
              </a:rPr>
              <a:t>2.  Film:  </a:t>
            </a:r>
            <a:r>
              <a:rPr lang="en-US" sz="11200" i="1" dirty="0" err="1" smtClean="0">
                <a:latin typeface="Cambria"/>
                <a:cs typeface="Cambria"/>
              </a:rPr>
              <a:t>Nuestros</a:t>
            </a:r>
            <a:r>
              <a:rPr lang="en-US" sz="11200" i="1" dirty="0" smtClean="0">
                <a:latin typeface="Cambria"/>
                <a:cs typeface="Cambria"/>
              </a:rPr>
              <a:t> </a:t>
            </a:r>
            <a:r>
              <a:rPr lang="en-US" sz="11200" i="1" dirty="0" err="1" smtClean="0">
                <a:latin typeface="Cambria"/>
                <a:cs typeface="Cambria"/>
              </a:rPr>
              <a:t>desaparecidos</a:t>
            </a:r>
            <a:endParaRPr lang="en-US" sz="11200" i="1" dirty="0" smtClean="0">
              <a:latin typeface="Cambria"/>
              <a:cs typeface="Cambria"/>
            </a:endParaRPr>
          </a:p>
          <a:p>
            <a:endParaRPr lang="en-US" sz="11200" i="1" dirty="0" smtClean="0">
              <a:latin typeface="Cambria"/>
              <a:cs typeface="Cambria"/>
            </a:endParaRPr>
          </a:p>
          <a:p>
            <a:r>
              <a:rPr lang="en-US" sz="11200" dirty="0" smtClean="0">
                <a:latin typeface="Cambria"/>
                <a:cs typeface="Cambria"/>
              </a:rPr>
              <a:t>3.  Literature</a:t>
            </a:r>
          </a:p>
          <a:p>
            <a:endParaRPr lang="en-US" sz="11200" i="1" dirty="0" smtClean="0">
              <a:latin typeface="Cambria"/>
              <a:cs typeface="Cambria"/>
            </a:endParaRPr>
          </a:p>
          <a:p>
            <a:r>
              <a:rPr lang="en-US" sz="11200" dirty="0" smtClean="0">
                <a:latin typeface="Cambria"/>
                <a:cs typeface="Cambria"/>
              </a:rPr>
              <a:t>4.  Art:  Protest and Resistance	</a:t>
            </a:r>
          </a:p>
          <a:p>
            <a:pPr>
              <a:buNone/>
            </a:pPr>
            <a:endParaRPr lang="en-US" sz="4258" dirty="0" smtClean="0">
              <a:latin typeface="Cambria"/>
              <a:cs typeface="Cambria"/>
            </a:endParaRPr>
          </a:p>
          <a:p>
            <a:pPr lvl="2">
              <a:buNone/>
            </a:pPr>
            <a:r>
              <a:rPr lang="en-US" sz="3200" dirty="0" smtClean="0">
                <a:latin typeface="Cambria"/>
                <a:cs typeface="Cambria"/>
              </a:rPr>
              <a:t>				</a:t>
            </a:r>
            <a:r>
              <a:rPr lang="en-US" sz="8000" dirty="0" smtClean="0">
                <a:latin typeface="Cambria"/>
                <a:cs typeface="Cambria"/>
              </a:rPr>
              <a:t>• Photographs</a:t>
            </a:r>
          </a:p>
          <a:p>
            <a:pPr lvl="2">
              <a:buNone/>
            </a:pPr>
            <a:r>
              <a:rPr lang="en-US" sz="8000" dirty="0" smtClean="0">
                <a:latin typeface="Cambria"/>
                <a:cs typeface="Cambria"/>
              </a:rPr>
              <a:t>				• Dance</a:t>
            </a:r>
          </a:p>
          <a:p>
            <a:pPr lvl="2">
              <a:buNone/>
            </a:pPr>
            <a:r>
              <a:rPr lang="en-US" sz="8000" dirty="0" smtClean="0">
                <a:latin typeface="Cambria"/>
                <a:cs typeface="Cambria"/>
              </a:rPr>
              <a:t>				• Music</a:t>
            </a:r>
          </a:p>
          <a:p>
            <a:pPr lvl="2">
              <a:buNone/>
            </a:pPr>
            <a:r>
              <a:rPr lang="en-US" sz="8000" dirty="0" smtClean="0">
                <a:latin typeface="Cambria"/>
                <a:cs typeface="Cambria"/>
              </a:rPr>
              <a:t>				• Textiles</a:t>
            </a:r>
          </a:p>
          <a:p>
            <a:pPr lvl="2">
              <a:buNone/>
            </a:pPr>
            <a:endParaRPr lang="en-US" dirty="0" smtClean="0">
              <a:latin typeface="Cambria"/>
              <a:cs typeface="Cambria"/>
            </a:endParaRPr>
          </a:p>
          <a:p>
            <a:pPr lvl="3">
              <a:buNone/>
            </a:pPr>
            <a:endParaRPr lang="en-US" dirty="0" smtClean="0">
              <a:latin typeface="Cambria"/>
              <a:cs typeface="Cambria"/>
            </a:endParaRPr>
          </a:p>
          <a:p>
            <a:pPr lvl="3">
              <a:buNone/>
            </a:pPr>
            <a:endParaRPr lang="en-US" dirty="0" smtClean="0">
              <a:latin typeface="Cambria"/>
              <a:cs typeface="Cambria"/>
            </a:endParaRPr>
          </a:p>
          <a:p>
            <a:pPr lvl="3">
              <a:buNone/>
            </a:pPr>
            <a:endParaRPr lang="en-US" dirty="0" smtClean="0">
              <a:latin typeface="Cambria"/>
              <a:cs typeface="Cambria"/>
            </a:endParaRPr>
          </a:p>
          <a:p>
            <a:pPr lvl="3">
              <a:buNone/>
            </a:pPr>
            <a:endParaRPr lang="en-US" dirty="0" smtClean="0">
              <a:latin typeface="Cambria"/>
              <a:cs typeface="Cambria"/>
            </a:endParaRPr>
          </a:p>
          <a:p>
            <a:pPr>
              <a:buNone/>
            </a:pPr>
            <a:r>
              <a:rPr lang="en-US" dirty="0" smtClean="0">
                <a:latin typeface="Cambria"/>
                <a:cs typeface="Cambria"/>
              </a:rPr>
              <a:t>		</a:t>
            </a:r>
          </a:p>
          <a:p>
            <a:pPr>
              <a:buNone/>
            </a:pPr>
            <a:r>
              <a:rPr lang="en-US" dirty="0" smtClean="0">
                <a:latin typeface="Cambria"/>
                <a:cs typeface="Cambria"/>
              </a:rPr>
              <a:t>					</a:t>
            </a:r>
            <a:endParaRPr lang="en-US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300" dirty="0" smtClean="0">
                <a:latin typeface="Bernard MT Condensed"/>
                <a:cs typeface="Bernard MT Condensed"/>
              </a:rPr>
              <a:t>Argentina</a:t>
            </a:r>
            <a:endParaRPr lang="en-US" sz="7300" dirty="0">
              <a:latin typeface="Bernard MT Condensed"/>
              <a:cs typeface="Bernard MT Condense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ernard MT Condensed"/>
                <a:cs typeface="Bernard MT Condensed"/>
              </a:rPr>
              <a:t>Las </a:t>
            </a:r>
            <a:r>
              <a:rPr lang="en-US" dirty="0" err="1" smtClean="0">
                <a:latin typeface="Bernard MT Condensed"/>
                <a:cs typeface="Bernard MT Condensed"/>
              </a:rPr>
              <a:t>madres</a:t>
            </a:r>
            <a:r>
              <a:rPr lang="en-US" dirty="0" smtClean="0">
                <a:latin typeface="Bernard MT Condensed"/>
                <a:cs typeface="Bernard MT Condensed"/>
              </a:rPr>
              <a:t> de la Plaza de mayo</a:t>
            </a:r>
            <a:endParaRPr lang="en-US" dirty="0">
              <a:latin typeface="Bernard MT Condensed"/>
              <a:cs typeface="Bernard MT Condensed"/>
            </a:endParaRPr>
          </a:p>
        </p:txBody>
      </p:sp>
      <p:pic>
        <p:nvPicPr>
          <p:cNvPr id="6" name="Content Placeholder 5" descr="lasmadres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4034" r="-1403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960438"/>
            <a:ext cx="6324600" cy="944562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Cambria"/>
                <a:cs typeface="Cambria"/>
              </a:rPr>
              <a:t>Ni un </a:t>
            </a:r>
            <a:r>
              <a:rPr lang="en-US" sz="3800" dirty="0" err="1" smtClean="0">
                <a:latin typeface="Cambria"/>
                <a:cs typeface="Cambria"/>
              </a:rPr>
              <a:t>paso</a:t>
            </a:r>
            <a:r>
              <a:rPr lang="en-US" sz="3800" dirty="0" smtClean="0">
                <a:latin typeface="Cambria"/>
                <a:cs typeface="Cambria"/>
              </a:rPr>
              <a:t> </a:t>
            </a:r>
            <a:r>
              <a:rPr lang="en-US" sz="3800" dirty="0" err="1" smtClean="0">
                <a:latin typeface="Cambria"/>
                <a:cs typeface="Cambria"/>
              </a:rPr>
              <a:t>atrás</a:t>
            </a:r>
            <a:r>
              <a:rPr lang="en-US" sz="3800" dirty="0" smtClean="0">
                <a:latin typeface="Cambria"/>
                <a:cs typeface="Cambria"/>
              </a:rPr>
              <a:t>…</a:t>
            </a:r>
            <a:endParaRPr lang="en-US" sz="3800" dirty="0">
              <a:latin typeface="Cambria"/>
              <a:cs typeface="Cambria"/>
            </a:endParaRPr>
          </a:p>
        </p:txBody>
      </p:sp>
      <p:pic>
        <p:nvPicPr>
          <p:cNvPr id="4" name="Content Placeholder 3" descr="madres3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61794" r="-61794"/>
          <a:stretch>
            <a:fillRect/>
          </a:stretch>
        </p:blipFill>
        <p:spPr>
          <a:xfrm>
            <a:off x="-2584571" y="685800"/>
            <a:ext cx="9975971" cy="5486400"/>
          </a:xfrm>
        </p:spPr>
      </p:pic>
      <p:pic>
        <p:nvPicPr>
          <p:cNvPr id="5" name="Picture 4" descr="lasmadres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087372"/>
            <a:ext cx="4259882" cy="3170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dres2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8866" r="-8866"/>
          <a:stretch>
            <a:fillRect/>
          </a:stretch>
        </p:blipFill>
        <p:spPr>
          <a:xfrm>
            <a:off x="457200" y="9144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300" dirty="0" smtClean="0">
                <a:latin typeface="Bernard MT Condensed"/>
                <a:cs typeface="Bernard MT Condensed"/>
              </a:rPr>
              <a:t>Chile</a:t>
            </a:r>
            <a:endParaRPr lang="en-US" sz="7300" dirty="0">
              <a:latin typeface="Bernard MT Condensed"/>
              <a:cs typeface="Bernard MT Condense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nard MT Condensed"/>
                <a:cs typeface="Bernard MT Condensed"/>
              </a:rPr>
              <a:t>¿</a:t>
            </a:r>
            <a:r>
              <a:rPr lang="en-US" dirty="0" err="1" smtClean="0">
                <a:latin typeface="Bernard MT Condensed"/>
                <a:cs typeface="Bernard MT Condensed"/>
              </a:rPr>
              <a:t>Dónde</a:t>
            </a:r>
            <a:r>
              <a:rPr lang="en-US" dirty="0" smtClean="0">
                <a:latin typeface="Bernard MT Condensed"/>
                <a:cs typeface="Bernard MT Condensed"/>
              </a:rPr>
              <a:t> </a:t>
            </a:r>
            <a:r>
              <a:rPr lang="en-US" dirty="0" err="1" smtClean="0">
                <a:latin typeface="Bernard MT Condensed"/>
                <a:cs typeface="Bernard MT Condensed"/>
              </a:rPr>
              <a:t>están</a:t>
            </a:r>
            <a:r>
              <a:rPr lang="en-US" dirty="0" smtClean="0">
                <a:latin typeface="Bernard MT Condensed"/>
                <a:cs typeface="Bernard MT Condensed"/>
              </a:rPr>
              <a:t>?</a:t>
            </a:r>
            <a:endParaRPr lang="en-US" dirty="0">
              <a:latin typeface="Bernard MT Condensed"/>
              <a:cs typeface="Bernard MT Condensed"/>
            </a:endParaRPr>
          </a:p>
        </p:txBody>
      </p:sp>
      <p:pic>
        <p:nvPicPr>
          <p:cNvPr id="4" name="Content Placeholder 3" descr="dóndeestánchile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9933" r="-9933"/>
          <a:stretch>
            <a:fillRect/>
          </a:stretch>
        </p:blipFill>
        <p:spPr>
          <a:xfrm>
            <a:off x="-381000" y="1295400"/>
            <a:ext cx="9975971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ernard MT Condensed"/>
                <a:cs typeface="Bernard MT Condensed"/>
              </a:rPr>
              <a:t>La </a:t>
            </a:r>
            <a:r>
              <a:rPr lang="en-US" dirty="0" err="1" smtClean="0">
                <a:latin typeface="Bernard MT Condensed"/>
                <a:cs typeface="Bernard MT Condensed"/>
              </a:rPr>
              <a:t>cueca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78" dirty="0" smtClean="0">
                <a:latin typeface="Cambria"/>
                <a:cs typeface="Cambria"/>
                <a:hlinkClick r:id="rId2"/>
              </a:rPr>
              <a:t>Un </a:t>
            </a:r>
            <a:r>
              <a:rPr lang="en-US" sz="2778" dirty="0" err="1" smtClean="0">
                <a:latin typeface="Cambria"/>
                <a:cs typeface="Cambria"/>
                <a:hlinkClick r:id="rId2"/>
              </a:rPr>
              <a:t>baile</a:t>
            </a:r>
            <a:r>
              <a:rPr lang="en-US" sz="2778" dirty="0" smtClean="0">
                <a:latin typeface="Cambria"/>
                <a:cs typeface="Cambria"/>
                <a:hlinkClick r:id="rId2"/>
              </a:rPr>
              <a:t> </a:t>
            </a:r>
            <a:r>
              <a:rPr lang="en-US" sz="2778" dirty="0" err="1" smtClean="0">
                <a:latin typeface="Cambria"/>
                <a:cs typeface="Cambria"/>
                <a:hlinkClick r:id="rId2"/>
              </a:rPr>
              <a:t>tradicional</a:t>
            </a:r>
            <a:r>
              <a:rPr lang="en-US" sz="2778" dirty="0" smtClean="0">
                <a:latin typeface="Cambria"/>
                <a:cs typeface="Cambria"/>
                <a:hlinkClick r:id="rId2"/>
              </a:rPr>
              <a:t> de </a:t>
            </a:r>
            <a:r>
              <a:rPr lang="en-US" sz="2778" dirty="0" err="1" smtClean="0">
                <a:latin typeface="Cambria"/>
                <a:cs typeface="Cambria"/>
                <a:hlinkClick r:id="rId2"/>
              </a:rPr>
              <a:t>noviazgo</a:t>
            </a:r>
            <a:endParaRPr lang="en-US" sz="2778" dirty="0">
              <a:latin typeface="Cambria"/>
              <a:cs typeface="Cambria"/>
            </a:endParaRPr>
          </a:p>
        </p:txBody>
      </p:sp>
      <p:pic>
        <p:nvPicPr>
          <p:cNvPr id="4" name="Content Placeholder 3" descr="cueca1.tiff"/>
          <p:cNvPicPr>
            <a:picLocks noGrp="1" noChangeAspect="1"/>
          </p:cNvPicPr>
          <p:nvPr>
            <p:ph idx="1"/>
          </p:nvPr>
        </p:nvPicPr>
        <p:blipFill>
          <a:blip r:embed="rId3"/>
          <a:srcRect l="-24168" r="-2416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206</Words>
  <Application>Microsoft Macintosh PowerPoint</Application>
  <PresentationFormat>On-screen Show (4:3)</PresentationFormat>
  <Paragraphs>41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Guardando la memoria Acciones de protesta, resistencia y coraje en Argentina y Chile   </vt:lpstr>
      <vt:lpstr>Class:  AP/IB Spanish 5</vt:lpstr>
      <vt:lpstr>Argentina</vt:lpstr>
      <vt:lpstr>Las madres de la Plaza de mayo</vt:lpstr>
      <vt:lpstr>Ni un paso atrás…</vt:lpstr>
      <vt:lpstr>Slide 6</vt:lpstr>
      <vt:lpstr>Chile</vt:lpstr>
      <vt:lpstr>¿Dónde están?</vt:lpstr>
      <vt:lpstr>La cueca Un baile tradicional de noviazgo</vt:lpstr>
      <vt:lpstr>La cueca sola Baile de protesta</vt:lpstr>
      <vt:lpstr>Slide 11</vt:lpstr>
      <vt:lpstr>Slide 12</vt:lpstr>
      <vt:lpstr>El movimiento de arpilleras</vt:lpstr>
      <vt:lpstr>Slide 14</vt:lpstr>
      <vt:lpstr>Slide 15</vt:lpstr>
      <vt:lpstr>Ausencias Fotos por Gustavo Germano</vt:lpstr>
      <vt:lpstr>Ayotzinapa, México  September 26, 2014</vt:lpstr>
      <vt:lpstr>Ayotzinapa, México  September 26, 2014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Lisa Albrich</dc:creator>
  <cp:lastModifiedBy>Lisa Albrich</cp:lastModifiedBy>
  <cp:revision>41</cp:revision>
  <cp:lastPrinted>2015-06-06T02:01:23Z</cp:lastPrinted>
  <dcterms:created xsi:type="dcterms:W3CDTF">2015-06-06T02:06:44Z</dcterms:created>
  <dcterms:modified xsi:type="dcterms:W3CDTF">2015-06-06T02:11:34Z</dcterms:modified>
</cp:coreProperties>
</file>