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800" lang="en">
                <a:solidFill>
                  <a:srgbClr val="494949"/>
                </a:solidFill>
                <a:latin typeface="Verdana"/>
                <a:ea typeface="Verdana"/>
                <a:cs typeface="Verdana"/>
                <a:sym typeface="Verdana"/>
              </a:rPr>
              <a:t>Maize of different colors, Teotitlán del Valle (S. Wood, 2010)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1.jpg" Type="http://schemas.openxmlformats.org/officeDocument/2006/relationships/image" Id="rId4"/><Relationship Target="../media/image08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3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2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4.jpg" Type="http://schemas.openxmlformats.org/officeDocument/2006/relationships/image" Id="rId4"/><Relationship Target="../media/image17.jpg" Type="http://schemas.openxmlformats.org/officeDocument/2006/relationships/image" Id="rId3"/><Relationship Target="../media/image15.jpg" Type="http://schemas.openxmlformats.org/officeDocument/2006/relationships/image" Id="rId5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6.jp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2.jpg" Type="http://schemas.openxmlformats.org/officeDocument/2006/relationships/image" Id="rId4"/><Relationship Target="../media/image03.jpg" Type="http://schemas.openxmlformats.org/officeDocument/2006/relationships/image" Id="rId3"/><Relationship Target="../media/image04.jpg" Type="http://schemas.openxmlformats.org/officeDocument/2006/relationships/image" Id="rId6"/><Relationship Target="../media/image00.jp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2.jpg" Type="http://schemas.openxmlformats.org/officeDocument/2006/relationships/image" Id="rId4"/><Relationship Target="../media/image03.jpg" Type="http://schemas.openxmlformats.org/officeDocument/2006/relationships/image" Id="rId3"/><Relationship Target="../media/image04.jpg" Type="http://schemas.openxmlformats.org/officeDocument/2006/relationships/image" Id="rId6"/><Relationship Target="../media/image00.jp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2.jpg" Type="http://schemas.openxmlformats.org/officeDocument/2006/relationships/image" Id="rId4"/><Relationship Target="../media/image06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8.jpg" Type="http://schemas.openxmlformats.org/officeDocument/2006/relationships/image" Id="rId4"/><Relationship Target="http://www.businessinsider.com/everyday-foods-contain-corn-prices-soar-2012-7?op=1" Type="http://schemas.openxmlformats.org/officeDocument/2006/relationships/hyperlink" TargetMode="External" Id="rId3"/><Relationship Target="../media/image19.jp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9.jpg" Type="http://schemas.openxmlformats.org/officeDocument/2006/relationships/image" Id="rId4"/><Relationship Target="http://www.sci-news.com/biology/science-origins-chili-pepper-mexico-01870.html" Type="http://schemas.openxmlformats.org/officeDocument/2006/relationships/hyperlink" TargetMode="External" Id="rId3"/><Relationship Target="../media/image10.jp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2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Foods of Our Ancestors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Foods of Today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Avocado - Aguacate - Auacatl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560425" x="631649"/>
            <a:ext cy="3197975" cx="2562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560425" x="4702525"/>
            <a:ext cy="3197974" cx="2958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9850" x="1021925"/>
            <a:ext cy="3976084" cx="71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2121999"/>
            <a:ext cy="4925899" cx="503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4200" x="-116251"/>
            <a:ext cy="3220466" cx="4274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444200" x="4646250"/>
            <a:ext cy="3206199" cx="4274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827050" x="2529912"/>
            <a:ext cy="2098849" cx="315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y="3611651" x="668375"/>
            <a:ext cy="1313999" cx="8018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900" lang="en">
                <a:solidFill>
                  <a:srgbClr val="494949"/>
                </a:solidFill>
                <a:latin typeface="Verdana"/>
                <a:ea typeface="Verdana"/>
                <a:cs typeface="Verdana"/>
                <a:sym typeface="Verdana"/>
              </a:rPr>
              <a:t>The Mixtec marriage of Lord Eight Deer and Lady Thirteen 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1766162"/>
            <a:ext cy="4096524" cx="5611674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y="4294109" x="2848925"/>
            <a:ext cy="4572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>
                <a:solidFill>
                  <a:srgbClr val="494949"/>
                </a:solidFill>
                <a:latin typeface="Verdana"/>
                <a:ea typeface="Verdana"/>
                <a:cs typeface="Verdana"/>
                <a:sym typeface="Verdana"/>
              </a:rPr>
              <a:t>The Mixtec marriage of Lord Eight Deer and Lady Thirteen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40750" x="457200"/>
            <a:ext cy="2313749" cx="345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40750" x="4591350"/>
            <a:ext cy="2313750" cx="364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554500" x="548438"/>
            <a:ext cy="2450247" cx="327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2428295" x="4695899"/>
            <a:ext cy="2576454" cx="327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0" name="Shape 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40750" x="457200"/>
            <a:ext cy="2313749" cx="345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40750" x="4591350"/>
            <a:ext cy="2313750" cx="364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554500" x="548438"/>
            <a:ext cy="2450247" cx="327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2428295" x="4695899"/>
            <a:ext cy="2576454" cx="327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-260840" x="761350"/>
            <a:ext cy="5665175" cx="7621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http://www.mexicolore.co.uk/aztecs/aztefacts/daily-grind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99500" x="1394875"/>
            <a:ext cy="4106800" cx="6015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27950" x="1474275"/>
            <a:ext cy="4078349" cx="5807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Native Americans of Mexico developed corn 10,000 years ago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9850" x="457200"/>
            <a:ext cy="3810000" cx="248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76200" x="3109350"/>
            <a:ext cy="3797300" cx="584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y="3262931" x="573450"/>
            <a:ext cy="1546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Corn in Everything!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http://www.businessinsider.com/everyday-foods-contain-corn-prices-soar-2012-7?op=1</a:t>
            </a: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53600" x="232475"/>
            <a:ext cy="2857500" cx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53600" x="4649500"/>
            <a:ext cy="2857500" cx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http://www.sci-news.com/biology/science-origins-chili-pepper-mexico-01870.html</a:t>
            </a:r>
            <a:r>
              <a:rPr lang="en"/>
              <a:t> 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69850" x="290600"/>
            <a:ext cy="2931749" cx="389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33925" x="4681848"/>
            <a:ext cy="2803600" cx="3743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Chili Peppers Originated in Mesoamerica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84950" x="2775575"/>
            <a:ext cy="3899625" cx="334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