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Default Extension="gif" ContentType="image/gif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http://research.mayavase.com/kerrmaya_hires.php?vase=1523" Type="http://schemas.openxmlformats.org/officeDocument/2006/relationships/hyperlink" TargetMode="External" Id="rId2"/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http://www.d.umn.edu/cla/faculty/troufs/anth3618/mamixtec.html" Type="http://schemas.openxmlformats.org/officeDocument/2006/relationships/hyperlink" TargetMode="External" Id="rId2"/><Relationship Target="../notesMasters/notesMaster1.xml" Type="http://schemas.openxmlformats.org/officeDocument/2006/relationships/notesMaster" Id="rId1"/><Relationship Target="http://www.ancientscripts.com/mixtec.html" Type="http://schemas.openxmlformats.org/officeDocument/2006/relationships/hyperlink" TargetMode="External" Id="rId3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Reading, Writing, Art, Science and Math were highly valued and intertwined in Ancient Mesoamerican cultures. Those who could do these things were part of the honored elite. </a:t>
            </a:r>
            <a:r>
              <a:rPr sz="800" lang="en">
                <a:solidFill>
                  <a:srgbClr val="494949"/>
                </a:solidFill>
                <a:latin typeface="Verdana"/>
                <a:ea typeface="Verdana"/>
                <a:cs typeface="Verdana"/>
                <a:sym typeface="Verdana"/>
              </a:rPr>
              <a:t>Classic-Period Maya vase, showing Hero Twins of the Popol Vuh origin story writing in codices. </a:t>
            </a:r>
            <a:r>
              <a:rPr sz="800" lang="en">
                <a:solidFill>
                  <a:srgbClr val="4B7F94"/>
                </a:solidFill>
                <a:latin typeface="Verdana"/>
                <a:ea typeface="Verdana"/>
                <a:cs typeface="Verdana"/>
                <a:sym typeface="Verdana"/>
                <a:hlinkClick r:id="rId2"/>
              </a:rPr>
              <a:t>K1523</a:t>
            </a:r>
            <a:r>
              <a:rPr sz="800" lang="en">
                <a:solidFill>
                  <a:srgbClr val="494949"/>
                </a:solidFill>
                <a:latin typeface="Verdana"/>
                <a:ea typeface="Verdana"/>
                <a:cs typeface="Verdana"/>
                <a:sym typeface="Verdana"/>
              </a:rPr>
              <a:t>. (Justin Kerr, Mayavase Database)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>
              <a:spcBef>
                <a:spcPts val="0"/>
              </a:spcBef>
              <a:buNone/>
            </a:pPr>
            <a:r>
              <a:rPr u="sng" lang="en">
                <a:solidFill>
                  <a:schemeClr val="hlink"/>
                </a:solidFill>
                <a:hlinkClick r:id="rId2"/>
              </a:rPr>
              <a:t>http://www.d.umn.edu/cla/faculty/troufs/anth3618/mamixtec.html</a:t>
            </a:r>
            <a:r>
              <a:rPr lang="en"/>
              <a:t> </a:t>
            </a:r>
          </a:p>
          <a:p>
            <a:pPr>
              <a:spcBef>
                <a:spcPts val="0"/>
              </a:spcBef>
              <a:buNone/>
            </a:pPr>
            <a:r>
              <a:rPr u="sng" lang="en">
                <a:solidFill>
                  <a:schemeClr val="hlink"/>
                </a:solidFill>
                <a:hlinkClick r:id="rId3"/>
              </a:rPr>
              <a:t>http://www.ancientscripts.com/mixtec.html</a:t>
            </a:r>
            <a:r>
              <a:rPr lang="en"/>
              <a:t> People were (and are) named related to their day of birth, represented as a mathematical quantity, that date/ quantity providing powerful clues about a person’s character and fate.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gif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Calendar Mathematics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 Mesoamerica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342753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3500" lang="en"/>
              <a:t>Calendar as Theme in Multiple Content Areas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Art - Have students make their own name glyphs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Astronomy - understanding how solar and divinatory calendars align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Math - Calculate day names</a:t>
            </a:r>
          </a:p>
          <a:p>
            <a:pPr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Literacy - understanding the history of written language, diversity of writing systems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en"/>
              <a:t> Record Keeping as part of Cosmovision</a:t>
            </a:r>
            <a:r>
              <a:rPr lang="en"/>
              <a:t> 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7" name="Shape 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00149" x="659456"/>
            <a:ext cy="3725700" cx="74665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Lord 8 Deer and Lady 13 Serpent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44" name="Shape 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905750" x="1381875"/>
            <a:ext cy="4314499" cx="5986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Mathematical Practice Standards</a:t>
            </a:r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lnSpc>
                <a:spcPct val="145384"/>
              </a:lnSpc>
              <a:spcBef>
                <a:spcPts val="1700"/>
              </a:spcBef>
              <a:buClr>
                <a:srgbClr val="20202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202020"/>
                </a:solidFill>
              </a:rPr>
              <a:t>Make sense of problems and persevere in solving them. </a:t>
            </a:r>
          </a:p>
          <a:p>
            <a:pPr rtl="0" lvl="0" indent="-419100" marL="457200">
              <a:lnSpc>
                <a:spcPct val="145384"/>
              </a:lnSpc>
              <a:spcBef>
                <a:spcPts val="1700"/>
              </a:spcBef>
              <a:buClr>
                <a:srgbClr val="20202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202020"/>
                </a:solidFill>
              </a:rPr>
              <a:t>Reason abstractly and quantitatively.</a:t>
            </a:r>
          </a:p>
          <a:p>
            <a:pPr rtl="0" lvl="0" indent="-419100" marL="457200">
              <a:lnSpc>
                <a:spcPct val="145384"/>
              </a:lnSpc>
              <a:spcBef>
                <a:spcPts val="1700"/>
              </a:spcBef>
              <a:buClr>
                <a:srgbClr val="20202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202020"/>
                </a:solidFill>
              </a:rPr>
              <a:t>Model with mathematics</a:t>
            </a:r>
          </a:p>
          <a:p>
            <a:pPr rtl="0" lvl="0" indent="-419100" marL="457200">
              <a:lnSpc>
                <a:spcPct val="145384"/>
              </a:lnSpc>
              <a:spcBef>
                <a:spcPts val="1700"/>
              </a:spcBef>
              <a:buClr>
                <a:srgbClr val="20202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202020"/>
                </a:solidFill>
              </a:rPr>
              <a:t>Attend to precision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