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89" r:id="rId6"/>
    <p:sldId id="281" r:id="rId7"/>
    <p:sldId id="260" r:id="rId8"/>
    <p:sldId id="280" r:id="rId9"/>
    <p:sldId id="262" r:id="rId10"/>
    <p:sldId id="263" r:id="rId11"/>
    <p:sldId id="264" r:id="rId12"/>
    <p:sldId id="265" r:id="rId13"/>
    <p:sldId id="266" r:id="rId14"/>
    <p:sldId id="270" r:id="rId15"/>
    <p:sldId id="271" r:id="rId16"/>
    <p:sldId id="272" r:id="rId17"/>
    <p:sldId id="288" r:id="rId18"/>
    <p:sldId id="276" r:id="rId19"/>
    <p:sldId id="283" r:id="rId20"/>
    <p:sldId id="273" r:id="rId21"/>
    <p:sldId id="274" r:id="rId22"/>
    <p:sldId id="275" r:id="rId23"/>
    <p:sldId id="282" r:id="rId24"/>
    <p:sldId id="284" r:id="rId25"/>
    <p:sldId id="285" r:id="rId26"/>
    <p:sldId id="286" r:id="rId27"/>
    <p:sldId id="287" r:id="rId28"/>
    <p:sldId id="290" r:id="rId29"/>
    <p:sldId id="292" r:id="rId30"/>
    <p:sldId id="291" r:id="rId31"/>
    <p:sldId id="293" r:id="rId32"/>
    <p:sldId id="294" r:id="rId33"/>
    <p:sldId id="295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59"/>
  </p:normalViewPr>
  <p:slideViewPr>
    <p:cSldViewPr snapToGrid="0" snapToObjects="1">
      <p:cViewPr varScale="1">
        <p:scale>
          <a:sx n="87" d="100"/>
          <a:sy n="87" d="100"/>
        </p:scale>
        <p:origin x="182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B19AA0-33EE-CD46-A909-BEAD63134618}" type="datetimeFigureOut">
              <a:rPr lang="en-US" smtClean="0"/>
              <a:pPr/>
              <a:t>3/13/22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C1CAF3-5A1B-1345-B6DE-6093413182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437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1CAF3-5A1B-1345-B6DE-6093413182D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229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4A17D3-C3BA-5A4D-90BB-CCCE4090B507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113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</a:endParaRPr>
          </a:p>
          <a:p>
            <a:pPr eaLnBrk="1" hangingPunct="1"/>
            <a:endParaRPr lang="en-US" dirty="0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5CEA8A7-6693-4149-B8A3-ABE07CF590F3}" type="slidenum">
              <a:rPr lang="en-US" sz="1200"/>
              <a:pPr/>
              <a:t>11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94129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E266149-844B-6D4C-83C7-D8BEACD1E2B0}" type="slidenum">
              <a:rPr lang="en-US" sz="1200"/>
              <a:pPr/>
              <a:t>12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617112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4A17D3-C3BA-5A4D-90BB-CCCE4090B50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3223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1CAF3-5A1B-1345-B6DE-6093413182D8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5290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1CAF3-5A1B-1345-B6DE-6093413182D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2903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1CAF3-5A1B-1345-B6DE-6093413182D8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0211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1CAF3-5A1B-1345-B6DE-6093413182D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2842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1CAF3-5A1B-1345-B6DE-6093413182D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3729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1CAF3-5A1B-1345-B6DE-6093413182D8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745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47BEBBB-01DC-EF44-8025-1902FBB39369}" type="slidenum">
              <a:rPr lang="en-US" sz="1200"/>
              <a:pPr/>
              <a:t>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020372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1CAF3-5A1B-1345-B6DE-6093413182D8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7678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Marta said that they dig</a:t>
            </a:r>
            <a:r>
              <a:rPr lang="en-US" baseline="0" dirty="0"/>
              <a:t> up the clay once a month and they take someone with them when they go.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1CAF3-5A1B-1345-B6DE-6093413182D8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5207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1CAF3-5A1B-1345-B6DE-6093413182D8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4625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clip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1CAF3-5A1B-1345-B6DE-6093413182D8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4966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1CAF3-5A1B-1345-B6DE-6093413182D8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0322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1CAF3-5A1B-1345-B6DE-6093413182D8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455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4A17D3-C3BA-5A4D-90BB-CCCE4090B50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649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4A17D3-C3BA-5A4D-90BB-CCCE4090B507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574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1CAF3-5A1B-1345-B6DE-6093413182D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735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1CAF3-5A1B-1345-B6DE-6093413182D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184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Play clip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1CAF3-5A1B-1345-B6DE-6093413182D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617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1CAF3-5A1B-1345-B6DE-6093413182D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863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4A17D3-C3BA-5A4D-90BB-CCCE4090B507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193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1F493-D75F-D74D-A7DC-4E8723C7C5EB}" type="datetimeFigureOut">
              <a:rPr lang="en-US" smtClean="0"/>
              <a:pPr/>
              <a:t>3/13/22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55D9-A27F-9541-82FD-E49857B030A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1F493-D75F-D74D-A7DC-4E8723C7C5EB}" type="datetimeFigureOut">
              <a:rPr lang="en-US" smtClean="0"/>
              <a:pPr/>
              <a:t>3/13/22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55D9-A27F-9541-82FD-E49857B030A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1F493-D75F-D74D-A7DC-4E8723C7C5EB}" type="datetimeFigureOut">
              <a:rPr lang="en-US" smtClean="0"/>
              <a:pPr/>
              <a:t>3/13/22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55D9-A27F-9541-82FD-E49857B030A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1F493-D75F-D74D-A7DC-4E8723C7C5EB}" type="datetimeFigureOut">
              <a:rPr lang="en-US" smtClean="0"/>
              <a:pPr/>
              <a:t>3/13/22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55D9-A27F-9541-82FD-E49857B030A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1F493-D75F-D74D-A7DC-4E8723C7C5EB}" type="datetimeFigureOut">
              <a:rPr lang="en-US" smtClean="0"/>
              <a:pPr/>
              <a:t>3/13/22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55D9-A27F-9541-82FD-E49857B030A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1F493-D75F-D74D-A7DC-4E8723C7C5EB}" type="datetimeFigureOut">
              <a:rPr lang="en-US" smtClean="0"/>
              <a:pPr/>
              <a:t>3/13/22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55D9-A27F-9541-82FD-E49857B030A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1F493-D75F-D74D-A7DC-4E8723C7C5EB}" type="datetimeFigureOut">
              <a:rPr lang="en-US" smtClean="0"/>
              <a:pPr/>
              <a:t>3/13/22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55D9-A27F-9541-82FD-E49857B030A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1F493-D75F-D74D-A7DC-4E8723C7C5EB}" type="datetimeFigureOut">
              <a:rPr lang="en-US" smtClean="0"/>
              <a:pPr/>
              <a:t>3/13/22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55D9-A27F-9541-82FD-E49857B030A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1F493-D75F-D74D-A7DC-4E8723C7C5EB}" type="datetimeFigureOut">
              <a:rPr lang="en-US" smtClean="0"/>
              <a:pPr/>
              <a:t>3/13/22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55D9-A27F-9541-82FD-E49857B030A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1F493-D75F-D74D-A7DC-4E8723C7C5EB}" type="datetimeFigureOut">
              <a:rPr lang="en-US" smtClean="0"/>
              <a:pPr/>
              <a:t>3/13/22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55D9-A27F-9541-82FD-E49857B030A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1F493-D75F-D74D-A7DC-4E8723C7C5EB}" type="datetimeFigureOut">
              <a:rPr lang="en-US" smtClean="0"/>
              <a:pPr/>
              <a:t>3/13/22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0755D9-A27F-9541-82FD-E49857B030A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A70755D9-A27F-9541-82FD-E49857B030A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1531F493-D75F-D74D-A7DC-4E8723C7C5EB}" type="datetimeFigureOut">
              <a:rPr lang="en-US" smtClean="0"/>
              <a:pPr/>
              <a:t>3/13/22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9492" y="849924"/>
            <a:ext cx="7543800" cy="889000"/>
          </a:xfrm>
        </p:spPr>
        <p:txBody>
          <a:bodyPr/>
          <a:lstStyle/>
          <a:p>
            <a:r>
              <a:rPr lang="en-US" sz="5400" dirty="0">
                <a:latin typeface="Elephant" charset="0"/>
              </a:rPr>
              <a:t>To Oaxaca and Beyond!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7846" y="2555631"/>
            <a:ext cx="5865446" cy="1066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dirty="0"/>
              <a:t>Craft making as a conduit of </a:t>
            </a:r>
            <a:r>
              <a:rPr lang="en-US" sz="3200" dirty="0">
                <a:cs typeface="Gill Sans"/>
              </a:rPr>
              <a:t>community</a:t>
            </a:r>
            <a:r>
              <a:rPr lang="en-US" sz="3200" dirty="0"/>
              <a:t> cohesion and personal identity in Oaxacan culture</a:t>
            </a:r>
          </a:p>
          <a:p>
            <a:pPr>
              <a:defRPr/>
            </a:pPr>
            <a:r>
              <a:rPr lang="en-US" sz="3200" i="1" dirty="0"/>
              <a:t> </a:t>
            </a:r>
          </a:p>
          <a:p>
            <a:pPr>
              <a:defRPr/>
            </a:pPr>
            <a:r>
              <a:rPr lang="en-US" sz="3200" dirty="0">
                <a:latin typeface="Brush Script MT" charset="0"/>
              </a:rPr>
              <a:t>Rita Baker, Ph.D.</a:t>
            </a:r>
            <a:br>
              <a:rPr lang="en-US" sz="3200" dirty="0">
                <a:latin typeface="Brush Script MT" charset="0"/>
              </a:rPr>
            </a:br>
            <a:r>
              <a:rPr lang="en-US" sz="2400" dirty="0"/>
              <a:t>Middle School Visual Arts</a:t>
            </a:r>
          </a:p>
          <a:p>
            <a:pPr>
              <a:defRPr/>
            </a:pPr>
            <a:r>
              <a:rPr lang="en-US" sz="2400" dirty="0">
                <a:cs typeface="Gill Sans"/>
              </a:rPr>
              <a:t>NEH Scholar 2014</a:t>
            </a:r>
          </a:p>
          <a:p>
            <a:endParaRPr lang="en-US" sz="3200" dirty="0"/>
          </a:p>
          <a:p>
            <a:pPr>
              <a:defRPr/>
            </a:pPr>
            <a:endParaRPr lang="en-US" sz="3200" dirty="0"/>
          </a:p>
        </p:txBody>
      </p:sp>
      <p:pic>
        <p:nvPicPr>
          <p:cNvPr id="5" name="Picture 4" descr="34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4" y="2522416"/>
            <a:ext cx="19621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373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228600" y="304799"/>
            <a:ext cx="3505200" cy="5576277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dirty="0">
                <a:latin typeface="Calibri" charset="0"/>
              </a:rPr>
              <a:t>The loom is a wooden structure used for weaving.</a:t>
            </a:r>
          </a:p>
          <a:p>
            <a:pPr eaLnBrk="1" hangingPunct="1"/>
            <a:endParaRPr lang="en-US" sz="1800" dirty="0">
              <a:latin typeface="Calibri" charset="0"/>
            </a:endParaRPr>
          </a:p>
          <a:p>
            <a:pPr eaLnBrk="1" hangingPunct="1"/>
            <a:r>
              <a:rPr lang="en-US" sz="2800" dirty="0">
                <a:latin typeface="Calibri" charset="0"/>
              </a:rPr>
              <a:t>Vertical yarns (warp) form the structure of the piece. </a:t>
            </a:r>
          </a:p>
          <a:p>
            <a:pPr eaLnBrk="1" hangingPunct="1"/>
            <a:endParaRPr lang="en-US" sz="1800" dirty="0">
              <a:latin typeface="Calibri" charset="0"/>
            </a:endParaRPr>
          </a:p>
          <a:p>
            <a:pPr eaLnBrk="1" hangingPunct="1"/>
            <a:r>
              <a:rPr lang="en-US" sz="2800" dirty="0">
                <a:latin typeface="Calibri" charset="0"/>
              </a:rPr>
              <a:t>Weft yarns (horizontal) are woven over and under the warp to create cloth.</a:t>
            </a:r>
          </a:p>
          <a:p>
            <a:pPr eaLnBrk="1" hangingPunct="1"/>
            <a:endParaRPr lang="en-US" sz="2800" dirty="0">
              <a:latin typeface="Calibri" charset="0"/>
            </a:endParaRPr>
          </a:p>
          <a:p>
            <a:pPr eaLnBrk="1" hangingPunct="1"/>
            <a:r>
              <a:rPr lang="en-US" sz="2800" dirty="0">
                <a:latin typeface="Calibri" charset="0"/>
              </a:rPr>
              <a:t>.</a:t>
            </a:r>
          </a:p>
        </p:txBody>
      </p:sp>
      <p:pic>
        <p:nvPicPr>
          <p:cNvPr id="3" name="Picture 2" descr="20140711_13051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81000"/>
            <a:ext cx="4572000" cy="39760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55440" y="4396308"/>
            <a:ext cx="389902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F2B20"/>
                </a:solidFill>
                <a:latin typeface="Calibri" charset="0"/>
              </a:rPr>
              <a:t>Left and right foot pedals control the lifting of vertical yarns, to allow the weft yarns to be woven through.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6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5" y="7938"/>
            <a:ext cx="7477125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dirty="0">
                <a:latin typeface="Times New Roman"/>
                <a:ea typeface="+mj-ea"/>
                <a:cs typeface="Times New Roman"/>
              </a:rPr>
              <a:t>        </a:t>
            </a:r>
            <a:r>
              <a:rPr lang="en-US" sz="4800" dirty="0">
                <a:latin typeface="Times New Roman"/>
                <a:ea typeface="+mj-ea"/>
                <a:cs typeface="Times New Roman"/>
              </a:rPr>
              <a:t>Community</a:t>
            </a:r>
          </a:p>
        </p:txBody>
      </p:sp>
      <p:sp>
        <p:nvSpPr>
          <p:cNvPr id="18434" name="TextBox 3"/>
          <p:cNvSpPr txBox="1">
            <a:spLocks noChangeArrowheads="1"/>
          </p:cNvSpPr>
          <p:nvPr/>
        </p:nvSpPr>
        <p:spPr bwMode="auto">
          <a:xfrm>
            <a:off x="5257800" y="5867400"/>
            <a:ext cx="624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/>
              <a:t>        </a:t>
            </a:r>
            <a:r>
              <a:rPr lang="en-US" sz="1800" i="1" dirty="0"/>
              <a:t>Museo Textil de Oaxaca</a:t>
            </a:r>
          </a:p>
        </p:txBody>
      </p:sp>
      <p:pic>
        <p:nvPicPr>
          <p:cNvPr id="18435" name="Picture 5" descr="20140712_11180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345" y="1143000"/>
            <a:ext cx="724365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86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20140712_11135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6400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4114800" y="5105400"/>
            <a:ext cx="25787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 dirty="0"/>
              <a:t>Museo Textile de Oaxaca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5562600"/>
            <a:ext cx="792480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+mn-lt"/>
              </a:rPr>
              <a:t>The textiles of each region or community </a:t>
            </a:r>
            <a:r>
              <a:rPr lang="en-US" sz="3200" dirty="0"/>
              <a:t>are</a:t>
            </a:r>
            <a:r>
              <a:rPr lang="en-US" sz="3200" dirty="0">
                <a:latin typeface="+mn-lt"/>
              </a:rPr>
              <a:t> distinguishable by pattern, color, and design.</a:t>
            </a:r>
          </a:p>
        </p:txBody>
      </p:sp>
      <p:pic>
        <p:nvPicPr>
          <p:cNvPr id="2" name="Picture 1" descr="20140707_17024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9558" y="2409281"/>
            <a:ext cx="2446242" cy="167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Individual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495800" y="528386"/>
            <a:ext cx="3657600" cy="4590288"/>
          </a:xfrm>
        </p:spPr>
        <p:txBody>
          <a:bodyPr>
            <a:noAutofit/>
          </a:bodyPr>
          <a:lstStyle/>
          <a:p>
            <a:r>
              <a:rPr lang="en-US" dirty="0"/>
              <a:t>Traditional ways of being are transferred within the family.</a:t>
            </a:r>
          </a:p>
          <a:p>
            <a:r>
              <a:rPr lang="en-US" dirty="0"/>
              <a:t>Preservation of culture is instilled at an early age.</a:t>
            </a:r>
          </a:p>
          <a:p>
            <a:r>
              <a:rPr lang="en-US" dirty="0"/>
              <a:t>Sara gave up her desires to be a dentist to continue the weaving tradition.</a:t>
            </a:r>
          </a:p>
          <a:p>
            <a:r>
              <a:rPr lang="en-US" dirty="0"/>
              <a:t>Family weaving secrets are closely guarded.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6214030"/>
            <a:ext cx="3517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Sara </a:t>
            </a:r>
            <a:r>
              <a:rPr lang="en-US" i="1" dirty="0" err="1"/>
              <a:t>Ruis</a:t>
            </a:r>
            <a:r>
              <a:rPr lang="en-US" i="1" dirty="0"/>
              <a:t> Lorenzo, </a:t>
            </a:r>
            <a:r>
              <a:rPr lang="en-US" i="1" dirty="0" err="1"/>
              <a:t>Teotitlan</a:t>
            </a:r>
            <a:endParaRPr lang="en-US" i="1" dirty="0"/>
          </a:p>
        </p:txBody>
      </p:sp>
      <p:pic>
        <p:nvPicPr>
          <p:cNvPr id="10" name="Picture 9" descr="20140711_12531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70144" y="2257101"/>
            <a:ext cx="4495800" cy="298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89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7620000" cy="1143000"/>
          </a:xfrm>
        </p:spPr>
        <p:txBody>
          <a:bodyPr/>
          <a:lstStyle/>
          <a:p>
            <a:r>
              <a:rPr lang="en-US" dirty="0"/>
              <a:t>Reflection: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620000" cy="4800600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Think of a time when you had to abandon a personal dream or desire. Discuss your feelings surrounding that experience.</a:t>
            </a:r>
          </a:p>
          <a:p>
            <a:endParaRPr lang="en-US" sz="3600" dirty="0"/>
          </a:p>
          <a:p>
            <a:r>
              <a:rPr lang="en-US" sz="3600" dirty="0"/>
              <a:t>In what ways are you identified as belonging to your family? Think of the ways in which you dress, eat, worship, etc.  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488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3320" y="274638"/>
            <a:ext cx="7620000" cy="1143000"/>
          </a:xfrm>
        </p:spPr>
        <p:txBody>
          <a:bodyPr/>
          <a:lstStyle/>
          <a:p>
            <a:r>
              <a:rPr lang="en-US" sz="6000" dirty="0" err="1"/>
              <a:t>Alebrije</a:t>
            </a:r>
            <a:endParaRPr lang="en-US" sz="6000" dirty="0"/>
          </a:p>
        </p:txBody>
      </p:sp>
      <p:pic>
        <p:nvPicPr>
          <p:cNvPr id="4" name="Picture 3" descr="IMG_087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826" y="1417638"/>
            <a:ext cx="6370840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82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685800"/>
            <a:ext cx="7650163" cy="5486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400" dirty="0">
                <a:latin typeface="Calibri"/>
                <a:cs typeface="Calibri"/>
              </a:rPr>
              <a:t>Alebrijes are sculptures produced in </a:t>
            </a:r>
            <a:r>
              <a:rPr lang="en-US" sz="4400" dirty="0" err="1">
                <a:latin typeface="Calibri"/>
                <a:cs typeface="Calibri"/>
              </a:rPr>
              <a:t>Arrazola</a:t>
            </a:r>
            <a:r>
              <a:rPr lang="en-US" sz="4400" dirty="0">
                <a:latin typeface="Calibri"/>
                <a:cs typeface="Calibri"/>
              </a:rPr>
              <a:t>.</a:t>
            </a:r>
          </a:p>
          <a:p>
            <a:pPr eaLnBrk="1" hangingPunct="1"/>
            <a:r>
              <a:rPr lang="en-US" sz="4400" dirty="0">
                <a:latin typeface="Calibri"/>
                <a:cs typeface="Calibri"/>
              </a:rPr>
              <a:t>The making of this craft dates back generations.</a:t>
            </a:r>
          </a:p>
          <a:p>
            <a:pPr eaLnBrk="1" hangingPunct="1"/>
            <a:r>
              <a:rPr lang="en-US" sz="4400" dirty="0" err="1">
                <a:latin typeface="Calibri"/>
                <a:cs typeface="Calibri"/>
              </a:rPr>
              <a:t>Alebrijes</a:t>
            </a:r>
            <a:r>
              <a:rPr lang="en-US" sz="4400" dirty="0">
                <a:latin typeface="Calibri"/>
                <a:cs typeface="Calibri"/>
              </a:rPr>
              <a:t> were originally made to be used as toys and for use in ceremonies and rituals.</a:t>
            </a:r>
          </a:p>
          <a:p>
            <a:pPr eaLnBrk="1" hangingPunct="1"/>
            <a:endParaRPr lang="en-US" sz="4400" dirty="0">
              <a:latin typeface="Bodoni MT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93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idx="1"/>
          </p:nvPr>
        </p:nvSpPr>
        <p:spPr>
          <a:xfrm>
            <a:off x="231494" y="3105874"/>
            <a:ext cx="7772400" cy="30480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000" dirty="0">
                <a:ea typeface="+mn-ea"/>
                <a:cs typeface="+mn-cs"/>
              </a:rPr>
              <a:t>Inspiration comes from animals and the vibrant colors of festivals and fiestas.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000" dirty="0">
                <a:ea typeface="+mn-ea"/>
                <a:cs typeface="+mn-cs"/>
              </a:rPr>
              <a:t>Sometimes dreams form the basis for inspiration.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000" dirty="0">
                <a:ea typeface="+mn-ea"/>
                <a:cs typeface="+mn-cs"/>
              </a:rPr>
              <a:t>Every creation is one of a kind.</a:t>
            </a:r>
          </a:p>
        </p:txBody>
      </p:sp>
      <p:pic>
        <p:nvPicPr>
          <p:cNvPr id="28674" name="Picture 4" descr="26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304800"/>
            <a:ext cx="3657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28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4191000" y="2121877"/>
            <a:ext cx="4269153" cy="6248400"/>
          </a:xfrm>
        </p:spPr>
        <p:txBody>
          <a:bodyPr>
            <a:noAutofit/>
          </a:bodyPr>
          <a:lstStyle/>
          <a:p>
            <a:pPr marL="114300" indent="0" eaLnBrk="1" hangingPunct="1">
              <a:buNone/>
            </a:pPr>
            <a:r>
              <a:rPr lang="en-US" sz="3600" dirty="0"/>
              <a:t>Manuel Ramírez carved alebrije creatures in the 1980s and was encouraged by tourists to do more.</a:t>
            </a:r>
          </a:p>
        </p:txBody>
      </p:sp>
      <p:pic>
        <p:nvPicPr>
          <p:cNvPr id="31747" name="Picture 8" descr="manueljimenez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422522"/>
            <a:ext cx="3681046" cy="4292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9522"/>
            <a:ext cx="7620000" cy="1143000"/>
          </a:xfrm>
        </p:spPr>
        <p:txBody>
          <a:bodyPr/>
          <a:lstStyle/>
          <a:p>
            <a:r>
              <a:rPr lang="en-US" dirty="0"/>
              <a:t>The Community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350519" y="6017846"/>
            <a:ext cx="4182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Manuel Jimenez Ramirez, 1919-2005 </a:t>
            </a:r>
          </a:p>
          <a:p>
            <a:r>
              <a:rPr lang="en-US" dirty="0"/>
              <a:t>Arrazola</a:t>
            </a:r>
          </a:p>
        </p:txBody>
      </p:sp>
    </p:spTree>
    <p:extLst>
      <p:ext uri="{BB962C8B-B14F-4D97-AF65-F5344CB8AC3E}">
        <p14:creationId xmlns:p14="http://schemas.microsoft.com/office/powerpoint/2010/main" val="347879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0" y="968755"/>
            <a:ext cx="3536462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+mj-lt"/>
              </a:rPr>
              <a:t>Other artists followed suit, and today, production of these woodcarvings has grown into a major industry in Oaxaca</a:t>
            </a:r>
            <a:r>
              <a:rPr lang="en-US" dirty="0">
                <a:latin typeface="+mj-lt"/>
              </a:rPr>
              <a:t>.</a:t>
            </a:r>
          </a:p>
        </p:txBody>
      </p:sp>
      <p:pic>
        <p:nvPicPr>
          <p:cNvPr id="6" name="Picture 5" descr="IMG_087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895" y="491686"/>
            <a:ext cx="3667228" cy="4386290"/>
          </a:xfrm>
          <a:prstGeom prst="rect">
            <a:avLst/>
          </a:prstGeom>
        </p:spPr>
      </p:pic>
      <p:pic>
        <p:nvPicPr>
          <p:cNvPr id="7" name="Picture 6" descr="IMG_087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838" y="3561773"/>
            <a:ext cx="2254285" cy="274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1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19" y="125874"/>
            <a:ext cx="79877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Times New Roman"/>
                <a:ea typeface="+mj-ea"/>
                <a:cs typeface="Times New Roman"/>
              </a:rPr>
              <a:t>Three major crafts produced in Oaxaca</a:t>
            </a:r>
          </a:p>
        </p:txBody>
      </p:sp>
      <p:sp>
        <p:nvSpPr>
          <p:cNvPr id="16386" name="TextBox 3"/>
          <p:cNvSpPr txBox="1">
            <a:spLocks noChangeArrowheads="1"/>
          </p:cNvSpPr>
          <p:nvPr/>
        </p:nvSpPr>
        <p:spPr bwMode="auto">
          <a:xfrm>
            <a:off x="838200" y="4495800"/>
            <a:ext cx="10779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/>
              <a:t>Weaving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7186612" y="3935149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 err="1"/>
              <a:t>Alebrije</a:t>
            </a:r>
            <a:endParaRPr lang="en-US" sz="1800" dirty="0"/>
          </a:p>
        </p:txBody>
      </p:sp>
      <p:sp>
        <p:nvSpPr>
          <p:cNvPr id="16388" name="TextBox 5"/>
          <p:cNvSpPr txBox="1">
            <a:spLocks noChangeArrowheads="1"/>
          </p:cNvSpPr>
          <p:nvPr/>
        </p:nvSpPr>
        <p:spPr bwMode="auto">
          <a:xfrm>
            <a:off x="1143000" y="5638800"/>
            <a:ext cx="915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/>
              <a:t>Pottery</a:t>
            </a:r>
          </a:p>
        </p:txBody>
      </p:sp>
      <p:pic>
        <p:nvPicPr>
          <p:cNvPr id="6" name="Picture 5" descr="20140711_14462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032" y="1382451"/>
            <a:ext cx="1870501" cy="29459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15231" y="365369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4" descr="Joani-oax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4329" y="1477143"/>
            <a:ext cx="3018693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IMG_0921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0696" y="3935149"/>
            <a:ext cx="2328819" cy="288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3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idx="1"/>
          </p:nvPr>
        </p:nvSpPr>
        <p:spPr>
          <a:xfrm>
            <a:off x="4089808" y="1647491"/>
            <a:ext cx="4038600" cy="4325815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400" dirty="0">
                <a:latin typeface="Calibri"/>
                <a:ea typeface="+mn-ea"/>
                <a:cs typeface="Calibri"/>
              </a:rPr>
              <a:t>The wood from  the copal tree is used because it is lightweight and sands smoothly.</a:t>
            </a:r>
          </a:p>
        </p:txBody>
      </p:sp>
      <p:pic>
        <p:nvPicPr>
          <p:cNvPr id="4" name="Picture 3" descr="20140708_10061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647491"/>
            <a:ext cx="3657600" cy="46863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1303" y="634002"/>
            <a:ext cx="30740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Preparation</a:t>
            </a:r>
          </a:p>
        </p:txBody>
      </p:sp>
    </p:spTree>
    <p:extLst>
      <p:ext uri="{BB962C8B-B14F-4D97-AF65-F5344CB8AC3E}">
        <p14:creationId xmlns:p14="http://schemas.microsoft.com/office/powerpoint/2010/main" val="214686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9076" y="1011210"/>
            <a:ext cx="4373563" cy="4977171"/>
          </a:xfrm>
        </p:spPr>
        <p:txBody>
          <a:bodyPr rtlCol="0">
            <a:normAutofit fontScale="85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endParaRPr lang="en-US" dirty="0">
              <a:latin typeface="Bradley Hand ITC TT-Bold"/>
              <a:ea typeface="+mn-ea"/>
              <a:cs typeface="Bradley Hand ITC TT-Bold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700" dirty="0">
                <a:latin typeface="Calibri"/>
                <a:ea typeface="+mn-ea"/>
                <a:cs typeface="Calibri"/>
              </a:rPr>
              <a:t>Producing the sculptures is a family affair.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4700" dirty="0">
              <a:latin typeface="Calibri"/>
              <a:ea typeface="+mn-ea"/>
              <a:cs typeface="Calibri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700" dirty="0">
                <a:latin typeface="Calibri"/>
                <a:ea typeface="+mn-ea"/>
                <a:cs typeface="Calibri"/>
              </a:rPr>
              <a:t>The whittling is done by the men with knives and machetes</a:t>
            </a:r>
            <a:r>
              <a:rPr lang="en-US" sz="3900" dirty="0">
                <a:latin typeface="Calibri"/>
                <a:ea typeface="+mn-ea"/>
                <a:cs typeface="Calibri"/>
              </a:rPr>
              <a:t>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Individuals</a:t>
            </a:r>
          </a:p>
        </p:txBody>
      </p:sp>
      <p:pic>
        <p:nvPicPr>
          <p:cNvPr id="2" name="Picture 1" descr="IMG_086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901" y="1417638"/>
            <a:ext cx="3641175" cy="48912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0680" y="6308893"/>
            <a:ext cx="2155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Armando Carillo</a:t>
            </a:r>
          </a:p>
        </p:txBody>
      </p:sp>
    </p:spTree>
    <p:extLst>
      <p:ext uri="{BB962C8B-B14F-4D97-AF65-F5344CB8AC3E}">
        <p14:creationId xmlns:p14="http://schemas.microsoft.com/office/powerpoint/2010/main" val="177789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idx="1"/>
          </p:nvPr>
        </p:nvSpPr>
        <p:spPr>
          <a:xfrm>
            <a:off x="4438466" y="762000"/>
            <a:ext cx="3916363" cy="5486400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400" dirty="0">
                <a:ea typeface="+mn-ea"/>
                <a:cs typeface="Bradley Hand ITC TT-Bold"/>
              </a:rPr>
              <a:t>Mothers paint the sculptures while the children help with the sanding.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400" dirty="0">
                <a:cs typeface="Bradley Hand ITC TT-Bold"/>
              </a:rPr>
              <a:t>Only boys are taught to carve.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4400" dirty="0">
              <a:ea typeface="+mn-ea"/>
              <a:cs typeface="Bradley Hand ITC TT-Bold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4400" dirty="0">
              <a:ea typeface="+mn-ea"/>
              <a:cs typeface="Bradley Hand ITC TT-Bold"/>
            </a:endParaRPr>
          </a:p>
        </p:txBody>
      </p:sp>
      <p:pic>
        <p:nvPicPr>
          <p:cNvPr id="2" name="Picture 1" descr="IMG_086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1912"/>
            <a:ext cx="4572000" cy="50141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0137" y="6048345"/>
            <a:ext cx="2723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/>
              <a:t>Señora</a:t>
            </a:r>
            <a:r>
              <a:rPr lang="en-US" sz="2000" i="1" dirty="0"/>
              <a:t> and </a:t>
            </a:r>
            <a:r>
              <a:rPr lang="en-US" sz="2000" i="1" dirty="0" err="1"/>
              <a:t>Señor</a:t>
            </a:r>
            <a:r>
              <a:rPr lang="en-US" sz="2000" i="1" dirty="0"/>
              <a:t> Carillo</a:t>
            </a:r>
          </a:p>
        </p:txBody>
      </p:sp>
    </p:spTree>
    <p:extLst>
      <p:ext uri="{BB962C8B-B14F-4D97-AF65-F5344CB8AC3E}">
        <p14:creationId xmlns:p14="http://schemas.microsoft.com/office/powerpoint/2010/main" val="3623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7620000" cy="1143000"/>
          </a:xfrm>
        </p:spPr>
        <p:txBody>
          <a:bodyPr/>
          <a:lstStyle/>
          <a:p>
            <a:r>
              <a:rPr lang="en-US" dirty="0"/>
              <a:t>Reflection: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620000" cy="4800600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How is family closeness encouraged by </a:t>
            </a:r>
            <a:r>
              <a:rPr lang="en-US" sz="3600" dirty="0" err="1"/>
              <a:t>alebrijes</a:t>
            </a:r>
            <a:r>
              <a:rPr lang="en-US" sz="3600" dirty="0"/>
              <a:t> production?</a:t>
            </a:r>
          </a:p>
          <a:p>
            <a:endParaRPr lang="en-US" sz="3600" dirty="0"/>
          </a:p>
          <a:p>
            <a:r>
              <a:rPr lang="en-US" sz="3600" dirty="0"/>
              <a:t>Should girls be trained to sculpt? Explain your answer.</a:t>
            </a:r>
          </a:p>
          <a:p>
            <a:endParaRPr lang="en-US" sz="3600" dirty="0"/>
          </a:p>
          <a:p>
            <a:r>
              <a:rPr lang="en-US" sz="3600" dirty="0"/>
              <a:t>How did Manuel Jiménez benefit his community?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5906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Pottery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7230" y="1600200"/>
            <a:ext cx="5654431" cy="4800600"/>
          </a:xfrm>
        </p:spPr>
        <p:txBody>
          <a:bodyPr>
            <a:normAutofit fontScale="85000" lnSpcReduction="10000"/>
          </a:bodyPr>
          <a:lstStyle/>
          <a:p>
            <a:r>
              <a:rPr lang="en-US" sz="3600" dirty="0"/>
              <a:t>Pottery is a modeling craft  used to create a variety of functional and art objects.</a:t>
            </a:r>
          </a:p>
          <a:p>
            <a:endParaRPr lang="en-US" sz="3600" dirty="0"/>
          </a:p>
          <a:p>
            <a:r>
              <a:rPr lang="en-US" sz="3600" dirty="0"/>
              <a:t>Different types of clays and glazes are used, depending on the end use of the piece.</a:t>
            </a:r>
          </a:p>
          <a:p>
            <a:endParaRPr lang="en-US" sz="3600" dirty="0"/>
          </a:p>
          <a:p>
            <a:r>
              <a:rPr lang="en-US" sz="3600" dirty="0"/>
              <a:t>Pottery can be thrown on a wheel, hand formed, coiled, etc</a:t>
            </a:r>
            <a:r>
              <a:rPr lang="en-US" dirty="0"/>
              <a:t>.</a:t>
            </a:r>
          </a:p>
        </p:txBody>
      </p:sp>
      <p:pic>
        <p:nvPicPr>
          <p:cNvPr id="4" name="Picture 3" descr="IMG_09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356059"/>
            <a:ext cx="2657230" cy="300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3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 Marcus Tlapozola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8774"/>
            <a:ext cx="3958492" cy="4800600"/>
          </a:xfrm>
        </p:spPr>
        <p:txBody>
          <a:bodyPr>
            <a:noAutofit/>
          </a:bodyPr>
          <a:lstStyle/>
          <a:p>
            <a:r>
              <a:rPr lang="en-US" sz="3200" dirty="0"/>
              <a:t>Pottery making in the area dates back at least 4,000 years.</a:t>
            </a:r>
          </a:p>
          <a:p>
            <a:endParaRPr lang="en-US" sz="1000" dirty="0"/>
          </a:p>
          <a:p>
            <a:r>
              <a:rPr lang="en-US" sz="3200" dirty="0"/>
              <a:t>Making functional wares is the main vocation for women in the area.</a:t>
            </a:r>
          </a:p>
          <a:p>
            <a:endParaRPr lang="en-US" sz="1000" dirty="0"/>
          </a:p>
          <a:p>
            <a:r>
              <a:rPr lang="en-US" sz="3200" dirty="0"/>
              <a:t>The objects are made to use and sell in other areas.</a:t>
            </a:r>
          </a:p>
        </p:txBody>
      </p:sp>
      <p:pic>
        <p:nvPicPr>
          <p:cNvPr id="4" name="Picture 3" descr="20140723_132419 (3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8492" y="2096134"/>
            <a:ext cx="4118708" cy="364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8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5669" y="1087660"/>
            <a:ext cx="4311531" cy="4800600"/>
          </a:xfrm>
        </p:spPr>
        <p:txBody>
          <a:bodyPr>
            <a:noAutofit/>
          </a:bodyPr>
          <a:lstStyle/>
          <a:p>
            <a:r>
              <a:rPr lang="en-US" sz="3200" dirty="0"/>
              <a:t>The women must dig for the clay which is located beneath corn crops. For this reason, they can only get clay between January and May.</a:t>
            </a:r>
          </a:p>
          <a:p>
            <a:endParaRPr lang="en-US" sz="3200" dirty="0"/>
          </a:p>
          <a:p>
            <a:r>
              <a:rPr lang="en-US" sz="3200" dirty="0"/>
              <a:t>After it dries, the clay is dissolved in water and mixed by hand.</a:t>
            </a:r>
          </a:p>
          <a:p>
            <a:endParaRPr lang="en-US" sz="3200" dirty="0"/>
          </a:p>
          <a:p>
            <a:pPr marL="114300" indent="0">
              <a:buNone/>
            </a:pPr>
            <a:endParaRPr lang="en-US" sz="3200" dirty="0"/>
          </a:p>
        </p:txBody>
      </p:sp>
      <p:pic>
        <p:nvPicPr>
          <p:cNvPr id="4" name="Picture 3" descr="20140723_13231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2161577"/>
            <a:ext cx="3308469" cy="32980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36016" y="5883565"/>
            <a:ext cx="1167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Tlapazola</a:t>
            </a:r>
          </a:p>
        </p:txBody>
      </p:sp>
    </p:spTree>
    <p:extLst>
      <p:ext uri="{BB962C8B-B14F-4D97-AF65-F5344CB8AC3E}">
        <p14:creationId xmlns:p14="http://schemas.microsoft.com/office/powerpoint/2010/main" val="101429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087" y="0"/>
            <a:ext cx="4370176" cy="4800600"/>
          </a:xfrm>
        </p:spPr>
        <p:txBody>
          <a:bodyPr>
            <a:noAutofit/>
          </a:bodyPr>
          <a:lstStyle/>
          <a:p>
            <a:r>
              <a:rPr lang="en-US" sz="3200" dirty="0"/>
              <a:t>Using a straining tool, the clay is sifted to remove impurities and the good clay is put in a separate container.</a:t>
            </a:r>
            <a:endParaRPr lang="en-US" sz="1000" dirty="0"/>
          </a:p>
          <a:p>
            <a:r>
              <a:rPr lang="en-US" sz="3200" dirty="0"/>
              <a:t>Sand is then added to the clay in order to make the clay more durable.</a:t>
            </a:r>
            <a:endParaRPr lang="en-US" sz="1000" dirty="0"/>
          </a:p>
          <a:p>
            <a:r>
              <a:rPr lang="en-US" sz="3200" dirty="0"/>
              <a:t>Lastly, the clay is rolled into a thin sheet and rolled up and wedged to remove air bubbles.</a:t>
            </a:r>
          </a:p>
        </p:txBody>
      </p:sp>
      <p:pic>
        <p:nvPicPr>
          <p:cNvPr id="2" name="Picture 1" descr="20140723_125302_resized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7365" y="1314775"/>
            <a:ext cx="3035930" cy="38551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67365" y="5407853"/>
            <a:ext cx="2518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Marta Antonio Martinez</a:t>
            </a:r>
          </a:p>
        </p:txBody>
      </p:sp>
    </p:spTree>
    <p:extLst>
      <p:ext uri="{BB962C8B-B14F-4D97-AF65-F5344CB8AC3E}">
        <p14:creationId xmlns:p14="http://schemas.microsoft.com/office/powerpoint/2010/main" val="95877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7274" y="1217095"/>
            <a:ext cx="4066429" cy="4800600"/>
          </a:xfrm>
        </p:spPr>
        <p:txBody>
          <a:bodyPr>
            <a:normAutofit/>
          </a:bodyPr>
          <a:lstStyle/>
          <a:p>
            <a:r>
              <a:rPr lang="en-US" sz="3600" dirty="0"/>
              <a:t>The object is formed by using a corn husk to create the hole and pulling up the side walls while smoothing.</a:t>
            </a:r>
          </a:p>
        </p:txBody>
      </p:sp>
      <p:pic>
        <p:nvPicPr>
          <p:cNvPr id="4" name="Movie No.7_20140724_205514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367" y="1377386"/>
            <a:ext cx="4216253" cy="37335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09885" y="5496536"/>
            <a:ext cx="1823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Virginia Gutiérrez</a:t>
            </a:r>
          </a:p>
        </p:txBody>
      </p:sp>
    </p:spTree>
    <p:extLst>
      <p:ext uri="{BB962C8B-B14F-4D97-AF65-F5344CB8AC3E}">
        <p14:creationId xmlns:p14="http://schemas.microsoft.com/office/powerpoint/2010/main" val="231454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899011"/>
            <a:ext cx="3410624" cy="4800600"/>
          </a:xfrm>
        </p:spPr>
        <p:txBody>
          <a:bodyPr>
            <a:normAutofit/>
          </a:bodyPr>
          <a:lstStyle/>
          <a:p>
            <a:r>
              <a:rPr lang="en-US" sz="3600" dirty="0"/>
              <a:t>After additional layers of clay are applied, the objects are fired and burnished.</a:t>
            </a:r>
          </a:p>
        </p:txBody>
      </p:sp>
      <p:pic>
        <p:nvPicPr>
          <p:cNvPr id="8" name="Picture 7" descr="20140723_135859_resize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0625" y="557588"/>
            <a:ext cx="5044101" cy="514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0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715_08080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52400"/>
            <a:ext cx="8305800" cy="5410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671475"/>
            <a:ext cx="84945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This project will focus on Teotitlan, Arrozola and </a:t>
            </a:r>
            <a:r>
              <a:rPr lang="en-US" sz="2800" dirty="0" err="1"/>
              <a:t>Tlapazola</a:t>
            </a:r>
            <a:r>
              <a:rPr lang="en-US" sz="2800" dirty="0"/>
              <a:t> which are major locations for craft production.</a:t>
            </a:r>
          </a:p>
        </p:txBody>
      </p:sp>
    </p:spTree>
    <p:extLst>
      <p:ext uri="{BB962C8B-B14F-4D97-AF65-F5344CB8AC3E}">
        <p14:creationId xmlns:p14="http://schemas.microsoft.com/office/powerpoint/2010/main" val="266989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individual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52" y="1417638"/>
            <a:ext cx="4444853" cy="5246286"/>
          </a:xfrm>
        </p:spPr>
        <p:txBody>
          <a:bodyPr>
            <a:normAutofit fontScale="55000" lnSpcReduction="20000"/>
          </a:bodyPr>
          <a:lstStyle/>
          <a:p>
            <a:r>
              <a:rPr lang="en-US" sz="5100" dirty="0"/>
              <a:t>Pottery is  done only by the women.</a:t>
            </a:r>
          </a:p>
          <a:p>
            <a:endParaRPr lang="en-US" sz="5100" dirty="0"/>
          </a:p>
          <a:p>
            <a:r>
              <a:rPr lang="en-US" sz="5100" dirty="0"/>
              <a:t>Girls learn the technique at an early age from their mothers.</a:t>
            </a:r>
          </a:p>
          <a:p>
            <a:endParaRPr lang="en-US" sz="5100" dirty="0"/>
          </a:p>
          <a:p>
            <a:r>
              <a:rPr lang="en-US" sz="5100" dirty="0"/>
              <a:t>It is not uncommon for women to move in with their in-laws after marriage and to see several generations within one household.</a:t>
            </a:r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4" name="Picture 3" descr="20140723_125302_resized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4605" y="1930178"/>
            <a:ext cx="3592595" cy="38106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56951" y="6017593"/>
            <a:ext cx="2860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Virginia Gutiérrez</a:t>
            </a:r>
          </a:p>
          <a:p>
            <a:r>
              <a:rPr lang="en-US" sz="2000" i="1" dirty="0"/>
              <a:t>Marta Antonio Martínez</a:t>
            </a:r>
          </a:p>
        </p:txBody>
      </p:sp>
    </p:spTree>
    <p:extLst>
      <p:ext uri="{BB962C8B-B14F-4D97-AF65-F5344CB8AC3E}">
        <p14:creationId xmlns:p14="http://schemas.microsoft.com/office/powerpoint/2010/main" val="415447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226" y="1221367"/>
            <a:ext cx="7620000" cy="4800600"/>
          </a:xfrm>
        </p:spPr>
        <p:txBody>
          <a:bodyPr>
            <a:noAutofit/>
          </a:bodyPr>
          <a:lstStyle/>
          <a:p>
            <a:r>
              <a:rPr lang="en-US" sz="3200" dirty="0"/>
              <a:t>Pottery is done by other members of the community, and each individual creates unique designs.</a:t>
            </a:r>
          </a:p>
          <a:p>
            <a:endParaRPr lang="en-US" sz="1000" dirty="0"/>
          </a:p>
          <a:p>
            <a:r>
              <a:rPr lang="en-US" sz="3200" dirty="0"/>
              <a:t>They do not share techniques or designs, and they are in competition when selling at the market.</a:t>
            </a:r>
          </a:p>
          <a:p>
            <a:endParaRPr lang="en-US" sz="1000" dirty="0"/>
          </a:p>
          <a:p>
            <a:r>
              <a:rPr lang="en-US" sz="3200" dirty="0"/>
              <a:t>Community members seem to come together when neighborhood dynamics change.</a:t>
            </a:r>
          </a:p>
        </p:txBody>
      </p:sp>
    </p:spTree>
    <p:extLst>
      <p:ext uri="{BB962C8B-B14F-4D97-AF65-F5344CB8AC3E}">
        <p14:creationId xmlns:p14="http://schemas.microsoft.com/office/powerpoint/2010/main" val="280592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2794"/>
            <a:ext cx="7620000" cy="5398006"/>
          </a:xfrm>
        </p:spPr>
        <p:txBody>
          <a:bodyPr>
            <a:normAutofit fontScale="92500" lnSpcReduction="20000"/>
          </a:bodyPr>
          <a:lstStyle/>
          <a:p>
            <a:r>
              <a:rPr lang="en-US" sz="3900" dirty="0"/>
              <a:t>What kind of information have you shared when working with classmates toward a common goal?</a:t>
            </a:r>
          </a:p>
          <a:p>
            <a:endParaRPr lang="en-US" sz="3900" dirty="0"/>
          </a:p>
          <a:p>
            <a:r>
              <a:rPr lang="en-US" sz="3900" dirty="0"/>
              <a:t>What are some challenges you could face when living with extended family? </a:t>
            </a:r>
          </a:p>
          <a:p>
            <a:endParaRPr lang="en-US" sz="3900" dirty="0"/>
          </a:p>
          <a:p>
            <a:r>
              <a:rPr lang="en-US" sz="3900" dirty="0"/>
              <a:t>Why are techniques closely guarded by community members?</a:t>
            </a:r>
          </a:p>
          <a:p>
            <a:endParaRPr lang="en-US" sz="3600" dirty="0"/>
          </a:p>
          <a:p>
            <a:pPr marL="114300" indent="0">
              <a:buNone/>
            </a:pPr>
            <a:endParaRPr lang="en-US" dirty="0"/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26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011"/>
            <a:ext cx="7620000" cy="1143000"/>
          </a:xfr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01184"/>
            <a:ext cx="8151685" cy="5554206"/>
          </a:xfrm>
        </p:spPr>
        <p:txBody>
          <a:bodyPr>
            <a:noAutofit/>
          </a:bodyPr>
          <a:lstStyle/>
          <a:p>
            <a:r>
              <a:rPr lang="en-US" sz="3200" dirty="0"/>
              <a:t>There are three craft making communities within the class. Based on what you have learned, join the group that you most identify with.</a:t>
            </a:r>
          </a:p>
          <a:p>
            <a:r>
              <a:rPr lang="en-US" sz="3200" dirty="0"/>
              <a:t>You will collaborate with other “family” members to produce the craft of that group (</a:t>
            </a:r>
            <a:r>
              <a:rPr lang="en-US" sz="3200" dirty="0" err="1"/>
              <a:t>alebrije</a:t>
            </a:r>
            <a:r>
              <a:rPr lang="en-US" sz="3200" dirty="0"/>
              <a:t> will require division of duties).</a:t>
            </a:r>
          </a:p>
          <a:p>
            <a:r>
              <a:rPr lang="en-US" sz="3200" dirty="0"/>
              <a:t>Along with the finished projects, you will turn in your observations of the process.</a:t>
            </a:r>
          </a:p>
          <a:p>
            <a:r>
              <a:rPr lang="en-US" sz="3200" dirty="0"/>
              <a:t>You will be graded on design</a:t>
            </a:r>
            <a:r>
              <a:rPr lang="en-US" sz="3200"/>
              <a:t>, craftsmanship, </a:t>
            </a:r>
            <a:r>
              <a:rPr lang="en-US" sz="3200" dirty="0"/>
              <a:t>and use of class time.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393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Weaving</a:t>
            </a: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4191000" y="1128271"/>
            <a:ext cx="4269154" cy="4178533"/>
          </a:xfrm>
        </p:spPr>
        <p:txBody>
          <a:bodyPr>
            <a:noAutofit/>
          </a:bodyPr>
          <a:lstStyle/>
          <a:p>
            <a:pPr marL="114300" indent="0" eaLnBrk="1" hangingPunct="1">
              <a:buNone/>
            </a:pPr>
            <a:r>
              <a:rPr lang="en-US" sz="3200" dirty="0">
                <a:latin typeface="Calibri" charset="0"/>
              </a:rPr>
              <a:t>Weaving dates back to the formative period. Early weaving was done using a backstrap loom, which is still used today.</a:t>
            </a:r>
          </a:p>
          <a:p>
            <a:pPr marL="114300" indent="0" eaLnBrk="1" hangingPunct="1">
              <a:buNone/>
            </a:pPr>
            <a:endParaRPr lang="en-US" sz="3200" dirty="0">
              <a:latin typeface="Calibri" charset="0"/>
            </a:endParaRPr>
          </a:p>
          <a:p>
            <a:pPr marL="114300" indent="0" eaLnBrk="1" hangingPunct="1">
              <a:buNone/>
            </a:pPr>
            <a:r>
              <a:rPr lang="en-US" sz="3200" dirty="0">
                <a:latin typeface="Calibri" charset="0"/>
              </a:rPr>
              <a:t>The heddle is an invaluable tool that separates warp yarns.</a:t>
            </a:r>
          </a:p>
        </p:txBody>
      </p:sp>
      <p:pic>
        <p:nvPicPr>
          <p:cNvPr id="3" name="Picture 2" descr="20140722_182953_resize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025" y="1829517"/>
            <a:ext cx="3912975" cy="416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9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14146" y="1274564"/>
            <a:ext cx="3810449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latin typeface="Calibri" charset="0"/>
            </a:endParaRPr>
          </a:p>
          <a:p>
            <a:r>
              <a:rPr lang="en-US" sz="3200" dirty="0">
                <a:latin typeface="Calibri" charset="0"/>
              </a:rPr>
              <a:t>During the colonial era, wool and the pedal loom were introduced by the Spaniards which made it easier to weave and dye the fibers.</a:t>
            </a:r>
          </a:p>
        </p:txBody>
      </p:sp>
      <p:pic>
        <p:nvPicPr>
          <p:cNvPr id="9" name="Picture 8" descr="20140711_14443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686" y="451998"/>
            <a:ext cx="3857625" cy="576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3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308" y="165222"/>
            <a:ext cx="7620000" cy="1143000"/>
          </a:xfrm>
        </p:spPr>
        <p:txBody>
          <a:bodyPr/>
          <a:lstStyle/>
          <a:p>
            <a:r>
              <a:rPr lang="en-US" dirty="0"/>
              <a:t>Teotitlan del Valle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85630"/>
            <a:ext cx="4017108" cy="4800600"/>
          </a:xfrm>
        </p:spPr>
        <p:txBody>
          <a:bodyPr>
            <a:noAutofit/>
          </a:bodyPr>
          <a:lstStyle/>
          <a:p>
            <a:r>
              <a:rPr lang="en-US" sz="2800" dirty="0"/>
              <a:t>Teotitlan is a tight-knit community known for its weaving.</a:t>
            </a:r>
          </a:p>
          <a:p>
            <a:endParaRPr lang="en-US" sz="2800" dirty="0"/>
          </a:p>
          <a:p>
            <a:r>
              <a:rPr lang="en-US" sz="2800" dirty="0"/>
              <a:t>Most households in the community engage in the craft and its members are renown for their skill and creativity.</a:t>
            </a:r>
          </a:p>
          <a:p>
            <a:endParaRPr lang="en-US" sz="3200" dirty="0"/>
          </a:p>
        </p:txBody>
      </p:sp>
      <p:pic>
        <p:nvPicPr>
          <p:cNvPr id="4" name="Picture 3" descr="IMG_078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7108" y="1611922"/>
            <a:ext cx="4110892" cy="447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0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814" y="1814745"/>
            <a:ext cx="3962400" cy="4800600"/>
          </a:xfrm>
        </p:spPr>
        <p:txBody>
          <a:bodyPr>
            <a:normAutofit/>
          </a:bodyPr>
          <a:lstStyle/>
          <a:p>
            <a:r>
              <a:rPr lang="en-US" sz="3600" dirty="0"/>
              <a:t>The fibers are washed to cleanse it of natural oils, and then the fibers are carded.</a:t>
            </a:r>
          </a:p>
        </p:txBody>
      </p:sp>
      <p:pic>
        <p:nvPicPr>
          <p:cNvPr id="4" name="Movie No.5_20140718_132418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5800" y="600252"/>
            <a:ext cx="3486150" cy="60076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0357" y="6216134"/>
            <a:ext cx="1945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Sara Ruiz Lorenzo,</a:t>
            </a:r>
          </a:p>
          <a:p>
            <a:r>
              <a:rPr lang="en-US" i="1"/>
              <a:t>Teotitlan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3446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0768" y="1704373"/>
            <a:ext cx="4052277" cy="4800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4000" dirty="0"/>
              <a:t>Once cleaned and carded the wool is spun into yarn on a spinning wheel.</a:t>
            </a:r>
          </a:p>
        </p:txBody>
      </p:sp>
      <p:pic>
        <p:nvPicPr>
          <p:cNvPr id="5" name="Picture 4" descr="IMG_059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847" y="937845"/>
            <a:ext cx="4024921" cy="506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3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7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20" y="12949"/>
            <a:ext cx="4038600" cy="52578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4343400"/>
            <a:ext cx="3429000" cy="2286000"/>
          </a:xfrm>
        </p:spPr>
        <p:txBody>
          <a:bodyPr/>
          <a:lstStyle/>
          <a:p>
            <a:pPr marL="114300" indent="0">
              <a:buNone/>
            </a:pPr>
            <a:r>
              <a:rPr lang="en-US" sz="3600" dirty="0"/>
              <a:t>Yarns are dyed using natural plants and insects.</a:t>
            </a:r>
          </a:p>
        </p:txBody>
      </p:sp>
      <p:pic>
        <p:nvPicPr>
          <p:cNvPr id="5" name="Picture 4" descr="20140711_125155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28813" y="3333587"/>
            <a:ext cx="3161974" cy="3200400"/>
          </a:xfrm>
          <a:prstGeom prst="rect">
            <a:avLst/>
          </a:prstGeom>
        </p:spPr>
      </p:pic>
      <p:pic>
        <p:nvPicPr>
          <p:cNvPr id="7" name="Picture 6" descr="IMG_0584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0" y="609600"/>
            <a:ext cx="3766959" cy="32216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0" y="3962400"/>
            <a:ext cx="1211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Cochineal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3400" y="152400"/>
            <a:ext cx="1339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Blue Indigo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6522515"/>
            <a:ext cx="10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Marigold</a:t>
            </a:r>
          </a:p>
        </p:txBody>
      </p:sp>
    </p:spTree>
    <p:extLst>
      <p:ext uri="{BB962C8B-B14F-4D97-AF65-F5344CB8AC3E}">
        <p14:creationId xmlns:p14="http://schemas.microsoft.com/office/powerpoint/2010/main" val="372784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 xmlns:mv="urn:schemas-microsoft-com:mac:vml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915</TotalTime>
  <Words>1107</Words>
  <Application>Microsoft Macintosh PowerPoint</Application>
  <PresentationFormat>On-screen Show (4:3)</PresentationFormat>
  <Paragraphs>159</Paragraphs>
  <Slides>33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Brush Script MT</vt:lpstr>
      <vt:lpstr>Arial</vt:lpstr>
      <vt:lpstr>Bodoni MT</vt:lpstr>
      <vt:lpstr>Bradley Hand ITC TT-Bold</vt:lpstr>
      <vt:lpstr>Calibri</vt:lpstr>
      <vt:lpstr>Cambria</vt:lpstr>
      <vt:lpstr>Elephant</vt:lpstr>
      <vt:lpstr>Times New Roman</vt:lpstr>
      <vt:lpstr>Adjacency</vt:lpstr>
      <vt:lpstr>To Oaxaca and Beyond!</vt:lpstr>
      <vt:lpstr>Three major crafts produced in Oaxaca</vt:lpstr>
      <vt:lpstr>PowerPoint Presentation</vt:lpstr>
      <vt:lpstr>Weaving</vt:lpstr>
      <vt:lpstr>PowerPoint Presentation</vt:lpstr>
      <vt:lpstr>Teotitlan del Valle</vt:lpstr>
      <vt:lpstr>Preparation</vt:lpstr>
      <vt:lpstr>PowerPoint Presentation</vt:lpstr>
      <vt:lpstr>PowerPoint Presentation</vt:lpstr>
      <vt:lpstr>PowerPoint Presentation</vt:lpstr>
      <vt:lpstr>        Community</vt:lpstr>
      <vt:lpstr>PowerPoint Presentation</vt:lpstr>
      <vt:lpstr>The Individual</vt:lpstr>
      <vt:lpstr>Reflection:</vt:lpstr>
      <vt:lpstr>Alebrije</vt:lpstr>
      <vt:lpstr>PowerPoint Presentation</vt:lpstr>
      <vt:lpstr>PowerPoint Presentation</vt:lpstr>
      <vt:lpstr>The Community</vt:lpstr>
      <vt:lpstr>PowerPoint Presentation</vt:lpstr>
      <vt:lpstr>PowerPoint Presentation</vt:lpstr>
      <vt:lpstr>The Individuals</vt:lpstr>
      <vt:lpstr>PowerPoint Presentation</vt:lpstr>
      <vt:lpstr>Reflection:</vt:lpstr>
      <vt:lpstr>Pottery</vt:lpstr>
      <vt:lpstr>San Marcus Tlapozola</vt:lpstr>
      <vt:lpstr>Preparation</vt:lpstr>
      <vt:lpstr>PowerPoint Presentation</vt:lpstr>
      <vt:lpstr>PowerPoint Presentation</vt:lpstr>
      <vt:lpstr>PowerPoint Presentation</vt:lpstr>
      <vt:lpstr>The individual</vt:lpstr>
      <vt:lpstr>The community</vt:lpstr>
      <vt:lpstr>Discussion </vt:lpstr>
      <vt:lpstr>Objectives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 Oaxaca and Beyond!</dc:title>
  <dc:creator>admin</dc:creator>
  <cp:lastModifiedBy>Shuo Xu</cp:lastModifiedBy>
  <cp:revision>75</cp:revision>
  <dcterms:created xsi:type="dcterms:W3CDTF">2014-11-14T00:45:46Z</dcterms:created>
  <dcterms:modified xsi:type="dcterms:W3CDTF">2022-03-13T22:31:54Z</dcterms:modified>
</cp:coreProperties>
</file>