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212489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81639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84068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47242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15108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838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p:nvPr/>
        </p:nvSpPr>
        <p:spPr>
          <a:xfrm rot="10800000" flipH="1">
            <a:off x="0" y="1541738"/>
            <a:ext cx="9143999" cy="915711"/>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0" y="0"/>
            <a:ext cx="9144000" cy="16001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subTitle" idx="1"/>
          </p:nvPr>
        </p:nvSpPr>
        <p:spPr>
          <a:xfrm rot="-186991">
            <a:off x="1102116" y="2348618"/>
            <a:ext cx="7576304" cy="393946"/>
          </a:xfrm>
          <a:prstGeom prst="rect">
            <a:avLst/>
          </a:prstGeom>
        </p:spPr>
        <p:txBody>
          <a:bodyPr lIns="91425" tIns="91425" rIns="91425" bIns="91425" anchor="ctr" anchorCtr="0"/>
          <a:lstStyle>
            <a:lvl1pPr>
              <a:spcBef>
                <a:spcPts val="0"/>
              </a:spcBef>
              <a:buSzPct val="100000"/>
              <a:buNone/>
              <a:defRPr sz="2000"/>
            </a:lvl1pPr>
            <a:lvl2pPr>
              <a:spcBef>
                <a:spcPts val="0"/>
              </a:spcBef>
              <a:buSzPct val="100000"/>
              <a:buNone/>
              <a:defRPr sz="2000"/>
            </a:lvl2pPr>
            <a:lvl3pPr>
              <a:spcBef>
                <a:spcPts val="0"/>
              </a:spcBef>
              <a:buSzPct val="100000"/>
              <a:buNone/>
              <a:defRPr sz="2000"/>
            </a:lvl3pPr>
            <a:lvl4pPr>
              <a:spcBef>
                <a:spcPts val="0"/>
              </a:spcBef>
              <a:buSzPct val="100000"/>
              <a:buNone/>
              <a:defRPr sz="2000"/>
            </a:lvl4pPr>
            <a:lvl5pPr>
              <a:spcBef>
                <a:spcPts val="0"/>
              </a:spcBef>
              <a:buSzPct val="100000"/>
              <a:buNone/>
              <a:defRPr sz="2000"/>
            </a:lvl5pPr>
            <a:lvl6pPr>
              <a:spcBef>
                <a:spcPts val="0"/>
              </a:spcBef>
              <a:buSzPct val="100000"/>
              <a:buNone/>
              <a:defRPr sz="2000"/>
            </a:lvl6pPr>
            <a:lvl7pPr>
              <a:spcBef>
                <a:spcPts val="0"/>
              </a:spcBef>
              <a:buSzPct val="100000"/>
              <a:buNone/>
              <a:defRPr sz="2000"/>
            </a:lvl7pPr>
            <a:lvl8pPr>
              <a:spcBef>
                <a:spcPts val="0"/>
              </a:spcBef>
              <a:buSzPct val="100000"/>
              <a:buNone/>
              <a:defRPr sz="2000"/>
            </a:lvl8pPr>
            <a:lvl9pPr>
              <a:spcBef>
                <a:spcPts val="0"/>
              </a:spcBef>
              <a:buSzPct val="100000"/>
              <a:buNone/>
              <a:defRPr sz="2000"/>
            </a:lvl9pPr>
          </a:lstStyle>
          <a:p>
            <a:endParaRPr/>
          </a:p>
        </p:txBody>
      </p:sp>
      <p:sp>
        <p:nvSpPr>
          <p:cNvPr id="18" name="Shape 18"/>
          <p:cNvSpPr/>
          <p:nvPr/>
        </p:nvSpPr>
        <p:spPr>
          <a:xfrm rot="-180223">
            <a:off x="472457" y="184110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ctrTitle"/>
          </p:nvPr>
        </p:nvSpPr>
        <p:spPr>
          <a:xfrm rot="-183804">
            <a:off x="1035602" y="1005108"/>
            <a:ext cx="7763693" cy="1067996"/>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20" name="Shape 20"/>
          <p:cNvSpPr/>
          <p:nvPr/>
        </p:nvSpPr>
        <p:spPr>
          <a:xfrm flipH="1">
            <a:off x="0" y="2633472"/>
            <a:ext cx="9143999" cy="2511742"/>
          </a:xfrm>
          <a:custGeom>
            <a:avLst/>
            <a:gdLst/>
            <a:ahLst/>
            <a:cxnLst/>
            <a:rect l="0" t="0" r="0" b="0"/>
            <a:pathLst>
              <a:path w="9144000" h="3429000" extrusionOk="0">
                <a:moveTo>
                  <a:pt x="0" y="0"/>
                </a:moveTo>
                <a:lnTo>
                  <a:pt x="0" y="762000"/>
                </a:lnTo>
                <a:lnTo>
                  <a:pt x="0" y="3429000"/>
                </a:lnTo>
                <a:lnTo>
                  <a:pt x="9144000" y="3429000"/>
                </a:lnTo>
                <a:lnTo>
                  <a:pt x="9144000" y="762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213060">
            <a:off x="920480" y="2871570"/>
            <a:ext cx="6010940" cy="2166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sp>
        <p:nvSpPr>
          <p:cNvPr id="23" name="Shape 2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1" name="Shape 31"/>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2"/>
        <p:cNvGrpSpPr/>
        <p:nvPr/>
      </p:nvGrpSpPr>
      <p:grpSpPr>
        <a:xfrm>
          <a:off x="0" y="0"/>
          <a:ext cx="0" cy="0"/>
          <a:chOff x="0" y="0"/>
          <a:chExt cx="0" cy="0"/>
        </a:xfrm>
      </p:grpSpPr>
      <p:sp>
        <p:nvSpPr>
          <p:cNvPr id="33" name="Shape 3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8" name="Shape 3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1200150"/>
            <a:ext cx="4038599"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1" name="Shape 41"/>
          <p:cNvSpPr txBox="1">
            <a:spLocks noGrp="1"/>
          </p:cNvSpPr>
          <p:nvPr>
            <p:ph type="body" idx="2"/>
          </p:nvPr>
        </p:nvSpPr>
        <p:spPr>
          <a:xfrm>
            <a:off x="4648200" y="1200150"/>
            <a:ext cx="4038599"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2" name="Shape 42"/>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5" name="Shape 45"/>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6" name="Shape 46"/>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7" name="Shape 4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8" name="Shape 48"/>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0" name="Shape 5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1" name="Shape 51"/>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4" name="Shape 5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6" name="Shape 56"/>
          <p:cNvSpPr txBox="1">
            <a:spLocks noGrp="1"/>
          </p:cNvSpPr>
          <p:nvPr>
            <p:ph type="body" idx="1"/>
          </p:nvPr>
        </p:nvSpPr>
        <p:spPr>
          <a:xfrm rot="-90017">
            <a:off x="999515" y="4338182"/>
            <a:ext cx="5568708" cy="355283"/>
          </a:xfrm>
          <a:prstGeom prst="rect">
            <a:avLst/>
          </a:prstGeom>
        </p:spPr>
        <p:txBody>
          <a:bodyPr lIns="91425" tIns="91425" rIns="91425" bIns="91425" anchor="b" anchorCtr="0"/>
          <a:lstStyle>
            <a:lvl1pPr>
              <a:spcBef>
                <a:spcPts val="0"/>
              </a:spcBef>
              <a:buSzPct val="100000"/>
              <a:buNone/>
              <a:defRPr sz="1800"/>
            </a:lvl1pPr>
          </a:lstStyle>
          <a:p>
            <a:endParaRPr/>
          </a:p>
        </p:txBody>
      </p:sp>
      <p:sp>
        <p:nvSpPr>
          <p:cNvPr id="57" name="Shape 5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8" name="Shape 58"/>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9" name="Shape 59"/>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3" name="Shape 63"/>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5" name="Shape 65"/>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6" name="Shape 66"/>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60F0F"/>
            </a:gs>
            <a:gs pos="100000">
              <a:srgbClr val="C82009"/>
            </a:gs>
          </a:gsLst>
          <a:lin ang="5400000" scaled="0"/>
        </a:gradFill>
        <a:effectLst/>
      </p:bgPr>
    </p:bg>
    <p:spTree>
      <p:nvGrpSpPr>
        <p:cNvPr id="1" name="Shape 4"/>
        <p:cNvGrpSpPr/>
        <p:nvPr/>
      </p:nvGrpSpPr>
      <p:grpSpPr>
        <a:xfrm>
          <a:off x="0" y="0"/>
          <a:ext cx="0" cy="0"/>
          <a:chOff x="0" y="0"/>
          <a:chExt cx="0" cy="0"/>
        </a:xfrm>
      </p:grpSpPr>
      <p:cxnSp>
        <p:nvCxnSpPr>
          <p:cNvPr id="5" name="Shape 5"/>
          <p:cNvCxnSpPr/>
          <p:nvPr/>
        </p:nvCxnSpPr>
        <p:spPr>
          <a:xfrm>
            <a:off x="76200" y="57150"/>
            <a:ext cx="0" cy="5029199"/>
          </a:xfrm>
          <a:prstGeom prst="straightConnector1">
            <a:avLst/>
          </a:prstGeom>
          <a:noFill/>
          <a:ln w="107950" cap="flat">
            <a:solidFill>
              <a:srgbClr val="D23927"/>
            </a:solidFill>
            <a:prstDash val="solid"/>
            <a:round/>
            <a:headEnd type="none" w="med" len="med"/>
            <a:tailEnd type="none" w="med" len="med"/>
          </a:ln>
        </p:spPr>
      </p:cxnSp>
      <p:cxnSp>
        <p:nvCxnSpPr>
          <p:cNvPr id="6" name="Shape 6"/>
          <p:cNvCxnSpPr/>
          <p:nvPr/>
        </p:nvCxnSpPr>
        <p:spPr>
          <a:xfrm>
            <a:off x="9067800" y="57150"/>
            <a:ext cx="0" cy="5029199"/>
          </a:xfrm>
          <a:prstGeom prst="straightConnector1">
            <a:avLst/>
          </a:prstGeom>
          <a:noFill/>
          <a:ln w="114300" cap="flat">
            <a:solidFill>
              <a:srgbClr val="D23927"/>
            </a:solidFill>
            <a:prstDash val="solid"/>
            <a:round/>
            <a:headEnd type="none" w="med" len="med"/>
            <a:tailEnd type="none" w="med" len="med"/>
          </a:ln>
        </p:spPr>
      </p:cxnSp>
      <p:cxnSp>
        <p:nvCxnSpPr>
          <p:cNvPr id="7" name="Shape 7"/>
          <p:cNvCxnSpPr/>
          <p:nvPr/>
        </p:nvCxnSpPr>
        <p:spPr>
          <a:xfrm>
            <a:off x="533399" y="57150"/>
            <a:ext cx="0" cy="5029199"/>
          </a:xfrm>
          <a:prstGeom prst="straightConnector1">
            <a:avLst/>
          </a:prstGeom>
          <a:noFill/>
          <a:ln w="69850" cap="flat">
            <a:solidFill>
              <a:srgbClr val="D23927"/>
            </a:solidFill>
            <a:prstDash val="solid"/>
            <a:round/>
            <a:headEnd type="none" w="med" len="med"/>
            <a:tailEnd type="none" w="med" len="med"/>
          </a:ln>
        </p:spPr>
      </p:cxnSp>
      <p:cxnSp>
        <p:nvCxnSpPr>
          <p:cNvPr id="8" name="Shape 8"/>
          <p:cNvCxnSpPr/>
          <p:nvPr/>
        </p:nvCxnSpPr>
        <p:spPr>
          <a:xfrm flipH="1">
            <a:off x="914400" y="57150"/>
            <a:ext cx="152399" cy="4743600"/>
          </a:xfrm>
          <a:prstGeom prst="straightConnector1">
            <a:avLst/>
          </a:prstGeom>
          <a:noFill/>
          <a:ln w="152400" cap="flat">
            <a:solidFill>
              <a:srgbClr val="D23927"/>
            </a:solidFill>
            <a:prstDash val="solid"/>
            <a:round/>
            <a:headEnd type="none" w="med" len="med"/>
            <a:tailEnd type="none" w="med" len="med"/>
          </a:ln>
        </p:spPr>
      </p:cxnSp>
      <p:sp>
        <p:nvSpPr>
          <p:cNvPr id="9" name="Shape 9"/>
          <p:cNvSpPr/>
          <p:nvPr/>
        </p:nvSpPr>
        <p:spPr>
          <a:xfrm>
            <a:off x="110055" y="57150"/>
            <a:ext cx="1698625" cy="4972047"/>
          </a:xfrm>
          <a:custGeom>
            <a:avLst/>
            <a:gdLst/>
            <a:ahLst/>
            <a:cxnLst/>
            <a:rect l="0" t="0" r="0" b="0"/>
            <a:pathLst>
              <a:path w="1070" h="4154" extrusionOk="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noFill/>
          <a:ln w="25400" cap="flat">
            <a:solidFill>
              <a:srgbClr val="D23927"/>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 name="Shape 10"/>
          <p:cNvSpPr/>
          <p:nvPr/>
        </p:nvSpPr>
        <p:spPr>
          <a:xfrm>
            <a:off x="7839160" y="4114800"/>
            <a:ext cx="1181100" cy="597693"/>
          </a:xfrm>
          <a:custGeom>
            <a:avLst/>
            <a:gdLst/>
            <a:ahLst/>
            <a:cxnLst/>
            <a:rect l="0" t="0" r="0" b="0"/>
            <a:pathLst>
              <a:path w="744" h="502" extrusionOk="0">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noFill/>
          <a:ln w="25400" cap="flat">
            <a:solidFill>
              <a:srgbClr val="CB2813"/>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1" name="Shape 11"/>
          <p:cNvSpPr/>
          <p:nvPr/>
        </p:nvSpPr>
        <p:spPr>
          <a:xfrm>
            <a:off x="8273122" y="2652712"/>
            <a:ext cx="777875" cy="1955006"/>
          </a:xfrm>
          <a:custGeom>
            <a:avLst/>
            <a:gdLst/>
            <a:ahLst/>
            <a:cxnLst/>
            <a:rect l="0" t="0" r="0" b="0"/>
            <a:pathLst>
              <a:path w="490" h="1642" extrusionOk="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noFill/>
          <a:ln w="25400" cap="flat">
            <a:solidFill>
              <a:srgbClr val="D0331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title"/>
          </p:nvPr>
        </p:nvSpPr>
        <p:spPr>
          <a:xfrm rot="-180107">
            <a:off x="1177259" y="-15156"/>
            <a:ext cx="8220779" cy="859014"/>
          </a:xfrm>
          <a:prstGeom prst="rect">
            <a:avLst/>
          </a:prstGeom>
          <a:noFill/>
          <a:ln>
            <a:noFill/>
          </a:ln>
        </p:spPr>
        <p:txBody>
          <a:bodyPr lIns="91425" tIns="91425" rIns="91425" bIns="91425" anchor="ctr" anchorCtr="0"/>
          <a:lstStyle>
            <a:lvl1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body" idx="1"/>
          </p:nvPr>
        </p:nvSpPr>
        <p:spPr>
          <a:xfrm>
            <a:off x="457200" y="1371600"/>
            <a:ext cx="8229600" cy="3165899"/>
          </a:xfrm>
          <a:prstGeom prst="rect">
            <a:avLst/>
          </a:prstGeom>
          <a:noFill/>
          <a:ln>
            <a:noFill/>
          </a:ln>
        </p:spPr>
        <p:txBody>
          <a:bodyPr lIns="91425" tIns="91425" rIns="91425" bIns="91425" anchor="t" anchorCtr="0"/>
          <a:lstStyle>
            <a:lvl1pPr>
              <a:spcBef>
                <a:spcPts val="600"/>
              </a:spcBef>
              <a:buClr>
                <a:schemeClr val="lt2"/>
              </a:buClr>
              <a:buSzPct val="100000"/>
              <a:buFont typeface="Trebuchet MS"/>
              <a:defRPr sz="3000">
                <a:solidFill>
                  <a:schemeClr val="lt2"/>
                </a:solidFill>
                <a:latin typeface="Trebuchet MS"/>
                <a:ea typeface="Trebuchet MS"/>
                <a:cs typeface="Trebuchet MS"/>
                <a:sym typeface="Trebuchet MS"/>
              </a:defRPr>
            </a:lvl1pPr>
            <a:lvl2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2pPr>
            <a:lvl3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3pPr>
            <a:lvl4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4pPr>
            <a:lvl5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5pPr>
            <a:lvl6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6pPr>
            <a:lvl7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7pPr>
            <a:lvl8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8pPr>
            <a:lvl9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rot="-183804">
            <a:off x="1035602" y="1005108"/>
            <a:ext cx="7763693" cy="1067996"/>
          </a:xfrm>
          <a:prstGeom prst="rect">
            <a:avLst/>
          </a:prstGeom>
        </p:spPr>
        <p:txBody>
          <a:bodyPr lIns="91425" tIns="91425" rIns="91425" bIns="91425" anchor="b" anchorCtr="0">
            <a:noAutofit/>
          </a:bodyPr>
          <a:lstStyle/>
          <a:p>
            <a:pPr>
              <a:spcBef>
                <a:spcPts val="0"/>
              </a:spcBef>
              <a:buNone/>
            </a:pPr>
            <a:r>
              <a:rPr lang="en"/>
              <a:t>Project Perspective:	</a:t>
            </a:r>
          </a:p>
        </p:txBody>
      </p:sp>
      <p:sp>
        <p:nvSpPr>
          <p:cNvPr id="69" name="Shape 69"/>
          <p:cNvSpPr txBox="1">
            <a:spLocks noGrp="1"/>
          </p:cNvSpPr>
          <p:nvPr>
            <p:ph type="subTitle" idx="1"/>
          </p:nvPr>
        </p:nvSpPr>
        <p:spPr>
          <a:xfrm rot="-186991">
            <a:off x="1102116" y="2348618"/>
            <a:ext cx="7576304" cy="393946"/>
          </a:xfrm>
          <a:prstGeom prst="rect">
            <a:avLst/>
          </a:prstGeom>
        </p:spPr>
        <p:txBody>
          <a:bodyPr lIns="91425" tIns="91425" rIns="91425" bIns="91425" anchor="ctr" anchorCtr="0">
            <a:noAutofit/>
          </a:bodyPr>
          <a:lstStyle/>
          <a:p>
            <a:pPr>
              <a:spcBef>
                <a:spcPts val="0"/>
              </a:spcBef>
              <a:buNone/>
            </a:pPr>
            <a:r>
              <a:rPr lang="en"/>
              <a:t>Who am I? Who are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28119">
            <a:off x="464264" y="32831"/>
            <a:ext cx="8215474" cy="859813"/>
          </a:xfrm>
          <a:prstGeom prst="rect">
            <a:avLst/>
          </a:prstGeom>
        </p:spPr>
        <p:txBody>
          <a:bodyPr lIns="91425" tIns="91425" rIns="91425" bIns="91425" anchor="ctr" anchorCtr="0">
            <a:noAutofit/>
          </a:bodyPr>
          <a:lstStyle/>
          <a:p>
            <a:pPr>
              <a:spcBef>
                <a:spcPts val="0"/>
              </a:spcBef>
              <a:buNone/>
            </a:pPr>
            <a:r>
              <a:rPr lang="en"/>
              <a:t>Artisans - Farmers at War</a:t>
            </a:r>
          </a:p>
        </p:txBody>
      </p:sp>
      <p:sp>
        <p:nvSpPr>
          <p:cNvPr id="75" name="Shape 75"/>
          <p:cNvSpPr txBox="1">
            <a:spLocks noGrp="1"/>
          </p:cNvSpPr>
          <p:nvPr>
            <p:ph type="body" idx="1"/>
          </p:nvPr>
        </p:nvSpPr>
        <p:spPr>
          <a:xfrm>
            <a:off x="457200" y="4594650"/>
            <a:ext cx="8630699" cy="473100"/>
          </a:xfrm>
          <a:prstGeom prst="rect">
            <a:avLst/>
          </a:prstGeom>
        </p:spPr>
        <p:txBody>
          <a:bodyPr lIns="91425" tIns="91425" rIns="91425" bIns="91425" anchor="t" anchorCtr="0">
            <a:noAutofit/>
          </a:bodyPr>
          <a:lstStyle/>
          <a:p>
            <a:pPr>
              <a:spcBef>
                <a:spcPts val="0"/>
              </a:spcBef>
              <a:buNone/>
            </a:pPr>
            <a:r>
              <a:rPr lang="en" sz="1800"/>
              <a:t>Eagle Warrior              Scene of Battle, Codex Azcatitlan             Jaguar Warrior</a:t>
            </a:r>
          </a:p>
        </p:txBody>
      </p:sp>
      <p:pic>
        <p:nvPicPr>
          <p:cNvPr id="76" name="Shape 76"/>
          <p:cNvPicPr preferRelativeResize="0"/>
          <p:nvPr/>
        </p:nvPicPr>
        <p:blipFill>
          <a:blip r:embed="rId3">
            <a:alphaModFix/>
          </a:blip>
          <a:stretch>
            <a:fillRect/>
          </a:stretch>
        </p:blipFill>
        <p:spPr>
          <a:xfrm>
            <a:off x="457200" y="888412"/>
            <a:ext cx="2095500" cy="3743325"/>
          </a:xfrm>
          <a:prstGeom prst="rect">
            <a:avLst/>
          </a:prstGeom>
          <a:noFill/>
          <a:ln>
            <a:noFill/>
          </a:ln>
        </p:spPr>
      </p:pic>
      <p:pic>
        <p:nvPicPr>
          <p:cNvPr id="77" name="Shape 77"/>
          <p:cNvPicPr preferRelativeResize="0"/>
          <p:nvPr/>
        </p:nvPicPr>
        <p:blipFill>
          <a:blip r:embed="rId4">
            <a:alphaModFix/>
          </a:blip>
          <a:stretch>
            <a:fillRect/>
          </a:stretch>
        </p:blipFill>
        <p:spPr>
          <a:xfrm>
            <a:off x="7125700" y="925507"/>
            <a:ext cx="1962150" cy="3669150"/>
          </a:xfrm>
          <a:prstGeom prst="rect">
            <a:avLst/>
          </a:prstGeom>
          <a:noFill/>
          <a:ln>
            <a:noFill/>
          </a:ln>
        </p:spPr>
      </p:pic>
      <p:pic>
        <p:nvPicPr>
          <p:cNvPr id="78" name="Shape 78"/>
          <p:cNvPicPr preferRelativeResize="0"/>
          <p:nvPr/>
        </p:nvPicPr>
        <p:blipFill>
          <a:blip r:embed="rId5">
            <a:alphaModFix/>
          </a:blip>
          <a:stretch>
            <a:fillRect/>
          </a:stretch>
        </p:blipFill>
        <p:spPr>
          <a:xfrm>
            <a:off x="2814850" y="925500"/>
            <a:ext cx="4193314" cy="36691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28119">
            <a:off x="282014" y="32831"/>
            <a:ext cx="8215474" cy="859813"/>
          </a:xfrm>
          <a:prstGeom prst="rect">
            <a:avLst/>
          </a:prstGeom>
        </p:spPr>
        <p:txBody>
          <a:bodyPr lIns="91425" tIns="91425" rIns="91425" bIns="91425" anchor="ctr" anchorCtr="0">
            <a:noAutofit/>
          </a:bodyPr>
          <a:lstStyle/>
          <a:p>
            <a:pPr lvl="0" rtl="0">
              <a:spcBef>
                <a:spcPts val="0"/>
              </a:spcBef>
              <a:buNone/>
            </a:pPr>
            <a:r>
              <a:rPr lang="en"/>
              <a:t>Aztec Warriors in Training</a:t>
            </a:r>
          </a:p>
        </p:txBody>
      </p:sp>
      <p:sp>
        <p:nvSpPr>
          <p:cNvPr id="84" name="Shape 84"/>
          <p:cNvSpPr txBox="1">
            <a:spLocks noGrp="1"/>
          </p:cNvSpPr>
          <p:nvPr>
            <p:ph type="body" idx="1"/>
          </p:nvPr>
        </p:nvSpPr>
        <p:spPr>
          <a:xfrm>
            <a:off x="256650" y="925500"/>
            <a:ext cx="4369799" cy="3851099"/>
          </a:xfrm>
          <a:prstGeom prst="rect">
            <a:avLst/>
          </a:prstGeom>
        </p:spPr>
        <p:txBody>
          <a:bodyPr lIns="91425" tIns="91425" rIns="91425" bIns="91425" anchor="t" anchorCtr="0">
            <a:noAutofit/>
          </a:bodyPr>
          <a:lstStyle/>
          <a:p>
            <a:pPr rtl="0">
              <a:spcBef>
                <a:spcPts val="0"/>
              </a:spcBef>
              <a:buNone/>
            </a:pPr>
            <a:r>
              <a:rPr lang="en" sz="1800" dirty="0"/>
              <a:t>Warriors were essential to Aztec life and culture. ‘At birth an Aztec boy would receive two symbols of being a warrior. A shield would be placed in his left hand, and an arrow would be placed in his right. After a short ceremony the boy's umbilical cord, shield, and arrow would be taken to a battlefield to be buried by a renowned warrior.’ These parts would symbol the rise of a warrior.</a:t>
            </a:r>
          </a:p>
          <a:p>
            <a:pPr rtl="0">
              <a:spcBef>
                <a:spcPts val="0"/>
              </a:spcBef>
              <a:buNone/>
            </a:pPr>
            <a:endParaRPr sz="1800" dirty="0"/>
          </a:p>
          <a:p>
            <a:pPr rtl="0">
              <a:spcBef>
                <a:spcPts val="0"/>
              </a:spcBef>
              <a:buNone/>
            </a:pPr>
            <a:r>
              <a:rPr lang="en" sz="1800" dirty="0"/>
              <a:t>                                       </a:t>
            </a:r>
          </a:p>
          <a:p>
            <a:pPr lvl="0" rtl="0">
              <a:spcBef>
                <a:spcPts val="0"/>
              </a:spcBef>
              <a:buNone/>
            </a:pPr>
            <a:r>
              <a:rPr lang="en" sz="1800" dirty="0"/>
              <a:t>                                 </a:t>
            </a:r>
            <a:r>
              <a:rPr lang="en" sz="1800" dirty="0" smtClean="0"/>
              <a:t>Codex </a:t>
            </a:r>
            <a:r>
              <a:rPr lang="en" sz="1800" dirty="0"/>
              <a:t>Mendoza </a:t>
            </a:r>
          </a:p>
        </p:txBody>
      </p:sp>
      <p:pic>
        <p:nvPicPr>
          <p:cNvPr id="85" name="Shape 85"/>
          <p:cNvPicPr preferRelativeResize="0"/>
          <p:nvPr/>
        </p:nvPicPr>
        <p:blipFill>
          <a:blip r:embed="rId3">
            <a:alphaModFix/>
          </a:blip>
          <a:stretch>
            <a:fillRect/>
          </a:stretch>
        </p:blipFill>
        <p:spPr>
          <a:xfrm>
            <a:off x="4626450" y="672425"/>
            <a:ext cx="4369799" cy="410417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rot="-28119">
            <a:off x="282014" y="32831"/>
            <a:ext cx="8215474" cy="859813"/>
          </a:xfrm>
          <a:prstGeom prst="rect">
            <a:avLst/>
          </a:prstGeom>
        </p:spPr>
        <p:txBody>
          <a:bodyPr lIns="91425" tIns="91425" rIns="91425" bIns="91425" anchor="ctr" anchorCtr="0">
            <a:noAutofit/>
          </a:bodyPr>
          <a:lstStyle/>
          <a:p>
            <a:pPr lvl="0" rtl="0">
              <a:spcBef>
                <a:spcPts val="0"/>
              </a:spcBef>
              <a:buNone/>
            </a:pPr>
            <a:r>
              <a:rPr lang="en"/>
              <a:t>Aztec Warriors in Training</a:t>
            </a:r>
          </a:p>
        </p:txBody>
      </p:sp>
      <p:sp>
        <p:nvSpPr>
          <p:cNvPr id="91" name="Shape 91"/>
          <p:cNvSpPr txBox="1">
            <a:spLocks noGrp="1"/>
          </p:cNvSpPr>
          <p:nvPr>
            <p:ph type="body" idx="1"/>
          </p:nvPr>
        </p:nvSpPr>
        <p:spPr>
          <a:xfrm>
            <a:off x="256650" y="798975"/>
            <a:ext cx="4517400" cy="3851099"/>
          </a:xfrm>
          <a:prstGeom prst="rect">
            <a:avLst/>
          </a:prstGeom>
        </p:spPr>
        <p:txBody>
          <a:bodyPr lIns="91425" tIns="91425" rIns="91425" bIns="91425" anchor="t" anchorCtr="0">
            <a:noAutofit/>
          </a:bodyPr>
          <a:lstStyle/>
          <a:p>
            <a:pPr lvl="0" rtl="0">
              <a:spcBef>
                <a:spcPts val="0"/>
              </a:spcBef>
              <a:buNone/>
            </a:pPr>
            <a:r>
              <a:rPr lang="en" sz="1800"/>
              <a:t>‘The sons of commoners were trained in the Tēlpochcalli "house of youth". At age fifteen boys would train to become a warrior. War captains and veteran warriors had the role of training the boys how to handle their weapons. This generally included showing them how to hold a shield, how to hold a sword, how to shoot arrows from a bow and how to throw darts with an atlatl. Boys in training were only considered real men when they captured their first warrior.’</a:t>
            </a:r>
          </a:p>
        </p:txBody>
      </p:sp>
      <p:pic>
        <p:nvPicPr>
          <p:cNvPr id="92" name="Shape 92"/>
          <p:cNvPicPr preferRelativeResize="0"/>
          <p:nvPr/>
        </p:nvPicPr>
        <p:blipFill>
          <a:blip r:embed="rId3">
            <a:alphaModFix/>
          </a:blip>
          <a:stretch>
            <a:fillRect/>
          </a:stretch>
        </p:blipFill>
        <p:spPr>
          <a:xfrm>
            <a:off x="4774050" y="798962"/>
            <a:ext cx="4369799" cy="410417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rot="-28119">
            <a:off x="282014" y="32831"/>
            <a:ext cx="8215474" cy="859813"/>
          </a:xfrm>
          <a:prstGeom prst="rect">
            <a:avLst/>
          </a:prstGeom>
        </p:spPr>
        <p:txBody>
          <a:bodyPr lIns="91425" tIns="91425" rIns="91425" bIns="91425" anchor="ctr" anchorCtr="0">
            <a:noAutofit/>
          </a:bodyPr>
          <a:lstStyle/>
          <a:p>
            <a:pPr lvl="0" rtl="0">
              <a:spcBef>
                <a:spcPts val="0"/>
              </a:spcBef>
              <a:buNone/>
            </a:pPr>
            <a:r>
              <a:rPr lang="en"/>
              <a:t>The Fate of a Captive:</a:t>
            </a:r>
          </a:p>
        </p:txBody>
      </p:sp>
      <p:sp>
        <p:nvSpPr>
          <p:cNvPr id="98" name="Shape 98"/>
          <p:cNvSpPr txBox="1">
            <a:spLocks noGrp="1"/>
          </p:cNvSpPr>
          <p:nvPr>
            <p:ph type="body" idx="1"/>
          </p:nvPr>
        </p:nvSpPr>
        <p:spPr>
          <a:xfrm>
            <a:off x="256650" y="798975"/>
            <a:ext cx="4517400" cy="3851099"/>
          </a:xfrm>
          <a:prstGeom prst="rect">
            <a:avLst/>
          </a:prstGeom>
        </p:spPr>
        <p:txBody>
          <a:bodyPr lIns="91425" tIns="91425" rIns="91425" bIns="91425" anchor="t" anchorCtr="0">
            <a:noAutofit/>
          </a:bodyPr>
          <a:lstStyle/>
          <a:p>
            <a:pPr rtl="0">
              <a:spcBef>
                <a:spcPts val="0"/>
              </a:spcBef>
              <a:buNone/>
            </a:pPr>
            <a:r>
              <a:rPr lang="en" sz="1800" dirty="0"/>
              <a:t>The sacrifice of war captives was an important part of many of the Aztec religious festivals. Warfare was therefore one important way to obtain sacrifice offerings, appease the gods, and keep the natural forces of the Earth in balance.</a:t>
            </a:r>
          </a:p>
          <a:p>
            <a:pPr rtl="0">
              <a:spcBef>
                <a:spcPts val="0"/>
              </a:spcBef>
              <a:buNone/>
            </a:pPr>
            <a:endParaRPr sz="1800" dirty="0"/>
          </a:p>
          <a:p>
            <a:pPr rtl="0">
              <a:spcBef>
                <a:spcPts val="0"/>
              </a:spcBef>
              <a:buNone/>
            </a:pPr>
            <a:endParaRPr sz="1800" dirty="0"/>
          </a:p>
          <a:p>
            <a:pPr rtl="0">
              <a:spcBef>
                <a:spcPts val="0"/>
              </a:spcBef>
              <a:buNone/>
            </a:pPr>
            <a:endParaRPr sz="1800" dirty="0"/>
          </a:p>
          <a:p>
            <a:pPr rtl="0">
              <a:spcBef>
                <a:spcPts val="0"/>
              </a:spcBef>
              <a:buNone/>
            </a:pPr>
            <a:endParaRPr sz="1800" dirty="0"/>
          </a:p>
          <a:p>
            <a:pPr rtl="0">
              <a:spcBef>
                <a:spcPts val="0"/>
              </a:spcBef>
              <a:buNone/>
            </a:pPr>
            <a:endParaRPr sz="1800" dirty="0"/>
          </a:p>
          <a:p>
            <a:pPr lvl="0" rtl="0">
              <a:spcBef>
                <a:spcPts val="0"/>
              </a:spcBef>
              <a:buNone/>
            </a:pPr>
            <a:r>
              <a:rPr lang="en" sz="1800" dirty="0"/>
              <a:t>                              </a:t>
            </a:r>
            <a:r>
              <a:rPr lang="en" sz="1800" dirty="0" smtClean="0"/>
              <a:t>Codex </a:t>
            </a:r>
            <a:r>
              <a:rPr lang="en" sz="1800" dirty="0"/>
              <a:t>Magliabechiano  </a:t>
            </a:r>
          </a:p>
        </p:txBody>
      </p:sp>
      <p:pic>
        <p:nvPicPr>
          <p:cNvPr id="99" name="Shape 99"/>
          <p:cNvPicPr preferRelativeResize="0"/>
          <p:nvPr/>
        </p:nvPicPr>
        <p:blipFill>
          <a:blip r:embed="rId3">
            <a:alphaModFix/>
          </a:blip>
          <a:stretch>
            <a:fillRect/>
          </a:stretch>
        </p:blipFill>
        <p:spPr>
          <a:xfrm>
            <a:off x="5066276" y="341200"/>
            <a:ext cx="3949325" cy="4162575"/>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friendly">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On-screen Show (16:9)</PresentationFormat>
  <Paragraphs>19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friendly</vt:lpstr>
      <vt:lpstr>Project Perspective: </vt:lpstr>
      <vt:lpstr>Artisans - Farmers at War</vt:lpstr>
      <vt:lpstr>Aztec Warriors in Training</vt:lpstr>
      <vt:lpstr>Aztec Warriors in Training</vt:lpstr>
      <vt:lpstr>The Fate of a Captive: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Perspective: </dc:title>
  <cp:lastModifiedBy>mom guest roy</cp:lastModifiedBy>
  <cp:revision>1</cp:revision>
  <dcterms:modified xsi:type="dcterms:W3CDTF">2015-01-12T22:23:59Z</dcterms:modified>
</cp:coreProperties>
</file>