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56"/>
  </p:handoutMasterIdLst>
  <p:sldIdLst>
    <p:sldId id="256" r:id="rId2"/>
    <p:sldId id="317" r:id="rId3"/>
    <p:sldId id="310" r:id="rId4"/>
    <p:sldId id="313" r:id="rId5"/>
    <p:sldId id="312" r:id="rId6"/>
    <p:sldId id="314" r:id="rId7"/>
    <p:sldId id="316" r:id="rId8"/>
    <p:sldId id="311" r:id="rId9"/>
    <p:sldId id="315" r:id="rId10"/>
    <p:sldId id="319" r:id="rId11"/>
    <p:sldId id="258" r:id="rId12"/>
    <p:sldId id="278" r:id="rId13"/>
    <p:sldId id="292" r:id="rId14"/>
    <p:sldId id="293" r:id="rId15"/>
    <p:sldId id="304" r:id="rId16"/>
    <p:sldId id="277" r:id="rId17"/>
    <p:sldId id="260" r:id="rId18"/>
    <p:sldId id="265" r:id="rId19"/>
    <p:sldId id="268" r:id="rId20"/>
    <p:sldId id="286" r:id="rId21"/>
    <p:sldId id="294" r:id="rId22"/>
    <p:sldId id="266" r:id="rId23"/>
    <p:sldId id="300" r:id="rId24"/>
    <p:sldId id="298" r:id="rId25"/>
    <p:sldId id="280" r:id="rId26"/>
    <p:sldId id="285" r:id="rId27"/>
    <p:sldId id="297" r:id="rId28"/>
    <p:sldId id="296" r:id="rId29"/>
    <p:sldId id="299" r:id="rId30"/>
    <p:sldId id="288" r:id="rId31"/>
    <p:sldId id="301" r:id="rId32"/>
    <p:sldId id="291" r:id="rId33"/>
    <p:sldId id="295" r:id="rId34"/>
    <p:sldId id="303" r:id="rId35"/>
    <p:sldId id="290" r:id="rId36"/>
    <p:sldId id="289" r:id="rId37"/>
    <p:sldId id="307" r:id="rId38"/>
    <p:sldId id="309" r:id="rId39"/>
    <p:sldId id="318" r:id="rId40"/>
    <p:sldId id="308" r:id="rId41"/>
    <p:sldId id="306" r:id="rId42"/>
    <p:sldId id="302" r:id="rId43"/>
    <p:sldId id="305" r:id="rId44"/>
    <p:sldId id="263" r:id="rId45"/>
    <p:sldId id="262" r:id="rId46"/>
    <p:sldId id="259" r:id="rId47"/>
    <p:sldId id="257" r:id="rId48"/>
    <p:sldId id="267" r:id="rId49"/>
    <p:sldId id="273" r:id="rId50"/>
    <p:sldId id="271" r:id="rId51"/>
    <p:sldId id="270" r:id="rId52"/>
    <p:sldId id="274" r:id="rId53"/>
    <p:sldId id="276" r:id="rId54"/>
    <p:sldId id="279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2" autoAdjust="0"/>
    <p:restoredTop sz="94660"/>
  </p:normalViewPr>
  <p:slideViewPr>
    <p:cSldViewPr snapToObjects="1">
      <p:cViewPr varScale="1">
        <p:scale>
          <a:sx n="70" d="100"/>
          <a:sy n="70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0B246-18DA-0F4D-A056-3E54CD88905A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C72BD-E297-8248-A3FE-B8B98D1DE9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52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19AB-C052-2445-BE6E-34A110197A4B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6558-BDFE-F143-8422-67D5F09FAF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19AB-C052-2445-BE6E-34A110197A4B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6558-BDFE-F143-8422-67D5F09FAF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19AB-C052-2445-BE6E-34A110197A4B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6558-BDFE-F143-8422-67D5F09FAF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19AB-C052-2445-BE6E-34A110197A4B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6558-BDFE-F143-8422-67D5F09FAF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19AB-C052-2445-BE6E-34A110197A4B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93A9-DE17-42E8-A366-46C30944BF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19AB-C052-2445-BE6E-34A110197A4B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6558-BDFE-F143-8422-67D5F09FAF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19AB-C052-2445-BE6E-34A110197A4B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6558-BDFE-F143-8422-67D5F09FAF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19AB-C052-2445-BE6E-34A110197A4B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6558-BDFE-F143-8422-67D5F09FAF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19AB-C052-2445-BE6E-34A110197A4B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6558-BDFE-F143-8422-67D5F09FAF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19AB-C052-2445-BE6E-34A110197A4B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6558-BDFE-F143-8422-67D5F09FAF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19AB-C052-2445-BE6E-34A110197A4B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6558-BDFE-F143-8422-67D5F09FAF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519AB-C052-2445-BE6E-34A110197A4B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D6558-BDFE-F143-8422-67D5F09FAF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3" Type="http://schemas.openxmlformats.org/officeDocument/2006/relationships/image" Target="../media/image51.tiff"/><Relationship Id="rId7" Type="http://schemas.openxmlformats.org/officeDocument/2006/relationships/image" Target="../media/image55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iff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05000"/>
            <a:ext cx="3429000" cy="914400"/>
          </a:xfrm>
        </p:spPr>
        <p:txBody>
          <a:bodyPr>
            <a:noAutofit/>
          </a:bodyPr>
          <a:lstStyle/>
          <a:p>
            <a:pPr algn="ctr"/>
            <a:r>
              <a:rPr lang="en-US" sz="3900" b="1" dirty="0" smtClean="0">
                <a:latin typeface="Cochin"/>
                <a:cs typeface="Cochin"/>
              </a:rPr>
              <a:t>El </a:t>
            </a:r>
            <a:r>
              <a:rPr lang="en-US" sz="3900" b="1" dirty="0" err="1" smtClean="0">
                <a:latin typeface="Cochin"/>
                <a:cs typeface="Cochin"/>
              </a:rPr>
              <a:t>vestuario</a:t>
            </a:r>
            <a:r>
              <a:rPr lang="en-US" sz="3900" b="1" dirty="0" smtClean="0">
                <a:latin typeface="Cochin"/>
                <a:cs typeface="Cochin"/>
              </a:rPr>
              <a:t> de </a:t>
            </a:r>
            <a:r>
              <a:rPr lang="en-US" sz="3900" b="1" dirty="0" err="1" smtClean="0">
                <a:latin typeface="Cochin"/>
                <a:cs typeface="Cochin"/>
              </a:rPr>
              <a:t>Frida</a:t>
            </a:r>
            <a:r>
              <a:rPr lang="en-US" sz="3900" b="1" dirty="0" smtClean="0">
                <a:latin typeface="Cochin"/>
                <a:cs typeface="Cochin"/>
              </a:rPr>
              <a:t> Kahlo</a:t>
            </a:r>
            <a:endParaRPr lang="en-US" sz="3900" b="1" dirty="0">
              <a:latin typeface="Cochin"/>
              <a:cs typeface="Cochin"/>
            </a:endParaRPr>
          </a:p>
        </p:txBody>
      </p:sp>
      <p:pic>
        <p:nvPicPr>
          <p:cNvPr id="13" name="Picture Placeholder 12" descr="Frida2.tiff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49427" r="-49427"/>
          <a:stretch>
            <a:fillRect/>
          </a:stretch>
        </p:blipFill>
        <p:spPr>
          <a:xfrm>
            <a:off x="1981200" y="228600"/>
            <a:ext cx="8534400" cy="6400800"/>
          </a:xfrm>
        </p:spPr>
      </p:pic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530352" y="3075432"/>
            <a:ext cx="3008376" cy="3401568"/>
          </a:xfrm>
        </p:spPr>
        <p:txBody>
          <a:bodyPr>
            <a:normAutofit/>
          </a:bodyPr>
          <a:lstStyle/>
          <a:p>
            <a:pPr algn="ctr"/>
            <a:r>
              <a:rPr lang="en-US" sz="2600" i="1" dirty="0" smtClean="0">
                <a:latin typeface="Cochin"/>
                <a:cs typeface="Cochin"/>
              </a:rPr>
              <a:t>Lisa Albrich</a:t>
            </a:r>
          </a:p>
          <a:p>
            <a:pPr algn="ctr"/>
            <a:r>
              <a:rPr lang="en-US" sz="2600" i="1" dirty="0" smtClean="0">
                <a:latin typeface="Cochin"/>
                <a:cs typeface="Cochin"/>
              </a:rPr>
              <a:t>Sheldon High School</a:t>
            </a:r>
          </a:p>
          <a:p>
            <a:pPr algn="ctr"/>
            <a:r>
              <a:rPr lang="en-US" sz="2600" i="1" dirty="0" smtClean="0">
                <a:latin typeface="Cochin"/>
                <a:cs typeface="Cochin"/>
              </a:rPr>
              <a:t>Eugene, Oregon</a:t>
            </a:r>
          </a:p>
          <a:p>
            <a:pPr algn="ctr"/>
            <a:endParaRPr lang="en-US" i="1" dirty="0" smtClean="0"/>
          </a:p>
          <a:p>
            <a:pPr algn="ctr"/>
            <a:endParaRPr lang="en-US" i="1" dirty="0" smtClean="0"/>
          </a:p>
          <a:p>
            <a:pPr algn="ctr"/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latin typeface="Cochin"/>
                <a:cs typeface="Cochin"/>
              </a:rPr>
              <a:t>¿</a:t>
            </a:r>
            <a:r>
              <a:rPr lang="en-US" sz="4800" dirty="0" err="1" smtClean="0">
                <a:latin typeface="Cochin"/>
                <a:cs typeface="Cochin"/>
              </a:rPr>
              <a:t>Qué</a:t>
            </a:r>
            <a:r>
              <a:rPr lang="en-US" sz="4800" dirty="0" smtClean="0">
                <a:latin typeface="Cochin"/>
                <a:cs typeface="Cochin"/>
              </a:rPr>
              <a:t> </a:t>
            </a:r>
            <a:r>
              <a:rPr lang="en-US" sz="4800" dirty="0" err="1" smtClean="0">
                <a:latin typeface="Cochin"/>
                <a:cs typeface="Cochin"/>
              </a:rPr>
              <a:t>llevaba</a:t>
            </a:r>
            <a:r>
              <a:rPr lang="en-US" sz="4800" dirty="0" smtClean="0">
                <a:latin typeface="Cochin"/>
                <a:cs typeface="Cochin"/>
              </a:rPr>
              <a:t> </a:t>
            </a:r>
            <a:r>
              <a:rPr lang="en-US" sz="4800" dirty="0" err="1" smtClean="0">
                <a:latin typeface="Cochin"/>
                <a:cs typeface="Cochin"/>
              </a:rPr>
              <a:t>Frida</a:t>
            </a:r>
            <a:r>
              <a:rPr lang="en-US" sz="4800" dirty="0" smtClean="0">
                <a:latin typeface="Cochin"/>
                <a:cs typeface="Cochin"/>
              </a:rPr>
              <a:t> Kahlo?</a:t>
            </a:r>
            <a:endParaRPr lang="en-US" sz="4800" dirty="0">
              <a:latin typeface="Cochin"/>
              <a:cs typeface="Cochin"/>
            </a:endParaRPr>
          </a:p>
        </p:txBody>
      </p:sp>
    </p:spTree>
    <p:extLst>
      <p:ext uri="{BB962C8B-B14F-4D97-AF65-F5344CB8AC3E}">
        <p14:creationId xmlns:p14="http://schemas.microsoft.com/office/powerpoint/2010/main" val="119037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ida at 1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609600"/>
            <a:ext cx="4127500" cy="50292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525963"/>
          </a:xfrm>
        </p:spPr>
        <p:txBody>
          <a:bodyPr/>
          <a:lstStyle/>
          <a:p>
            <a:r>
              <a:rPr lang="en-US" dirty="0" smtClean="0">
                <a:latin typeface="Cochin"/>
                <a:cs typeface="Cochin"/>
              </a:rPr>
              <a:t>Magdalena Carmen </a:t>
            </a:r>
            <a:r>
              <a:rPr lang="en-US" dirty="0" err="1" smtClean="0">
                <a:latin typeface="Cochin"/>
                <a:cs typeface="Cochin"/>
              </a:rPr>
              <a:t>Frida</a:t>
            </a:r>
            <a:r>
              <a:rPr lang="en-US" dirty="0" smtClean="0">
                <a:latin typeface="Cochin"/>
                <a:cs typeface="Cochin"/>
              </a:rPr>
              <a:t> Kahlo </a:t>
            </a:r>
            <a:r>
              <a:rPr lang="en-US" dirty="0" err="1" smtClean="0">
                <a:latin typeface="Cochin"/>
                <a:cs typeface="Cochin"/>
              </a:rPr>
              <a:t>y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Calderón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nació</a:t>
            </a:r>
            <a:r>
              <a:rPr lang="en-US" dirty="0" smtClean="0">
                <a:latin typeface="Cochin"/>
                <a:cs typeface="Cochin"/>
              </a:rPr>
              <a:t> en </a:t>
            </a:r>
            <a:r>
              <a:rPr lang="en-US" dirty="0" err="1" smtClean="0">
                <a:latin typeface="Cochin"/>
                <a:cs typeface="Cochin"/>
              </a:rPr>
              <a:t>Coyoacán</a:t>
            </a:r>
            <a:r>
              <a:rPr lang="en-US" dirty="0" smtClean="0">
                <a:latin typeface="Cochin"/>
                <a:cs typeface="Cochin"/>
              </a:rPr>
              <a:t> el 6 de </a:t>
            </a:r>
            <a:r>
              <a:rPr lang="en-US" dirty="0" err="1" smtClean="0">
                <a:latin typeface="Cochin"/>
                <a:cs typeface="Cochin"/>
              </a:rPr>
              <a:t>julio</a:t>
            </a:r>
            <a:r>
              <a:rPr lang="en-US" dirty="0" smtClean="0">
                <a:latin typeface="Cochin"/>
                <a:cs typeface="Cochin"/>
              </a:rPr>
              <a:t> de 1907.</a:t>
            </a:r>
          </a:p>
          <a:p>
            <a:r>
              <a:rPr lang="en-US" dirty="0" err="1" smtClean="0">
                <a:latin typeface="Cochin"/>
                <a:cs typeface="Cochin"/>
              </a:rPr>
              <a:t>Prefería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decir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que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nació</a:t>
            </a:r>
            <a:r>
              <a:rPr lang="en-US" dirty="0" smtClean="0">
                <a:latin typeface="Cochin"/>
                <a:cs typeface="Cochin"/>
              </a:rPr>
              <a:t> en 1910.</a:t>
            </a:r>
          </a:p>
          <a:p>
            <a:r>
              <a:rPr lang="en-US" dirty="0" smtClean="0">
                <a:latin typeface="Cochin"/>
                <a:cs typeface="Cochin"/>
              </a:rPr>
              <a:t>1913: </a:t>
            </a:r>
            <a:r>
              <a:rPr lang="en-US" dirty="0" err="1" smtClean="0">
                <a:latin typeface="Cochin"/>
                <a:cs typeface="Cochin"/>
              </a:rPr>
              <a:t>Sufrió</a:t>
            </a:r>
            <a:r>
              <a:rPr lang="en-US" dirty="0" smtClean="0">
                <a:latin typeface="Cochin"/>
                <a:cs typeface="Cochin"/>
              </a:rPr>
              <a:t> la </a:t>
            </a:r>
            <a:r>
              <a:rPr lang="en-US" dirty="0" err="1" smtClean="0">
                <a:latin typeface="Cochin"/>
                <a:cs typeface="Cochin"/>
              </a:rPr>
              <a:t>primera</a:t>
            </a:r>
            <a:r>
              <a:rPr lang="en-US" dirty="0" smtClean="0">
                <a:latin typeface="Cochin"/>
                <a:cs typeface="Cochin"/>
              </a:rPr>
              <a:t> de </a:t>
            </a:r>
            <a:r>
              <a:rPr lang="en-US" dirty="0" err="1" smtClean="0">
                <a:latin typeface="Cochin"/>
                <a:cs typeface="Cochin"/>
              </a:rPr>
              <a:t>muchas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tragedias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cuando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contrajo</a:t>
            </a:r>
            <a:r>
              <a:rPr lang="en-US" dirty="0" smtClean="0">
                <a:latin typeface="Cochin"/>
                <a:cs typeface="Cochin"/>
              </a:rPr>
              <a:t> polio.</a:t>
            </a:r>
            <a:endParaRPr lang="en-US" dirty="0">
              <a:latin typeface="Cochin"/>
              <a:cs typeface="Coch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ato de la famili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381000"/>
            <a:ext cx="8318500" cy="585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ida at 18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49300"/>
            <a:ext cx="3835400" cy="50419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525963"/>
          </a:xfrm>
        </p:spPr>
        <p:txBody>
          <a:bodyPr/>
          <a:lstStyle/>
          <a:p>
            <a:r>
              <a:rPr lang="en-US" dirty="0" smtClean="0">
                <a:latin typeface="Cochin"/>
                <a:cs typeface="Cochin"/>
              </a:rPr>
              <a:t>1922: </a:t>
            </a:r>
            <a:r>
              <a:rPr lang="en-US" dirty="0" err="1" smtClean="0">
                <a:latin typeface="Cochin"/>
                <a:cs typeface="Cochin"/>
              </a:rPr>
              <a:t>Empezó</a:t>
            </a:r>
            <a:r>
              <a:rPr lang="en-US" dirty="0" smtClean="0">
                <a:latin typeface="Cochin"/>
                <a:cs typeface="Cochin"/>
              </a:rPr>
              <a:t> a </a:t>
            </a:r>
            <a:r>
              <a:rPr lang="en-US" dirty="0" err="1" smtClean="0">
                <a:latin typeface="Cochin"/>
                <a:cs typeface="Cochin"/>
              </a:rPr>
              <a:t>estudiar</a:t>
            </a:r>
            <a:r>
              <a:rPr lang="en-US" dirty="0" smtClean="0">
                <a:latin typeface="Cochin"/>
                <a:cs typeface="Cochin"/>
              </a:rPr>
              <a:t> arte en la </a:t>
            </a:r>
            <a:r>
              <a:rPr lang="en-US" dirty="0" err="1" smtClean="0">
                <a:latin typeface="Cochin"/>
                <a:cs typeface="Cochin"/>
              </a:rPr>
              <a:t>Escuela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Preparatoria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Nacional</a:t>
            </a:r>
            <a:r>
              <a:rPr lang="en-US" dirty="0" smtClean="0">
                <a:latin typeface="Cochin"/>
                <a:cs typeface="Cochin"/>
              </a:rPr>
              <a:t>.  </a:t>
            </a:r>
            <a:r>
              <a:rPr lang="en-US" dirty="0" err="1" smtClean="0">
                <a:latin typeface="Cochin"/>
                <a:cs typeface="Cochin"/>
              </a:rPr>
              <a:t>Allí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conoció</a:t>
            </a:r>
            <a:r>
              <a:rPr lang="en-US" dirty="0" smtClean="0">
                <a:latin typeface="Cochin"/>
                <a:cs typeface="Cochin"/>
              </a:rPr>
              <a:t> al </a:t>
            </a:r>
            <a:r>
              <a:rPr lang="en-US" dirty="0" err="1" smtClean="0">
                <a:latin typeface="Cochin"/>
                <a:cs typeface="Cochin"/>
              </a:rPr>
              <a:t>famoso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artista</a:t>
            </a:r>
            <a:r>
              <a:rPr lang="en-US" dirty="0" smtClean="0">
                <a:latin typeface="Cochin"/>
                <a:cs typeface="Cochin"/>
              </a:rPr>
              <a:t> Diego Rivera.</a:t>
            </a:r>
            <a:endParaRPr lang="en-US" dirty="0">
              <a:latin typeface="Cochin"/>
              <a:cs typeface="Cochin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295400"/>
            <a:ext cx="4038600" cy="4525963"/>
          </a:xfrm>
        </p:spPr>
        <p:txBody>
          <a:bodyPr/>
          <a:lstStyle/>
          <a:p>
            <a:r>
              <a:rPr lang="en-US" dirty="0" smtClean="0">
                <a:latin typeface="Cochin"/>
                <a:cs typeface="Cochin"/>
              </a:rPr>
              <a:t>1925:  </a:t>
            </a:r>
            <a:r>
              <a:rPr lang="en-US" dirty="0" err="1" smtClean="0">
                <a:latin typeface="Cochin"/>
                <a:cs typeface="Cochin"/>
              </a:rPr>
              <a:t>Sufrió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otra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tragedia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cuando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ocurrió</a:t>
            </a:r>
            <a:r>
              <a:rPr lang="en-US" dirty="0" smtClean="0">
                <a:latin typeface="Cochin"/>
                <a:cs typeface="Cochin"/>
              </a:rPr>
              <a:t> un </a:t>
            </a:r>
            <a:r>
              <a:rPr lang="en-US" dirty="0" err="1" smtClean="0">
                <a:latin typeface="Cochin"/>
                <a:cs typeface="Cochin"/>
              </a:rPr>
              <a:t>accidente</a:t>
            </a:r>
            <a:r>
              <a:rPr lang="en-US" dirty="0" smtClean="0">
                <a:latin typeface="Cochin"/>
                <a:cs typeface="Cochin"/>
              </a:rPr>
              <a:t> entre un </a:t>
            </a:r>
            <a:r>
              <a:rPr lang="en-US" dirty="0" err="1" smtClean="0">
                <a:latin typeface="Cochin"/>
                <a:cs typeface="Cochin"/>
              </a:rPr>
              <a:t>tranvía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y</a:t>
            </a:r>
            <a:r>
              <a:rPr lang="en-US" dirty="0" smtClean="0">
                <a:latin typeface="Cochin"/>
                <a:cs typeface="Cochin"/>
              </a:rPr>
              <a:t> un </a:t>
            </a:r>
            <a:r>
              <a:rPr lang="en-US" dirty="0" err="1" smtClean="0">
                <a:latin typeface="Cochin"/>
                <a:cs typeface="Cochin"/>
              </a:rPr>
              <a:t>autobús</a:t>
            </a:r>
            <a:r>
              <a:rPr lang="en-US" dirty="0" smtClean="0">
                <a:latin typeface="Cochin"/>
                <a:cs typeface="Cochin"/>
              </a:rPr>
              <a:t>.  El </a:t>
            </a:r>
            <a:r>
              <a:rPr lang="en-US" dirty="0" err="1" smtClean="0">
                <a:latin typeface="Cochin"/>
                <a:cs typeface="Cochin"/>
              </a:rPr>
              <a:t>accidente</a:t>
            </a:r>
            <a:r>
              <a:rPr lang="en-US" dirty="0" smtClean="0">
                <a:latin typeface="Cochin"/>
                <a:cs typeface="Cochin"/>
              </a:rPr>
              <a:t> le </a:t>
            </a:r>
            <a:r>
              <a:rPr lang="en-US" dirty="0" err="1" smtClean="0">
                <a:latin typeface="Cochin"/>
                <a:cs typeface="Cochin"/>
              </a:rPr>
              <a:t>dejó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parcialmente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inválida</a:t>
            </a:r>
            <a:r>
              <a:rPr lang="en-US" dirty="0" smtClean="0">
                <a:latin typeface="Cochin"/>
                <a:cs typeface="Cochin"/>
              </a:rPr>
              <a:t>.</a:t>
            </a:r>
          </a:p>
          <a:p>
            <a:r>
              <a:rPr lang="en-US" dirty="0" err="1" smtClean="0">
                <a:latin typeface="Cochin"/>
                <a:cs typeface="Cochin"/>
              </a:rPr>
              <a:t>Tuvo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que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someterse</a:t>
            </a:r>
            <a:r>
              <a:rPr lang="en-US" dirty="0" smtClean="0">
                <a:latin typeface="Cochin"/>
                <a:cs typeface="Cochin"/>
              </a:rPr>
              <a:t> a </a:t>
            </a:r>
            <a:r>
              <a:rPr lang="en-US" dirty="0" err="1" smtClean="0">
                <a:latin typeface="Cochin"/>
                <a:cs typeface="Cochin"/>
              </a:rPr>
              <a:t>unas</a:t>
            </a:r>
            <a:r>
              <a:rPr lang="en-US" dirty="0" smtClean="0">
                <a:latin typeface="Cochin"/>
                <a:cs typeface="Cochin"/>
              </a:rPr>
              <a:t> 30 </a:t>
            </a:r>
            <a:r>
              <a:rPr lang="en-US" dirty="0" err="1" smtClean="0">
                <a:latin typeface="Cochin"/>
                <a:cs typeface="Cochin"/>
              </a:rPr>
              <a:t>cirujías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durante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su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vida</a:t>
            </a:r>
            <a:r>
              <a:rPr lang="en-US" dirty="0" smtClean="0">
                <a:latin typeface="Cochin"/>
                <a:cs typeface="Cochin"/>
              </a:rPr>
              <a:t>.</a:t>
            </a:r>
            <a:endParaRPr lang="en-US" dirty="0">
              <a:latin typeface="Cochin"/>
              <a:cs typeface="Cochin"/>
            </a:endParaRPr>
          </a:p>
        </p:txBody>
      </p:sp>
      <p:pic>
        <p:nvPicPr>
          <p:cNvPr id="5" name="Content Placeholder 4" descr="accidente.tif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5799" r="3737" b="-25799"/>
          <a:stretch>
            <a:fillRect/>
          </a:stretch>
        </p:blipFill>
        <p:spPr>
          <a:xfrm>
            <a:off x="3886200" y="457200"/>
            <a:ext cx="5105400" cy="5943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3670.jpe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3400" y="914400"/>
            <a:ext cx="3771900" cy="5029200"/>
          </a:xfrm>
        </p:spPr>
      </p:pic>
      <p:pic>
        <p:nvPicPr>
          <p:cNvPr id="6" name="Content Placeholder 5" descr="IMG_3659.jpe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62500" y="914400"/>
            <a:ext cx="3771900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ida y Diego River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981" y="598614"/>
            <a:ext cx="4471219" cy="580218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Cochin"/>
                <a:cs typeface="Cochin"/>
              </a:rPr>
              <a:t>Se </a:t>
            </a:r>
            <a:r>
              <a:rPr lang="en-US" dirty="0" err="1" smtClean="0">
                <a:latin typeface="Cochin"/>
                <a:cs typeface="Cochin"/>
              </a:rPr>
              <a:t>casó</a:t>
            </a:r>
            <a:r>
              <a:rPr lang="en-US" dirty="0" smtClean="0">
                <a:latin typeface="Cochin"/>
                <a:cs typeface="Cochin"/>
              </a:rPr>
              <a:t> con Diego Rivera en 1929.</a:t>
            </a:r>
          </a:p>
          <a:p>
            <a:r>
              <a:rPr lang="en-US" dirty="0" smtClean="0">
                <a:latin typeface="Cochin"/>
                <a:cs typeface="Cochin"/>
              </a:rPr>
              <a:t>Su </a:t>
            </a:r>
            <a:r>
              <a:rPr lang="en-US" dirty="0" err="1" smtClean="0">
                <a:latin typeface="Cochin"/>
                <a:cs typeface="Cochin"/>
              </a:rPr>
              <a:t>matrimonio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fue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turbulento</a:t>
            </a:r>
            <a:r>
              <a:rPr lang="en-US" dirty="0" smtClean="0">
                <a:latin typeface="Cochin"/>
                <a:cs typeface="Cochin"/>
              </a:rPr>
              <a:t>.</a:t>
            </a:r>
            <a:endParaRPr lang="en-US" dirty="0">
              <a:latin typeface="Cochin"/>
              <a:cs typeface="Coch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ida bohemi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838200"/>
            <a:ext cx="3670300" cy="5003800"/>
          </a:xfrm>
          <a:prstGeom prst="rect">
            <a:avLst/>
          </a:prstGeom>
        </p:spPr>
      </p:pic>
      <p:pic>
        <p:nvPicPr>
          <p:cNvPr id="4" name="Picture 3" descr="Women in Oaxaca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78" y="2971800"/>
            <a:ext cx="4150822" cy="320040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533400" y="457200"/>
            <a:ext cx="4267200" cy="4708525"/>
          </a:xfrm>
        </p:spPr>
        <p:txBody>
          <a:bodyPr/>
          <a:lstStyle/>
          <a:p>
            <a:r>
              <a:rPr lang="en-US" dirty="0" err="1" smtClean="0">
                <a:latin typeface="Cochin"/>
                <a:cs typeface="Cochin"/>
              </a:rPr>
              <a:t>Estaba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orgullosa</a:t>
            </a:r>
            <a:r>
              <a:rPr lang="en-US" dirty="0" smtClean="0">
                <a:latin typeface="Cochin"/>
                <a:cs typeface="Cochin"/>
              </a:rPr>
              <a:t> de </a:t>
            </a:r>
            <a:r>
              <a:rPr lang="en-US" dirty="0" err="1" smtClean="0">
                <a:latin typeface="Cochin"/>
                <a:cs typeface="Cochin"/>
              </a:rPr>
              <a:t>su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herencia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indígena</a:t>
            </a:r>
            <a:r>
              <a:rPr lang="en-US" dirty="0" smtClean="0">
                <a:latin typeface="Cochin"/>
                <a:cs typeface="Cochin"/>
              </a:rPr>
              <a:t>.  </a:t>
            </a:r>
            <a:r>
              <a:rPr lang="en-US" dirty="0" err="1" smtClean="0">
                <a:latin typeface="Cochin"/>
                <a:cs typeface="Cochin"/>
              </a:rPr>
              <a:t>Llevaba</a:t>
            </a:r>
            <a:r>
              <a:rPr lang="en-US" dirty="0" smtClean="0">
                <a:latin typeface="Cochin"/>
                <a:cs typeface="Cochin"/>
              </a:rPr>
              <a:t> el </a:t>
            </a:r>
            <a:r>
              <a:rPr lang="en-US" dirty="0" err="1" smtClean="0">
                <a:latin typeface="Cochin"/>
                <a:cs typeface="Cochin"/>
              </a:rPr>
              <a:t>vestuario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tradicional</a:t>
            </a:r>
            <a:r>
              <a:rPr lang="en-US" dirty="0" smtClean="0">
                <a:latin typeface="Cochin"/>
                <a:cs typeface="Cochin"/>
              </a:rPr>
              <a:t> de </a:t>
            </a:r>
            <a:r>
              <a:rPr lang="en-US" dirty="0" err="1" smtClean="0">
                <a:latin typeface="Cochin"/>
                <a:cs typeface="Cochin"/>
              </a:rPr>
              <a:t>las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mujeres</a:t>
            </a:r>
            <a:r>
              <a:rPr lang="en-US" dirty="0" smtClean="0">
                <a:latin typeface="Cochin"/>
                <a:cs typeface="Cochin"/>
              </a:rPr>
              <a:t> del </a:t>
            </a:r>
            <a:r>
              <a:rPr lang="en-US" dirty="0" err="1" smtClean="0">
                <a:latin typeface="Cochin"/>
                <a:cs typeface="Cochin"/>
              </a:rPr>
              <a:t>estado</a:t>
            </a:r>
            <a:r>
              <a:rPr lang="en-US" dirty="0" smtClean="0">
                <a:latin typeface="Cochin"/>
                <a:cs typeface="Cochin"/>
              </a:rPr>
              <a:t> de Oaxaca.</a:t>
            </a:r>
            <a:endParaRPr lang="en-US" dirty="0">
              <a:latin typeface="Cochin"/>
              <a:cs typeface="Cochin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axaca Tehuan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84300"/>
            <a:ext cx="3721100" cy="3873500"/>
          </a:xfrm>
          <a:prstGeom prst="rect">
            <a:avLst/>
          </a:prstGeom>
        </p:spPr>
      </p:pic>
      <p:pic>
        <p:nvPicPr>
          <p:cNvPr id="4" name="Picture 3" descr="Frida Tehuana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33400"/>
            <a:ext cx="4073792" cy="5684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ida Tehuana 1943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0" y="381000"/>
            <a:ext cx="4533900" cy="588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latin typeface="Cochin"/>
                <a:cs typeface="Cochin"/>
              </a:rPr>
              <a:t>¿</a:t>
            </a:r>
            <a:r>
              <a:rPr lang="en-US" sz="4800" dirty="0" err="1" smtClean="0">
                <a:latin typeface="Cochin"/>
                <a:cs typeface="Cochin"/>
              </a:rPr>
              <a:t>Qué</a:t>
            </a:r>
            <a:r>
              <a:rPr lang="en-US" sz="4800" dirty="0" smtClean="0">
                <a:latin typeface="Cochin"/>
                <a:cs typeface="Cochin"/>
              </a:rPr>
              <a:t> </a:t>
            </a:r>
            <a:r>
              <a:rPr lang="en-US" sz="4800" dirty="0" err="1" smtClean="0">
                <a:latin typeface="Cochin"/>
                <a:cs typeface="Cochin"/>
              </a:rPr>
              <a:t>revela</a:t>
            </a:r>
            <a:r>
              <a:rPr lang="en-US" sz="4800" dirty="0" smtClean="0">
                <a:latin typeface="Cochin"/>
                <a:cs typeface="Cochin"/>
              </a:rPr>
              <a:t> la </a:t>
            </a:r>
            <a:r>
              <a:rPr lang="en-US" sz="4800" dirty="0" err="1" smtClean="0">
                <a:latin typeface="Cochin"/>
                <a:cs typeface="Cochin"/>
              </a:rPr>
              <a:t>ropa</a:t>
            </a:r>
            <a:r>
              <a:rPr lang="en-US" sz="4800" dirty="0" smtClean="0">
                <a:latin typeface="Cochin"/>
                <a:cs typeface="Cochin"/>
              </a:rPr>
              <a:t> </a:t>
            </a:r>
          </a:p>
          <a:p>
            <a:pPr marL="0" indent="0" algn="ctr">
              <a:buNone/>
            </a:pPr>
            <a:r>
              <a:rPr lang="en-US" sz="4800" dirty="0" err="1" smtClean="0">
                <a:latin typeface="Cochin"/>
                <a:cs typeface="Cochin"/>
              </a:rPr>
              <a:t>que</a:t>
            </a:r>
            <a:r>
              <a:rPr lang="en-US" sz="4800" dirty="0" smtClean="0">
                <a:latin typeface="Cochin"/>
                <a:cs typeface="Cochin"/>
              </a:rPr>
              <a:t> </a:t>
            </a:r>
            <a:r>
              <a:rPr lang="en-US" sz="4800" dirty="0" err="1" smtClean="0">
                <a:latin typeface="Cochin"/>
                <a:cs typeface="Cochin"/>
              </a:rPr>
              <a:t>llevamos</a:t>
            </a:r>
            <a:r>
              <a:rPr lang="en-US" sz="4800" dirty="0" smtClean="0">
                <a:latin typeface="Cochin"/>
                <a:cs typeface="Cochin"/>
              </a:rPr>
              <a:t>?</a:t>
            </a:r>
            <a:endParaRPr lang="en-US" sz="4800" dirty="0">
              <a:latin typeface="Cochin"/>
              <a:cs typeface="Coch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55637"/>
            <a:ext cx="4038600" cy="4525963"/>
          </a:xfrm>
        </p:spPr>
        <p:txBody>
          <a:bodyPr/>
          <a:lstStyle/>
          <a:p>
            <a:r>
              <a:rPr lang="en-US" dirty="0" err="1" smtClean="0">
                <a:latin typeface="Cochin"/>
                <a:cs typeface="Cochin"/>
              </a:rPr>
              <a:t>Pintaba</a:t>
            </a:r>
            <a:r>
              <a:rPr lang="en-US" dirty="0" smtClean="0">
                <a:latin typeface="Cochin"/>
                <a:cs typeface="Cochin"/>
              </a:rPr>
              <a:t> la flora </a:t>
            </a:r>
            <a:r>
              <a:rPr lang="en-US" dirty="0" err="1" smtClean="0">
                <a:latin typeface="Cochin"/>
                <a:cs typeface="Cochin"/>
              </a:rPr>
              <a:t>y</a:t>
            </a:r>
            <a:r>
              <a:rPr lang="en-US" dirty="0" smtClean="0">
                <a:latin typeface="Cochin"/>
                <a:cs typeface="Cochin"/>
              </a:rPr>
              <a:t> fauna de México.</a:t>
            </a:r>
          </a:p>
          <a:p>
            <a:r>
              <a:rPr lang="en-US" dirty="0" smtClean="0">
                <a:latin typeface="Cochin"/>
                <a:cs typeface="Cochin"/>
              </a:rPr>
              <a:t>Rivera </a:t>
            </a:r>
            <a:r>
              <a:rPr lang="en-US" dirty="0" err="1" smtClean="0">
                <a:latin typeface="Cochin"/>
                <a:cs typeface="Cochin"/>
              </a:rPr>
              <a:t>dijo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que</a:t>
            </a:r>
            <a:r>
              <a:rPr lang="en-US" dirty="0" smtClean="0">
                <a:latin typeface="Cochin"/>
                <a:cs typeface="Cochin"/>
              </a:rPr>
              <a:t> Kahlo </a:t>
            </a:r>
            <a:r>
              <a:rPr lang="en-US" dirty="0" err="1" smtClean="0">
                <a:latin typeface="Cochin"/>
                <a:cs typeface="Cochin"/>
              </a:rPr>
              <a:t>que</a:t>
            </a:r>
            <a:r>
              <a:rPr lang="en-US" dirty="0" smtClean="0">
                <a:latin typeface="Cochin"/>
                <a:cs typeface="Cochin"/>
              </a:rPr>
              <a:t> Kahlo era “la </a:t>
            </a:r>
            <a:r>
              <a:rPr lang="en-US" dirty="0" err="1" smtClean="0">
                <a:latin typeface="Cochin"/>
                <a:cs typeface="Cochin"/>
              </a:rPr>
              <a:t>personficación</a:t>
            </a:r>
            <a:r>
              <a:rPr lang="en-US" dirty="0" smtClean="0">
                <a:latin typeface="Cochin"/>
                <a:cs typeface="Cochin"/>
              </a:rPr>
              <a:t> de </a:t>
            </a:r>
            <a:r>
              <a:rPr lang="en-US" dirty="0" err="1" smtClean="0">
                <a:latin typeface="Cochin"/>
                <a:cs typeface="Cochin"/>
              </a:rPr>
              <a:t>toda</a:t>
            </a:r>
            <a:r>
              <a:rPr lang="en-US" dirty="0" smtClean="0">
                <a:latin typeface="Cochin"/>
                <a:cs typeface="Cochin"/>
              </a:rPr>
              <a:t> la </a:t>
            </a:r>
            <a:r>
              <a:rPr lang="en-US" dirty="0" err="1" smtClean="0">
                <a:latin typeface="Cochin"/>
                <a:cs typeface="Cochin"/>
              </a:rPr>
              <a:t>gloria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nacional</a:t>
            </a:r>
            <a:r>
              <a:rPr lang="en-US" dirty="0" smtClean="0">
                <a:latin typeface="Cochin"/>
                <a:cs typeface="Cochin"/>
              </a:rPr>
              <a:t>.”</a:t>
            </a:r>
            <a:endParaRPr lang="en-US" dirty="0">
              <a:latin typeface="Cochin"/>
              <a:cs typeface="Cochin"/>
            </a:endParaRPr>
          </a:p>
        </p:txBody>
      </p:sp>
      <p:pic>
        <p:nvPicPr>
          <p:cNvPr id="5" name="Content Placeholder 4" descr="Ixcuintli.tif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2311" r="-12311"/>
          <a:stretch>
            <a:fillRect/>
          </a:stretch>
        </p:blipFill>
        <p:spPr>
          <a:xfrm>
            <a:off x="4800600" y="152400"/>
            <a:ext cx="4038600" cy="4525963"/>
          </a:xfrm>
        </p:spPr>
      </p:pic>
      <p:pic>
        <p:nvPicPr>
          <p:cNvPr id="6" name="Picture 5" descr="Raice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3657600"/>
            <a:ext cx="4528674" cy="2743200"/>
          </a:xfrm>
          <a:prstGeom prst="rect">
            <a:avLst/>
          </a:prstGeom>
        </p:spPr>
      </p:pic>
      <p:pic>
        <p:nvPicPr>
          <p:cNvPr id="7" name="Picture 6" descr="frutas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024" y="4830763"/>
            <a:ext cx="2327976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Frida with bonito the parrot.tif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7652" r="-7652"/>
          <a:stretch>
            <a:fillRect/>
          </a:stretch>
        </p:blipFill>
        <p:spPr>
          <a:xfrm>
            <a:off x="152400" y="685800"/>
            <a:ext cx="4895616" cy="54864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143000"/>
            <a:ext cx="4038600" cy="4525963"/>
          </a:xfrm>
        </p:spPr>
        <p:txBody>
          <a:bodyPr/>
          <a:lstStyle/>
          <a:p>
            <a:r>
              <a:rPr lang="en-US" dirty="0" smtClean="0">
                <a:latin typeface="Cochin"/>
                <a:cs typeface="Cochin"/>
              </a:rPr>
              <a:t>La </a:t>
            </a:r>
            <a:r>
              <a:rPr lang="en-US" dirty="0" err="1" smtClean="0">
                <a:latin typeface="Cochin"/>
                <a:cs typeface="Cochin"/>
              </a:rPr>
              <a:t>mayoría</a:t>
            </a:r>
            <a:r>
              <a:rPr lang="en-US" dirty="0" smtClean="0">
                <a:latin typeface="Cochin"/>
                <a:cs typeface="Cochin"/>
              </a:rPr>
              <a:t> de </a:t>
            </a:r>
            <a:r>
              <a:rPr lang="en-US" dirty="0" err="1" smtClean="0">
                <a:latin typeface="Cochin"/>
                <a:cs typeface="Cochin"/>
              </a:rPr>
              <a:t>sus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pinturas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eran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autorretratos</a:t>
            </a:r>
            <a:r>
              <a:rPr lang="en-US" dirty="0" smtClean="0">
                <a:latin typeface="Cochin"/>
                <a:cs typeface="Cochin"/>
              </a:rPr>
              <a:t>.</a:t>
            </a:r>
          </a:p>
          <a:p>
            <a:r>
              <a:rPr lang="en-US" dirty="0" err="1" smtClean="0">
                <a:latin typeface="Cochin"/>
                <a:cs typeface="Cochin"/>
              </a:rPr>
              <a:t>Muchos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dicen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que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su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estilo</a:t>
            </a:r>
            <a:r>
              <a:rPr lang="en-US" dirty="0" smtClean="0">
                <a:latin typeface="Cochin"/>
                <a:cs typeface="Cochin"/>
              </a:rPr>
              <a:t> era </a:t>
            </a:r>
            <a:r>
              <a:rPr lang="en-US" dirty="0" err="1" smtClean="0">
                <a:latin typeface="Cochin"/>
                <a:cs typeface="Cochin"/>
              </a:rPr>
              <a:t>surrealista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porque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usaba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muchos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símbolos</a:t>
            </a:r>
            <a:r>
              <a:rPr lang="en-US" dirty="0" smtClean="0">
                <a:latin typeface="Cochin"/>
                <a:cs typeface="Cochin"/>
              </a:rPr>
              <a:t> con lo </a:t>
            </a:r>
            <a:r>
              <a:rPr lang="en-US" dirty="0" err="1" smtClean="0">
                <a:latin typeface="Cochin"/>
                <a:cs typeface="Cochin"/>
              </a:rPr>
              <a:t>fantástico</a:t>
            </a:r>
            <a:r>
              <a:rPr lang="en-US" dirty="0" smtClean="0">
                <a:latin typeface="Cochin"/>
                <a:cs typeface="Cochin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ida Self Portrait with Thorns.tiff"/>
          <p:cNvPicPr>
            <a:picLocks noChangeAspect="1"/>
          </p:cNvPicPr>
          <p:nvPr/>
        </p:nvPicPr>
        <p:blipFill>
          <a:blip r:embed="rId2"/>
          <a:srcRect t="5128"/>
          <a:stretch>
            <a:fillRect/>
          </a:stretch>
        </p:blipFill>
        <p:spPr>
          <a:xfrm>
            <a:off x="152400" y="533400"/>
            <a:ext cx="4465782" cy="5486400"/>
          </a:xfrm>
          <a:prstGeom prst="rect">
            <a:avLst/>
          </a:prstGeom>
        </p:spPr>
      </p:pic>
      <p:pic>
        <p:nvPicPr>
          <p:cNvPr id="3" name="Picture 2" descr="Diego and I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945" y="533400"/>
            <a:ext cx="4188655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lores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84897" r="-84897"/>
          <a:stretch>
            <a:fillRect/>
          </a:stretch>
        </p:blipFill>
        <p:spPr>
          <a:xfrm>
            <a:off x="-1275433" y="228600"/>
            <a:ext cx="11638633" cy="640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as dos Fridas 1939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42249" r="-42249"/>
          <a:stretch>
            <a:fillRect/>
          </a:stretch>
        </p:blipFill>
        <p:spPr>
          <a:xfrm>
            <a:off x="-1295400" y="152400"/>
            <a:ext cx="11638633" cy="640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ida-Louvre.tiff"/>
          <p:cNvPicPr>
            <a:picLocks noChangeAspect="1"/>
          </p:cNvPicPr>
          <p:nvPr/>
        </p:nvPicPr>
        <p:blipFill>
          <a:blip r:embed="rId2"/>
          <a:srcRect l="4714" t="2532" r="3737" b="2532"/>
          <a:stretch>
            <a:fillRect/>
          </a:stretch>
        </p:blipFill>
        <p:spPr>
          <a:xfrm>
            <a:off x="4343400" y="609600"/>
            <a:ext cx="3907046" cy="59801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038600" cy="4525963"/>
          </a:xfrm>
        </p:spPr>
        <p:txBody>
          <a:bodyPr/>
          <a:lstStyle/>
          <a:p>
            <a:r>
              <a:rPr lang="en-US" dirty="0" smtClean="0">
                <a:latin typeface="Cochin"/>
                <a:cs typeface="Cochin"/>
              </a:rPr>
              <a:t>El </a:t>
            </a:r>
            <a:r>
              <a:rPr lang="en-US" dirty="0" err="1" smtClean="0">
                <a:latin typeface="Cochin"/>
                <a:cs typeface="Cochin"/>
              </a:rPr>
              <a:t>museo</a:t>
            </a:r>
            <a:r>
              <a:rPr lang="en-US" dirty="0" smtClean="0">
                <a:latin typeface="Cochin"/>
                <a:cs typeface="Cochin"/>
              </a:rPr>
              <a:t> Louvre en </a:t>
            </a:r>
            <a:r>
              <a:rPr lang="en-US" dirty="0" err="1" smtClean="0">
                <a:latin typeface="Cochin"/>
                <a:cs typeface="Cochin"/>
              </a:rPr>
              <a:t>París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compró</a:t>
            </a:r>
            <a:r>
              <a:rPr lang="en-US" dirty="0" smtClean="0">
                <a:latin typeface="Cochin"/>
                <a:cs typeface="Cochin"/>
              </a:rPr>
              <a:t> la </a:t>
            </a:r>
            <a:r>
              <a:rPr lang="en-US" dirty="0" err="1" smtClean="0">
                <a:latin typeface="Cochin"/>
                <a:cs typeface="Cochin"/>
              </a:rPr>
              <a:t>pintura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i="1" dirty="0" smtClean="0">
                <a:latin typeface="Cochin"/>
                <a:cs typeface="Cochin"/>
              </a:rPr>
              <a:t>The Frame</a:t>
            </a:r>
            <a:r>
              <a:rPr lang="en-US" dirty="0" smtClean="0">
                <a:latin typeface="Cochin"/>
                <a:cs typeface="Cochin"/>
              </a:rPr>
              <a:t> en 1939.  </a:t>
            </a:r>
            <a:r>
              <a:rPr lang="en-US" dirty="0" err="1" smtClean="0">
                <a:latin typeface="Cochin"/>
                <a:cs typeface="Cochin"/>
              </a:rPr>
              <a:t>Fue</a:t>
            </a:r>
            <a:r>
              <a:rPr lang="en-US" dirty="0" smtClean="0">
                <a:latin typeface="Cochin"/>
                <a:cs typeface="Cochin"/>
              </a:rPr>
              <a:t> la </a:t>
            </a:r>
            <a:r>
              <a:rPr lang="en-US" dirty="0" err="1" smtClean="0">
                <a:latin typeface="Cochin"/>
                <a:cs typeface="Cochin"/>
              </a:rPr>
              <a:t>primera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pintura</a:t>
            </a:r>
            <a:r>
              <a:rPr lang="en-US" dirty="0" smtClean="0">
                <a:latin typeface="Cochin"/>
                <a:cs typeface="Cochin"/>
              </a:rPr>
              <a:t> de un </a:t>
            </a:r>
            <a:r>
              <a:rPr lang="en-US" dirty="0" err="1" smtClean="0">
                <a:latin typeface="Cochin"/>
                <a:cs typeface="Cochin"/>
              </a:rPr>
              <a:t>artista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mexicano</a:t>
            </a:r>
            <a:r>
              <a:rPr lang="en-US" dirty="0" smtClean="0">
                <a:latin typeface="Cochin"/>
                <a:cs typeface="Cochin"/>
              </a:rPr>
              <a:t> del </a:t>
            </a:r>
            <a:r>
              <a:rPr lang="en-US" dirty="0" err="1" smtClean="0">
                <a:latin typeface="Cochin"/>
                <a:cs typeface="Cochin"/>
              </a:rPr>
              <a:t>siglo</a:t>
            </a:r>
            <a:r>
              <a:rPr lang="en-US" dirty="0" smtClean="0">
                <a:latin typeface="Cochin"/>
                <a:cs typeface="Cochin"/>
              </a:rPr>
              <a:t> XX </a:t>
            </a:r>
            <a:r>
              <a:rPr lang="en-US" dirty="0" err="1" smtClean="0">
                <a:latin typeface="Cochin"/>
                <a:cs typeface="Cochin"/>
              </a:rPr>
              <a:t>que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llegó</a:t>
            </a:r>
            <a:r>
              <a:rPr lang="en-US" dirty="0" smtClean="0">
                <a:latin typeface="Cochin"/>
                <a:cs typeface="Cochin"/>
              </a:rPr>
              <a:t> a </a:t>
            </a:r>
            <a:r>
              <a:rPr lang="en-US" dirty="0" err="1" smtClean="0">
                <a:latin typeface="Cochin"/>
                <a:cs typeface="Cochin"/>
              </a:rPr>
              <a:t>aparecer</a:t>
            </a:r>
            <a:r>
              <a:rPr lang="en-US" dirty="0" smtClean="0">
                <a:latin typeface="Cochin"/>
                <a:cs typeface="Cochin"/>
              </a:rPr>
              <a:t> en el </a:t>
            </a:r>
            <a:r>
              <a:rPr lang="en-US" dirty="0" err="1" smtClean="0">
                <a:latin typeface="Cochin"/>
                <a:cs typeface="Cochin"/>
              </a:rPr>
              <a:t>museo</a:t>
            </a:r>
            <a:r>
              <a:rPr lang="en-US" dirty="0" smtClean="0">
                <a:latin typeface="Cochin"/>
                <a:cs typeface="Cochin"/>
              </a:rPr>
              <a:t>.</a:t>
            </a:r>
            <a:endParaRPr lang="en-US" dirty="0">
              <a:latin typeface="Cochin"/>
              <a:cs typeface="Coch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808037"/>
            <a:ext cx="4038600" cy="4525963"/>
          </a:xfrm>
        </p:spPr>
        <p:txBody>
          <a:bodyPr>
            <a:normAutofit fontScale="92500" lnSpcReduction="10000"/>
          </a:bodyPr>
          <a:lstStyle/>
          <a:p>
            <a:endParaRPr lang="en-US" dirty="0" smtClean="0">
              <a:latin typeface="Cochin"/>
              <a:cs typeface="Cochin"/>
            </a:endParaRPr>
          </a:p>
          <a:p>
            <a:r>
              <a:rPr lang="en-US" dirty="0" smtClean="0">
                <a:latin typeface="Cochin"/>
                <a:cs typeface="Cochin"/>
              </a:rPr>
              <a:t>Kahlo </a:t>
            </a:r>
            <a:r>
              <a:rPr lang="en-US" dirty="0" err="1" smtClean="0">
                <a:latin typeface="Cochin"/>
                <a:cs typeface="Cochin"/>
              </a:rPr>
              <a:t>y</a:t>
            </a:r>
            <a:r>
              <a:rPr lang="en-US" dirty="0" smtClean="0">
                <a:latin typeface="Cochin"/>
                <a:cs typeface="Cochin"/>
              </a:rPr>
              <a:t> Rivera </a:t>
            </a:r>
            <a:r>
              <a:rPr lang="en-US" dirty="0" err="1" smtClean="0">
                <a:latin typeface="Cochin"/>
                <a:cs typeface="Cochin"/>
              </a:rPr>
              <a:t>viajaron</a:t>
            </a:r>
            <a:r>
              <a:rPr lang="en-US" dirty="0" smtClean="0">
                <a:latin typeface="Cochin"/>
                <a:cs typeface="Cochin"/>
              </a:rPr>
              <a:t> a EE.UU:</a:t>
            </a:r>
          </a:p>
          <a:p>
            <a:pPr lvl="1"/>
            <a:r>
              <a:rPr lang="en-US" dirty="0" smtClean="0">
                <a:latin typeface="Cochin"/>
                <a:cs typeface="Cochin"/>
              </a:rPr>
              <a:t>San Francisco</a:t>
            </a:r>
          </a:p>
          <a:p>
            <a:pPr lvl="1"/>
            <a:r>
              <a:rPr lang="en-US" dirty="0" smtClean="0">
                <a:latin typeface="Cochin"/>
                <a:cs typeface="Cochin"/>
              </a:rPr>
              <a:t>Detroit</a:t>
            </a:r>
          </a:p>
          <a:p>
            <a:pPr lvl="1"/>
            <a:r>
              <a:rPr lang="en-US" dirty="0" smtClean="0">
                <a:latin typeface="Cochin"/>
                <a:cs typeface="Cochin"/>
              </a:rPr>
              <a:t>Nueva York</a:t>
            </a:r>
          </a:p>
          <a:p>
            <a:endParaRPr lang="en-US" dirty="0" smtClean="0">
              <a:latin typeface="Cochin"/>
              <a:cs typeface="Cochin"/>
            </a:endParaRPr>
          </a:p>
          <a:p>
            <a:r>
              <a:rPr lang="en-US" dirty="0" smtClean="0">
                <a:latin typeface="Cochin"/>
                <a:cs typeface="Cochin"/>
              </a:rPr>
              <a:t>Ella </a:t>
            </a:r>
            <a:r>
              <a:rPr lang="en-US" dirty="0" err="1" smtClean="0">
                <a:latin typeface="Cochin"/>
                <a:cs typeface="Cochin"/>
              </a:rPr>
              <a:t>extrañaba</a:t>
            </a:r>
            <a:r>
              <a:rPr lang="en-US" dirty="0" smtClean="0">
                <a:latin typeface="Cochin"/>
                <a:cs typeface="Cochin"/>
              </a:rPr>
              <a:t> mucho </a:t>
            </a:r>
            <a:r>
              <a:rPr lang="en-US" dirty="0" err="1" smtClean="0">
                <a:latin typeface="Cochin"/>
                <a:cs typeface="Cochin"/>
              </a:rPr>
              <a:t>su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país</a:t>
            </a:r>
            <a:r>
              <a:rPr lang="en-US" dirty="0" smtClean="0">
                <a:latin typeface="Cochin"/>
                <a:cs typeface="Cochin"/>
              </a:rPr>
              <a:t> natal </a:t>
            </a:r>
            <a:r>
              <a:rPr lang="en-US" dirty="0" err="1" smtClean="0">
                <a:latin typeface="Cochin"/>
                <a:cs typeface="Cochin"/>
              </a:rPr>
              <a:t>y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siempre</a:t>
            </a:r>
            <a:r>
              <a:rPr lang="en-US" dirty="0" smtClean="0">
                <a:latin typeface="Cochin"/>
                <a:cs typeface="Cochin"/>
              </a:rPr>
              <a:t> se </a:t>
            </a:r>
            <a:r>
              <a:rPr lang="en-US" dirty="0" err="1" smtClean="0">
                <a:latin typeface="Cochin"/>
                <a:cs typeface="Cochin"/>
              </a:rPr>
              <a:t>sentía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una</a:t>
            </a:r>
            <a:r>
              <a:rPr lang="en-US" dirty="0" smtClean="0">
                <a:latin typeface="Cochin"/>
                <a:cs typeface="Cochin"/>
              </a:rPr>
              <a:t> nostalgia </a:t>
            </a:r>
            <a:r>
              <a:rPr lang="en-US" dirty="0" err="1" smtClean="0">
                <a:latin typeface="Cochin"/>
                <a:cs typeface="Cochin"/>
              </a:rPr>
              <a:t>profunda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por</a:t>
            </a:r>
            <a:r>
              <a:rPr lang="en-US" dirty="0" smtClean="0">
                <a:latin typeface="Cochin"/>
                <a:cs typeface="Cochin"/>
              </a:rPr>
              <a:t> México.</a:t>
            </a:r>
          </a:p>
          <a:p>
            <a:pPr lvl="1">
              <a:buNone/>
            </a:pPr>
            <a:endParaRPr lang="en-US" dirty="0" smtClean="0">
              <a:latin typeface="Cochin"/>
              <a:cs typeface="Cochin"/>
            </a:endParaRPr>
          </a:p>
          <a:p>
            <a:pPr lvl="1">
              <a:buNone/>
            </a:pPr>
            <a:endParaRPr lang="en-US" dirty="0" smtClean="0">
              <a:latin typeface="Cochin"/>
              <a:cs typeface="Cochin"/>
            </a:endParaRPr>
          </a:p>
          <a:p>
            <a:pPr lvl="1">
              <a:buNone/>
            </a:pPr>
            <a:endParaRPr lang="en-US" dirty="0" smtClean="0">
              <a:latin typeface="Cochin"/>
              <a:cs typeface="Cochin"/>
            </a:endParaRPr>
          </a:p>
        </p:txBody>
      </p:sp>
      <p:pic>
        <p:nvPicPr>
          <p:cNvPr id="5" name="Content Placeholder 4" descr="San Francisco.tif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3191" r="-3191"/>
          <a:stretch>
            <a:fillRect/>
          </a:stretch>
        </p:blipFill>
        <p:spPr>
          <a:xfrm>
            <a:off x="4172184" y="838200"/>
            <a:ext cx="4895616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frontera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29468" r="-29468"/>
          <a:stretch>
            <a:fillRect/>
          </a:stretch>
        </p:blipFill>
        <p:spPr>
          <a:xfrm>
            <a:off x="-1351633" y="304800"/>
            <a:ext cx="11638633" cy="640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y dress hangs there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27945" r="-27945"/>
          <a:stretch>
            <a:fillRect/>
          </a:stretch>
        </p:blipFill>
        <p:spPr>
          <a:xfrm>
            <a:off x="-1199233" y="152400"/>
            <a:ext cx="11638633" cy="640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724400" y="1371600"/>
            <a:ext cx="4038600" cy="4525963"/>
          </a:xfrm>
        </p:spPr>
        <p:txBody>
          <a:bodyPr/>
          <a:lstStyle/>
          <a:p>
            <a:r>
              <a:rPr lang="en-US" dirty="0" err="1" smtClean="0">
                <a:latin typeface="Cochin"/>
                <a:cs typeface="Cochin"/>
              </a:rPr>
              <a:t>Sufría</a:t>
            </a:r>
            <a:r>
              <a:rPr lang="en-US" dirty="0" smtClean="0">
                <a:latin typeface="Cochin"/>
                <a:cs typeface="Cochin"/>
              </a:rPr>
              <a:t> mucho, </a:t>
            </a:r>
            <a:r>
              <a:rPr lang="en-US" dirty="0" err="1" smtClean="0">
                <a:latin typeface="Cochin"/>
                <a:cs typeface="Cochin"/>
              </a:rPr>
              <a:t>pero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nunca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dejó</a:t>
            </a:r>
            <a:r>
              <a:rPr lang="en-US" dirty="0" smtClean="0">
                <a:latin typeface="Cochin"/>
                <a:cs typeface="Cochin"/>
              </a:rPr>
              <a:t> de </a:t>
            </a:r>
            <a:r>
              <a:rPr lang="en-US" dirty="0" err="1" smtClean="0">
                <a:latin typeface="Cochin"/>
                <a:cs typeface="Cochin"/>
              </a:rPr>
              <a:t>pintar</a:t>
            </a:r>
            <a:r>
              <a:rPr lang="en-US" dirty="0" smtClean="0">
                <a:latin typeface="Cochin"/>
                <a:cs typeface="Cochin"/>
              </a:rPr>
              <a:t>.  </a:t>
            </a:r>
            <a:r>
              <a:rPr lang="en-US" dirty="0" err="1" smtClean="0">
                <a:latin typeface="Cochin"/>
                <a:cs typeface="Cochin"/>
              </a:rPr>
              <a:t>Siempre</a:t>
            </a:r>
            <a:r>
              <a:rPr lang="en-US" dirty="0" smtClean="0">
                <a:latin typeface="Cochin"/>
                <a:cs typeface="Cochin"/>
              </a:rPr>
              <a:t> le </a:t>
            </a:r>
            <a:r>
              <a:rPr lang="en-US" dirty="0" err="1" smtClean="0">
                <a:latin typeface="Cochin"/>
                <a:cs typeface="Cochin"/>
              </a:rPr>
              <a:t>importaba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su</a:t>
            </a:r>
            <a:r>
              <a:rPr lang="en-US" dirty="0" smtClean="0">
                <a:latin typeface="Cochin"/>
                <a:cs typeface="Cochin"/>
              </a:rPr>
              <a:t> arte.</a:t>
            </a:r>
            <a:endParaRPr lang="en-US" dirty="0">
              <a:latin typeface="Cochin"/>
              <a:cs typeface="Cochin"/>
            </a:endParaRPr>
          </a:p>
        </p:txBody>
      </p:sp>
      <p:pic>
        <p:nvPicPr>
          <p:cNvPr id="7" name="Content Placeholder 6" descr="frida wheelchair.tif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2714" b="-12714"/>
          <a:stretch>
            <a:fillRect/>
          </a:stretch>
        </p:blipFill>
        <p:spPr>
          <a:xfrm>
            <a:off x="152400" y="609600"/>
            <a:ext cx="4487648" cy="5029200"/>
          </a:xfrm>
        </p:spPr>
      </p:pic>
      <p:pic>
        <p:nvPicPr>
          <p:cNvPr id="8" name="Picture 7" descr="frida painting in bed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670300"/>
            <a:ext cx="3276600" cy="227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IMG_08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09600"/>
            <a:ext cx="7315200" cy="548640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 err="1" smtClean="0">
                <a:latin typeface="Cochin"/>
                <a:cs typeface="Cochin"/>
              </a:rPr>
              <a:t>Frida</a:t>
            </a:r>
            <a:r>
              <a:rPr lang="en-US" sz="3300" dirty="0" smtClean="0">
                <a:latin typeface="Cochin"/>
                <a:cs typeface="Cochin"/>
              </a:rPr>
              <a:t> Kahlo </a:t>
            </a:r>
            <a:r>
              <a:rPr lang="en-US" sz="3300" dirty="0" err="1" smtClean="0">
                <a:latin typeface="Cochin"/>
                <a:cs typeface="Cochin"/>
              </a:rPr>
              <a:t>murió</a:t>
            </a:r>
            <a:r>
              <a:rPr lang="en-US" sz="3300" dirty="0" smtClean="0">
                <a:latin typeface="Cochin"/>
                <a:cs typeface="Cochin"/>
              </a:rPr>
              <a:t> el 13 de </a:t>
            </a:r>
            <a:r>
              <a:rPr lang="en-US" sz="3300" dirty="0" err="1" smtClean="0">
                <a:latin typeface="Cochin"/>
                <a:cs typeface="Cochin"/>
              </a:rPr>
              <a:t>julio</a:t>
            </a:r>
            <a:r>
              <a:rPr lang="en-US" sz="3300" dirty="0" smtClean="0">
                <a:latin typeface="Cochin"/>
                <a:cs typeface="Cochin"/>
              </a:rPr>
              <a:t> de 1954</a:t>
            </a:r>
            <a:endParaRPr lang="en-US" sz="3300" dirty="0">
              <a:latin typeface="Cochin"/>
              <a:cs typeface="Cochin"/>
            </a:endParaRPr>
          </a:p>
        </p:txBody>
      </p:sp>
      <p:pic>
        <p:nvPicPr>
          <p:cNvPr id="4" name="Content Placeholder 3" descr="Vivalaivda.tiff"/>
          <p:cNvPicPr>
            <a:picLocks noGrp="1" noChangeAspect="1"/>
          </p:cNvPicPr>
          <p:nvPr>
            <p:ph idx="1"/>
          </p:nvPr>
        </p:nvPicPr>
        <p:blipFill>
          <a:blip r:embed="rId2"/>
          <a:srcRect l="804" r="721"/>
          <a:stretch>
            <a:fillRect/>
          </a:stretch>
        </p:blipFill>
        <p:spPr>
          <a:xfrm>
            <a:off x="914400" y="1219200"/>
            <a:ext cx="7391400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81000" y="762000"/>
            <a:ext cx="8077200" cy="5638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chin"/>
                <a:cs typeface="Cochin"/>
              </a:rPr>
              <a:t>La </a:t>
            </a:r>
            <a:r>
              <a:rPr lang="en-US" dirty="0" err="1" smtClean="0">
                <a:latin typeface="Cochin"/>
                <a:cs typeface="Cochin"/>
              </a:rPr>
              <a:t>fama</a:t>
            </a:r>
            <a:r>
              <a:rPr lang="en-US" dirty="0" smtClean="0">
                <a:latin typeface="Cochin"/>
                <a:cs typeface="Cochin"/>
              </a:rPr>
              <a:t> de </a:t>
            </a:r>
            <a:r>
              <a:rPr lang="en-US" dirty="0" err="1" smtClean="0">
                <a:latin typeface="Cochin"/>
                <a:cs typeface="Cochin"/>
              </a:rPr>
              <a:t>Frida</a:t>
            </a:r>
            <a:r>
              <a:rPr lang="en-US" dirty="0" smtClean="0">
                <a:latin typeface="Cochin"/>
                <a:cs typeface="Cochin"/>
              </a:rPr>
              <a:t> Kahlo </a:t>
            </a:r>
            <a:r>
              <a:rPr lang="en-US" dirty="0" err="1" smtClean="0">
                <a:latin typeface="Cochin"/>
                <a:cs typeface="Cochin"/>
              </a:rPr>
              <a:t>sigue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creciendo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cada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día</a:t>
            </a:r>
            <a:r>
              <a:rPr lang="en-US" dirty="0" smtClean="0">
                <a:latin typeface="Cochin"/>
                <a:cs typeface="Cochin"/>
              </a:rPr>
              <a:t>.  </a:t>
            </a:r>
            <a:br>
              <a:rPr lang="en-US" dirty="0" smtClean="0">
                <a:latin typeface="Cochin"/>
                <a:cs typeface="Cochin"/>
              </a:rPr>
            </a:br>
            <a:r>
              <a:rPr lang="en-US" dirty="0" smtClean="0">
                <a:latin typeface="Cochin"/>
                <a:cs typeface="Cochin"/>
              </a:rPr>
              <a:t/>
            </a:r>
            <a:br>
              <a:rPr lang="en-US" dirty="0" smtClean="0">
                <a:latin typeface="Cochin"/>
                <a:cs typeface="Cochin"/>
              </a:rPr>
            </a:br>
            <a:r>
              <a:rPr lang="en-US" dirty="0" smtClean="0">
                <a:latin typeface="Cochin"/>
                <a:cs typeface="Cochin"/>
              </a:rPr>
              <a:t>Kahlo </a:t>
            </a:r>
            <a:r>
              <a:rPr lang="en-US" dirty="0" err="1" smtClean="0">
                <a:latin typeface="Cochin"/>
                <a:cs typeface="Cochin"/>
              </a:rPr>
              <a:t>es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una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inspiración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fuerte</a:t>
            </a:r>
            <a:r>
              <a:rPr lang="en-US" dirty="0" smtClean="0">
                <a:latin typeface="Cochin"/>
                <a:cs typeface="Cochin"/>
              </a:rPr>
              <a:t/>
            </a:r>
            <a:br>
              <a:rPr lang="en-US" dirty="0" smtClean="0">
                <a:latin typeface="Cochin"/>
                <a:cs typeface="Cochin"/>
              </a:rPr>
            </a:b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para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muchas</a:t>
            </a:r>
            <a:r>
              <a:rPr lang="en-US" dirty="0" smtClean="0">
                <a:latin typeface="Cochin"/>
                <a:cs typeface="Cochin"/>
              </a:rPr>
              <a:t> personas </a:t>
            </a:r>
            <a:r>
              <a:rPr lang="en-US" dirty="0" err="1" smtClean="0">
                <a:latin typeface="Cochin"/>
                <a:cs typeface="Cochin"/>
              </a:rPr>
              <a:t>que</a:t>
            </a:r>
            <a:r>
              <a:rPr lang="en-US" dirty="0" smtClean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han</a:t>
            </a:r>
            <a:r>
              <a:rPr lang="en-US" dirty="0">
                <a:latin typeface="Cochin"/>
                <a:cs typeface="Cochin"/>
              </a:rPr>
              <a:t> </a:t>
            </a:r>
            <a:r>
              <a:rPr lang="en-US" dirty="0" err="1" smtClean="0">
                <a:latin typeface="Cochin"/>
                <a:cs typeface="Cochin"/>
              </a:rPr>
              <a:t>luchado</a:t>
            </a:r>
            <a:r>
              <a:rPr lang="en-US" dirty="0" smtClean="0">
                <a:latin typeface="Cochin"/>
                <a:cs typeface="Cochin"/>
              </a:rPr>
              <a:t> contra los </a:t>
            </a:r>
            <a:r>
              <a:rPr lang="en-US" dirty="0" err="1" smtClean="0">
                <a:latin typeface="Cochin"/>
                <a:cs typeface="Cochin"/>
              </a:rPr>
              <a:t>obstáculos</a:t>
            </a:r>
            <a:r>
              <a:rPr lang="en-US" dirty="0" smtClean="0">
                <a:latin typeface="Cochin"/>
                <a:cs typeface="Cochin"/>
              </a:rPr>
              <a:t> </a:t>
            </a:r>
            <a:br>
              <a:rPr lang="en-US" dirty="0" smtClean="0">
                <a:latin typeface="Cochin"/>
                <a:cs typeface="Cochin"/>
              </a:rPr>
            </a:br>
            <a:r>
              <a:rPr lang="en-US" dirty="0" smtClean="0">
                <a:latin typeface="Cochin"/>
                <a:cs typeface="Cochin"/>
              </a:rPr>
              <a:t>en la </a:t>
            </a:r>
            <a:r>
              <a:rPr lang="en-US" dirty="0" err="1" smtClean="0">
                <a:latin typeface="Cochin"/>
                <a:cs typeface="Cochin"/>
              </a:rPr>
              <a:t>vida</a:t>
            </a:r>
            <a:r>
              <a:rPr lang="en-US" dirty="0" smtClean="0">
                <a:latin typeface="Cochin"/>
                <a:cs typeface="Cochin"/>
              </a:rPr>
              <a:t>.</a:t>
            </a:r>
            <a:br>
              <a:rPr lang="en-US" dirty="0" smtClean="0">
                <a:latin typeface="Cochin"/>
                <a:cs typeface="Cochin"/>
              </a:rPr>
            </a:br>
            <a:r>
              <a:rPr lang="en-US" dirty="0" smtClean="0">
                <a:latin typeface="Cochin"/>
                <a:cs typeface="Cochin"/>
              </a:rPr>
              <a:t/>
            </a:r>
            <a:br>
              <a:rPr lang="en-US" dirty="0" smtClean="0">
                <a:latin typeface="Cochin"/>
                <a:cs typeface="Cochin"/>
              </a:rPr>
            </a:br>
            <a:r>
              <a:rPr lang="en-US" dirty="0" smtClean="0">
                <a:latin typeface="Cochin"/>
                <a:cs typeface="Cochin"/>
              </a:rPr>
              <a:t>Ha </a:t>
            </a:r>
            <a:r>
              <a:rPr lang="en-US" dirty="0" err="1" smtClean="0">
                <a:latin typeface="Cochin"/>
                <a:cs typeface="Cochin"/>
              </a:rPr>
              <a:t>llegado</a:t>
            </a:r>
            <a:r>
              <a:rPr lang="en-US" dirty="0" smtClean="0">
                <a:latin typeface="Cochin"/>
                <a:cs typeface="Cochin"/>
              </a:rPr>
              <a:t> a ser un </a:t>
            </a:r>
            <a:r>
              <a:rPr lang="en-US" dirty="0" err="1" smtClean="0">
                <a:latin typeface="Cochin"/>
                <a:cs typeface="Cochin"/>
              </a:rPr>
              <a:t>ícono</a:t>
            </a:r>
            <a:r>
              <a:rPr lang="en-US" dirty="0" smtClean="0">
                <a:latin typeface="Cochin"/>
                <a:cs typeface="Cochin"/>
              </a:rPr>
              <a:t> cultural.</a:t>
            </a:r>
            <a:br>
              <a:rPr lang="en-US" dirty="0" smtClean="0">
                <a:latin typeface="Cochin"/>
                <a:cs typeface="Cochin"/>
              </a:rPr>
            </a:br>
            <a:endParaRPr lang="en-US" dirty="0">
              <a:latin typeface="Cochin"/>
              <a:cs typeface="Coch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rida Mural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7675" r="-17675"/>
          <a:stretch>
            <a:fillRect/>
          </a:stretch>
        </p:blipFill>
        <p:spPr>
          <a:xfrm>
            <a:off x="-762000" y="1219200"/>
            <a:ext cx="8229600" cy="4525963"/>
          </a:xfrm>
        </p:spPr>
      </p:pic>
      <p:pic>
        <p:nvPicPr>
          <p:cNvPr id="6" name="Picture 5" descr="IMG_159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05600" y="2743200"/>
            <a:ext cx="1828800" cy="1371600"/>
          </a:xfrm>
          <a:prstGeom prst="rect">
            <a:avLst/>
          </a:prstGeom>
        </p:spPr>
      </p:pic>
      <p:pic>
        <p:nvPicPr>
          <p:cNvPr id="7" name="Picture 6" descr="IMG_159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762000"/>
            <a:ext cx="1828800" cy="1371600"/>
          </a:xfrm>
          <a:prstGeom prst="rect">
            <a:avLst/>
          </a:prstGeom>
        </p:spPr>
      </p:pic>
      <p:pic>
        <p:nvPicPr>
          <p:cNvPr id="8" name="Picture 7" descr="IMG_159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4724400"/>
            <a:ext cx="1828800" cy="13716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3953.jpe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24528" b="10063"/>
          <a:stretch>
            <a:fillRect/>
          </a:stretch>
        </p:blipFill>
        <p:spPr>
          <a:xfrm>
            <a:off x="533400" y="1219200"/>
            <a:ext cx="3727939" cy="1828800"/>
          </a:xfrm>
        </p:spPr>
      </p:pic>
      <p:pic>
        <p:nvPicPr>
          <p:cNvPr id="6" name="Content Placeholder 5" descr="IMG_3388.jpe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5800" y="1771650"/>
            <a:ext cx="4389120" cy="3291840"/>
          </a:xfrm>
        </p:spPr>
      </p:pic>
      <p:pic>
        <p:nvPicPr>
          <p:cNvPr id="8" name="Picture 7" descr="IMG_2755.jpeg"/>
          <p:cNvPicPr>
            <a:picLocks noChangeAspect="1"/>
          </p:cNvPicPr>
          <p:nvPr/>
        </p:nvPicPr>
        <p:blipFill>
          <a:blip r:embed="rId4"/>
          <a:srcRect l="31250"/>
          <a:stretch>
            <a:fillRect/>
          </a:stretch>
        </p:blipFill>
        <p:spPr>
          <a:xfrm>
            <a:off x="1473200" y="3352800"/>
            <a:ext cx="2794000" cy="304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5410200"/>
            <a:ext cx="438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chin"/>
                <a:cs typeface="Cochin"/>
              </a:rPr>
              <a:t>L. Albrich, Mérida and Mexico City, 2012</a:t>
            </a:r>
            <a:endParaRPr lang="en-US" dirty="0">
              <a:latin typeface="Cochin"/>
              <a:cs typeface="Coch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ahlo papel picado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5117" b="-5117"/>
          <a:stretch>
            <a:fillRect/>
          </a:stretch>
        </p:blipFill>
        <p:spPr>
          <a:xfrm>
            <a:off x="650814" y="609600"/>
            <a:ext cx="4987986" cy="2743200"/>
          </a:xfrm>
        </p:spPr>
      </p:pic>
      <p:pic>
        <p:nvPicPr>
          <p:cNvPr id="5" name="Picture 4" descr="Kahlo market bag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485" y="3505200"/>
            <a:ext cx="2501315" cy="2743200"/>
          </a:xfrm>
          <a:prstGeom prst="rect">
            <a:avLst/>
          </a:prstGeom>
        </p:spPr>
      </p:pic>
      <p:pic>
        <p:nvPicPr>
          <p:cNvPr id="6" name="Picture 5" descr="Kahlo hojalata.tiff"/>
          <p:cNvPicPr>
            <a:picLocks noChangeAspect="1"/>
          </p:cNvPicPr>
          <p:nvPr/>
        </p:nvPicPr>
        <p:blipFill>
          <a:blip r:embed="rId4"/>
          <a:srcRect l="7477" t="7080" r="11869"/>
          <a:stretch>
            <a:fillRect/>
          </a:stretch>
        </p:blipFill>
        <p:spPr>
          <a:xfrm>
            <a:off x="517899" y="3505200"/>
            <a:ext cx="2301501" cy="1828800"/>
          </a:xfrm>
          <a:prstGeom prst="rect">
            <a:avLst/>
          </a:prstGeom>
        </p:spPr>
      </p:pic>
      <p:pic>
        <p:nvPicPr>
          <p:cNvPr id="8" name="Picture 7" descr="frida ceramica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372" y="717550"/>
            <a:ext cx="2773428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rida Onesie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46992" r="-46992"/>
          <a:stretch>
            <a:fillRect/>
          </a:stretch>
        </p:blipFill>
        <p:spPr>
          <a:xfrm>
            <a:off x="-124924" y="3657600"/>
            <a:ext cx="3325324" cy="1828800"/>
          </a:xfrm>
        </p:spPr>
      </p:pic>
      <p:pic>
        <p:nvPicPr>
          <p:cNvPr id="5" name="Picture 4" descr="Frida Kahlo fashion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622" y="685800"/>
            <a:ext cx="4015578" cy="5486400"/>
          </a:xfrm>
          <a:prstGeom prst="rect">
            <a:avLst/>
          </a:prstGeom>
        </p:spPr>
      </p:pic>
      <p:pic>
        <p:nvPicPr>
          <p:cNvPr id="6" name="Picture 5" descr="Frida Converse 3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5791200"/>
            <a:ext cx="1444558" cy="685800"/>
          </a:xfrm>
          <a:prstGeom prst="rect">
            <a:avLst/>
          </a:prstGeom>
        </p:spPr>
      </p:pic>
      <p:pic>
        <p:nvPicPr>
          <p:cNvPr id="7" name="Picture 6" descr="Frida Converse 2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791200"/>
            <a:ext cx="1602188" cy="685800"/>
          </a:xfrm>
          <a:prstGeom prst="rect">
            <a:avLst/>
          </a:prstGeom>
        </p:spPr>
      </p:pic>
      <p:pic>
        <p:nvPicPr>
          <p:cNvPr id="8" name="Picture 7" descr="Frida Converse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5791200"/>
            <a:ext cx="1089207" cy="685800"/>
          </a:xfrm>
          <a:prstGeom prst="rect">
            <a:avLst/>
          </a:prstGeom>
        </p:spPr>
      </p:pic>
      <p:pic>
        <p:nvPicPr>
          <p:cNvPr id="9" name="Picture 8" descr="Frida Bib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5277" y="3657600"/>
            <a:ext cx="1688123" cy="1828800"/>
          </a:xfrm>
          <a:prstGeom prst="rect">
            <a:avLst/>
          </a:prstGeom>
        </p:spPr>
      </p:pic>
      <p:pic>
        <p:nvPicPr>
          <p:cNvPr id="10" name="Picture 9" descr="Kahlo tshirt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685800"/>
            <a:ext cx="2664259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rida Kahlo Stamps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24353" r="-24353"/>
          <a:stretch>
            <a:fillRect/>
          </a:stretch>
        </p:blipFill>
        <p:spPr>
          <a:xfrm>
            <a:off x="4419600" y="457200"/>
            <a:ext cx="4987986" cy="2743200"/>
          </a:xfrm>
        </p:spPr>
      </p:pic>
      <p:pic>
        <p:nvPicPr>
          <p:cNvPr id="5" name="Picture 4" descr="Frida Kahlo Sticky Note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429000"/>
            <a:ext cx="3882074" cy="2743200"/>
          </a:xfrm>
          <a:prstGeom prst="rect">
            <a:avLst/>
          </a:prstGeom>
        </p:spPr>
      </p:pic>
      <p:pic>
        <p:nvPicPr>
          <p:cNvPr id="6" name="Picture 5" descr="Frida Doll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112675"/>
            <a:ext cx="449873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ridamagnets.tiff"/>
          <p:cNvPicPr>
            <a:picLocks noGrp="1" noChangeAspect="1"/>
          </p:cNvPicPr>
          <p:nvPr>
            <p:ph idx="1"/>
          </p:nvPr>
        </p:nvPicPr>
        <p:blipFill>
          <a:blip r:embed="rId2"/>
          <a:srcRect l="6685" r="6404"/>
          <a:stretch>
            <a:fillRect/>
          </a:stretch>
        </p:blipFill>
        <p:spPr>
          <a:xfrm>
            <a:off x="609600" y="990600"/>
            <a:ext cx="3962400" cy="4525963"/>
          </a:xfrm>
        </p:spPr>
      </p:pic>
      <p:pic>
        <p:nvPicPr>
          <p:cNvPr id="5" name="Picture 4" descr="fridalego.tiff"/>
          <p:cNvPicPr>
            <a:picLocks noChangeAspect="1"/>
          </p:cNvPicPr>
          <p:nvPr/>
        </p:nvPicPr>
        <p:blipFill>
          <a:blip r:embed="rId3"/>
          <a:srcRect l="13209" r="11942"/>
          <a:stretch>
            <a:fillRect/>
          </a:stretch>
        </p:blipFill>
        <p:spPr>
          <a:xfrm>
            <a:off x="4876800" y="1371600"/>
            <a:ext cx="38862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ridaregisterguard1.tif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76400"/>
            <a:ext cx="4299857" cy="2743200"/>
          </a:xfrm>
        </p:spPr>
      </p:pic>
      <p:pic>
        <p:nvPicPr>
          <p:cNvPr id="5" name="Picture 4" descr="fridaregisterguard2.tiff"/>
          <p:cNvPicPr>
            <a:picLocks noChangeAspect="1"/>
          </p:cNvPicPr>
          <p:nvPr/>
        </p:nvPicPr>
        <p:blipFill>
          <a:blip r:embed="rId3"/>
          <a:srcRect r="901"/>
          <a:stretch>
            <a:fillRect/>
          </a:stretch>
        </p:blipFill>
        <p:spPr>
          <a:xfrm>
            <a:off x="4724400" y="1219200"/>
            <a:ext cx="41910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05200" cy="544036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Content Placeholder 3" descr="youngfrida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4583" r="-91933"/>
          <a:stretch>
            <a:fillRect/>
          </a:stretch>
        </p:blipFill>
        <p:spPr>
          <a:xfrm>
            <a:off x="2286000" y="228600"/>
            <a:ext cx="8057233" cy="640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auchos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5100" r="-15100"/>
          <a:stretch>
            <a:fillRect/>
          </a:stretch>
        </p:blipFill>
        <p:spPr>
          <a:xfrm>
            <a:off x="-457200" y="533400"/>
            <a:ext cx="9975971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ridagoogle.tif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752600"/>
            <a:ext cx="5409344" cy="274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ridavogue.tif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381000"/>
            <a:ext cx="4214332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y dress hangs there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27945" r="-27945"/>
          <a:stretch>
            <a:fillRect/>
          </a:stretch>
        </p:blipFill>
        <p:spPr>
          <a:xfrm>
            <a:off x="-901302" y="152400"/>
            <a:ext cx="10807302" cy="5943600"/>
          </a:xfrm>
        </p:spPr>
      </p:pic>
      <p:sp>
        <p:nvSpPr>
          <p:cNvPr id="5" name="TextBox 4"/>
          <p:cNvSpPr txBox="1"/>
          <p:nvPr/>
        </p:nvSpPr>
        <p:spPr>
          <a:xfrm>
            <a:off x="2514600" y="6248400"/>
            <a:ext cx="3831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chin"/>
                <a:cs typeface="Cochin"/>
              </a:rPr>
              <a:t>Mi </a:t>
            </a:r>
            <a:r>
              <a:rPr lang="en-US" sz="2400" dirty="0" err="1" smtClean="0">
                <a:latin typeface="Cochin"/>
                <a:cs typeface="Cochin"/>
              </a:rPr>
              <a:t>vestido</a:t>
            </a:r>
            <a:r>
              <a:rPr lang="en-US" sz="2400" dirty="0" smtClean="0">
                <a:latin typeface="Cochin"/>
                <a:cs typeface="Cochin"/>
              </a:rPr>
              <a:t> </a:t>
            </a:r>
            <a:r>
              <a:rPr lang="en-US" sz="2400" dirty="0" err="1" smtClean="0">
                <a:latin typeface="Cochin"/>
                <a:cs typeface="Cochin"/>
              </a:rPr>
              <a:t>cuelga</a:t>
            </a:r>
            <a:r>
              <a:rPr lang="en-US" sz="2400" dirty="0" smtClean="0">
                <a:latin typeface="Cochin"/>
                <a:cs typeface="Cochin"/>
              </a:rPr>
              <a:t> </a:t>
            </a:r>
            <a:r>
              <a:rPr lang="en-US" sz="2400" dirty="0" err="1" smtClean="0">
                <a:latin typeface="Cochin"/>
                <a:cs typeface="Cochin"/>
              </a:rPr>
              <a:t>ahí</a:t>
            </a:r>
            <a:r>
              <a:rPr lang="en-US" sz="2400" dirty="0" smtClean="0">
                <a:latin typeface="Cochin"/>
                <a:cs typeface="Cochin"/>
              </a:rPr>
              <a:t> (1933)</a:t>
            </a:r>
            <a:endParaRPr lang="en-US" sz="2400" dirty="0">
              <a:latin typeface="Cochin"/>
              <a:cs typeface="Coch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latin typeface="Cochin"/>
                <a:cs typeface="Cochin"/>
              </a:rPr>
              <a:t>The following slides of paintings and photos can be used for the group activity described in the lesson plan.</a:t>
            </a:r>
            <a:endParaRPr lang="en-US" dirty="0">
              <a:latin typeface="Cochin"/>
              <a:cs typeface="Coch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ida Self Portrait 1930.tiff"/>
          <p:cNvPicPr>
            <a:picLocks noChangeAspect="1"/>
          </p:cNvPicPr>
          <p:nvPr/>
        </p:nvPicPr>
        <p:blipFill>
          <a:blip r:embed="rId2"/>
          <a:srcRect b="3788"/>
          <a:stretch>
            <a:fillRect/>
          </a:stretch>
        </p:blipFill>
        <p:spPr>
          <a:xfrm>
            <a:off x="2057400" y="518160"/>
            <a:ext cx="4944716" cy="5806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ida Self Portrait with Necklace.tiff"/>
          <p:cNvPicPr>
            <a:picLocks noChangeAspect="1"/>
          </p:cNvPicPr>
          <p:nvPr/>
        </p:nvPicPr>
        <p:blipFill>
          <a:blip r:embed="rId2"/>
          <a:srcRect b="3846"/>
          <a:stretch>
            <a:fillRect/>
          </a:stretch>
        </p:blipFill>
        <p:spPr>
          <a:xfrm>
            <a:off x="2135016" y="457200"/>
            <a:ext cx="4799184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ida on boat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20408"/>
            <a:ext cx="7945034" cy="4665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rida 1944.tif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87222" r="-87222"/>
          <a:stretch>
            <a:fillRect/>
          </a:stretch>
        </p:blipFill>
        <p:spPr>
          <a:xfrm>
            <a:off x="-2819400" y="387350"/>
            <a:ext cx="10948988" cy="5861050"/>
          </a:xfrm>
        </p:spPr>
      </p:pic>
      <p:pic>
        <p:nvPicPr>
          <p:cNvPr id="5" name="Picture 4" descr="Frida Velvet Dres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895" y="685800"/>
            <a:ext cx="3596705" cy="5021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ida with Deer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000" y="609600"/>
            <a:ext cx="5659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ida y Diego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81025"/>
            <a:ext cx="4317979" cy="5943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olas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79540" r="-79540"/>
          <a:stretch>
            <a:fillRect/>
          </a:stretch>
        </p:blipFill>
        <p:spPr>
          <a:xfrm>
            <a:off x="-1351633" y="304800"/>
            <a:ext cx="11638633" cy="640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iday y Diego 1939 Pari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920750"/>
            <a:ext cx="3611301" cy="4572000"/>
          </a:xfrm>
          <a:prstGeom prst="rect">
            <a:avLst/>
          </a:prstGeom>
        </p:spPr>
      </p:pic>
      <p:pic>
        <p:nvPicPr>
          <p:cNvPr id="3" name="Picture 2" descr="Matrimonio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657" y="457200"/>
            <a:ext cx="4470143" cy="569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ida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758" y="457200"/>
            <a:ext cx="4089242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idaEstatu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00" y="457200"/>
            <a:ext cx="76285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empo vuela-Kahlo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47884"/>
            <a:ext cx="4724400" cy="5775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hlo-painting for Trotsk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57692"/>
            <a:ext cx="4653094" cy="5966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oina vaca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3386" r="5519"/>
          <a:stretch>
            <a:fillRect/>
          </a:stretch>
        </p:blipFill>
        <p:spPr>
          <a:xfrm>
            <a:off x="-152400" y="457200"/>
            <a:ext cx="9144000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l santo blue demon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8750" r="-18750"/>
          <a:stretch>
            <a:fillRect/>
          </a:stretch>
        </p:blipFill>
        <p:spPr>
          <a:xfrm>
            <a:off x="-457200" y="533400"/>
            <a:ext cx="9975971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riachi prince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45181" r="-45181"/>
          <a:stretch>
            <a:fillRect/>
          </a:stretch>
        </p:blipFill>
        <p:spPr>
          <a:xfrm>
            <a:off x="-533400" y="533400"/>
            <a:ext cx="9975971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elia Cruz Orange Wig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7576" r="-17576"/>
          <a:stretch>
            <a:fillRect/>
          </a:stretch>
        </p:blipFill>
        <p:spPr>
          <a:xfrm>
            <a:off x="193614" y="457200"/>
            <a:ext cx="4987986" cy="2743200"/>
          </a:xfrm>
        </p:spPr>
      </p:pic>
      <p:pic>
        <p:nvPicPr>
          <p:cNvPr id="5" name="Picture 4" descr="Celia Cruz Blond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476" y="3581400"/>
            <a:ext cx="2175524" cy="2743200"/>
          </a:xfrm>
          <a:prstGeom prst="rect">
            <a:avLst/>
          </a:prstGeom>
        </p:spPr>
      </p:pic>
      <p:pic>
        <p:nvPicPr>
          <p:cNvPr id="7" name="Picture 6" descr="celiz azul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57200"/>
            <a:ext cx="3275045" cy="2743200"/>
          </a:xfrm>
          <a:prstGeom prst="rect">
            <a:avLst/>
          </a:prstGeom>
        </p:spPr>
      </p:pic>
      <p:pic>
        <p:nvPicPr>
          <p:cNvPr id="8" name="Picture 7" descr="celia plumas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556000"/>
            <a:ext cx="1981200" cy="307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5399</TotalTime>
  <Words>326</Words>
  <Application>Microsoft Office PowerPoint</Application>
  <PresentationFormat>On-screen Show (4:3)</PresentationFormat>
  <Paragraphs>36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Cochin</vt:lpstr>
      <vt:lpstr>Office Theme</vt:lpstr>
      <vt:lpstr>El vestuario de Frida Kahlo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Frida Kahlo murió el 13 de julio de 1954</vt:lpstr>
      <vt:lpstr>La fama de Frida Kahlo sigue creciendo cada día.    Kahlo es una inspiración fuerte  para muchas personas que han luchado contra los obstáculos  en la vida.  Ha llegado a ser un ícono cultural.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Lisa Albrich</dc:creator>
  <cp:lastModifiedBy>mom guest roy</cp:lastModifiedBy>
  <cp:revision>43</cp:revision>
  <cp:lastPrinted>2012-03-14T15:05:26Z</cp:lastPrinted>
  <dcterms:created xsi:type="dcterms:W3CDTF">2014-06-23T19:36:14Z</dcterms:created>
  <dcterms:modified xsi:type="dcterms:W3CDTF">2014-11-13T05:44:50Z</dcterms:modified>
</cp:coreProperties>
</file>