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67" r:id="rId4"/>
    <p:sldId id="275" r:id="rId5"/>
    <p:sldId id="271" r:id="rId6"/>
    <p:sldId id="278" r:id="rId7"/>
    <p:sldId id="261" r:id="rId8"/>
    <p:sldId id="277" r:id="rId9"/>
    <p:sldId id="274" r:id="rId10"/>
    <p:sldId id="262" r:id="rId11"/>
    <p:sldId id="263" r:id="rId12"/>
    <p:sldId id="269" r:id="rId13"/>
    <p:sldId id="270" r:id="rId14"/>
    <p:sldId id="264" r:id="rId15"/>
    <p:sldId id="266" r:id="rId16"/>
    <p:sldId id="272" r:id="rId17"/>
    <p:sldId id="273" r:id="rId18"/>
    <p:sldId id="265" r:id="rId19"/>
    <p:sldId id="287" r:id="rId20"/>
    <p:sldId id="286" r:id="rId21"/>
    <p:sldId id="285" r:id="rId22"/>
    <p:sldId id="284" r:id="rId23"/>
    <p:sldId id="283" r:id="rId24"/>
    <p:sldId id="282" r:id="rId25"/>
    <p:sldId id="291" r:id="rId26"/>
    <p:sldId id="290" r:id="rId27"/>
    <p:sldId id="289" r:id="rId28"/>
    <p:sldId id="288" r:id="rId29"/>
    <p:sldId id="281" r:id="rId30"/>
    <p:sldId id="293" r:id="rId31"/>
    <p:sldId id="295" r:id="rId32"/>
    <p:sldId id="296" r:id="rId33"/>
    <p:sldId id="280" r:id="rId34"/>
    <p:sldId id="292" r:id="rId35"/>
    <p:sldId id="294" r:id="rId36"/>
    <p:sldId id="279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441B6-355F-D6BE-3F84-B8D8FB1F8D6B}" v="147" dt="2020-05-11T03:00:01.904"/>
    <p1510:client id="{05E5BE70-4F48-4C14-CA77-1F15492AC1CA}" v="20" dt="2020-05-08T23:03:46.255"/>
    <p1510:client id="{12BA9198-5C2C-FA20-3E68-550D75B88D75}" v="42" dt="2020-05-08T17:07:02.268"/>
    <p1510:client id="{223C5382-45F1-5B6A-2E8B-80B805A11932}" v="36" dt="2020-05-08T03:20:15.274"/>
    <p1510:client id="{295BEAC7-B288-330C-7988-E12D206F4C3B}" v="27" dt="2020-05-08T00:38:16.374"/>
    <p1510:client id="{2A890760-38F3-8CE6-F18A-39D098F98A2F}" v="6" dt="2020-05-07T21:44:36.764"/>
    <p1510:client id="{32833F72-AD7E-9355-1376-48A64020237E}" v="83" dt="2020-05-09T00:15:55.174"/>
    <p1510:client id="{377DC644-DC5A-70D5-A430-FB877F22DDA5}" v="3" dt="2020-05-08T17:46:37.114"/>
    <p1510:client id="{37870415-8FF4-1687-3944-5B6C0D4CD5D2}" v="237" dt="2020-05-08T23:22:49.132"/>
    <p1510:client id="{7C6EA4CD-EE6B-40A7-A3CF-FFE3BCDA20BE}" v="53" dt="2020-05-07T19:53:33.487"/>
    <p1510:client id="{B9033343-525E-1A2E-0186-B0B729C92D0D}" v="62" dt="2020-05-08T20:28:53.318"/>
    <p1510:client id="{E428A328-DD63-D1E6-C4B3-989659020B0B}" v="5" dt="2020-05-08T21:08:54.359"/>
    <p1510:client id="{EB50FCFA-2CE3-A987-5FD9-C4F08720FDDA}" v="61" dt="2020-05-08T20:40:44.217"/>
    <p1510:client id="{EFC64DC9-8836-2E04-911F-8EEBEFD049D0}" v="35" dt="2020-05-07T22:07:07.924"/>
    <p1510:client id="{F3F90F2C-CF7D-17FD-D79F-B5198C30222F}" v="106" dt="2020-05-07T22:45:44.376"/>
    <p1510:client id="{FBB6B560-64B2-6E27-09BF-8FA9CE5EB806}" v="105" dt="2020-05-08T21:26:03.212"/>
    <p1510:client id="{FDD5D914-6025-DFE8-6873-DF5258FB3C3C}" v="67" dt="2020-05-09T00:17:14.312"/>
    <p1510:client id="{FF13344B-1126-CE0D-D106-153A3BD62268}" v="271" dt="2020-05-08T18:00:27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4"/>
    <p:restoredTop sz="94671"/>
  </p:normalViewPr>
  <p:slideViewPr>
    <p:cSldViewPr snapToGrid="0">
      <p:cViewPr varScale="1">
        <p:scale>
          <a:sx n="172" d="100"/>
          <a:sy n="172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E5923-E025-4459-B3ED-4A08031A45F1}" type="datetimeFigureOut">
              <a:rPr lang="en-US"/>
              <a:t>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23949-A733-48C8-BD87-D13982AD3C8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2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(It’s important for us to remember) Feedback isn’t just a task for instructors – providing and receiving feedback can be a powerful learning opportunity for students!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constructive feedback is an important skill in the professional world; it is partly our responsibility to teach this skill to students, first by modelling and then by empowering.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C7D9B-4B2D-48E0-89CB-B92FE70E25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0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4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9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6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1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0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6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2928E-2976-C541-8A43-C7327BFC03A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9B91-16D9-6443-8038-BEC2F81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2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15E6-A4FA-4948-889B-30C1CA315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996" y="170736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Making Feedback on Student Work Meaningful and Manageable 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9DF45-8D2A-411D-B6C3-0BBA6195CFE2}"/>
              </a:ext>
            </a:extLst>
          </p:cNvPr>
          <p:cNvSpPr txBox="1"/>
          <p:nvPr/>
        </p:nvSpPr>
        <p:spPr>
          <a:xfrm>
            <a:off x="2035835" y="4537494"/>
            <a:ext cx="6236897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UO Online/TEP "Remote Teaching Ideas" Workshop Series</a:t>
            </a:r>
            <a:endParaRPr lang="en-US" sz="2000">
              <a:cs typeface="Calibri"/>
            </a:endParaRPr>
          </a:p>
          <a:p>
            <a:pPr algn="ctr"/>
            <a:r>
              <a:rPr lang="en-US" sz="2000">
                <a:cs typeface="Calibri"/>
              </a:rPr>
              <a:t>May 11, 2020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53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EB6E-C32E-4BFF-84E2-9B87FC89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98" y="1460074"/>
            <a:ext cx="7886700" cy="2852737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Feedback using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Rubrics</a:t>
            </a:r>
          </a:p>
        </p:txBody>
      </p:sp>
    </p:spTree>
    <p:extLst>
      <p:ext uri="{BB962C8B-B14F-4D97-AF65-F5344CB8AC3E}">
        <p14:creationId xmlns:p14="http://schemas.microsoft.com/office/powerpoint/2010/main" val="310945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6B5C80F-F6BC-4ADE-9470-EFD0C02CE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72" y="1234411"/>
            <a:ext cx="8019691" cy="45267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6105B5-AA00-4CA7-90DD-550DD71F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47" y="-4465"/>
            <a:ext cx="7886700" cy="1038016"/>
          </a:xfrm>
        </p:spPr>
        <p:txBody>
          <a:bodyPr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Rubric Structure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74685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51E9789-485F-4F2B-9423-E1F04AA9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01" y="1353381"/>
            <a:ext cx="4511615" cy="39068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9514B0-37C7-435A-8AFF-81C62B28A27B}"/>
              </a:ext>
            </a:extLst>
          </p:cNvPr>
          <p:cNvSpPr txBox="1">
            <a:spLocks/>
          </p:cNvSpPr>
          <p:nvPr/>
        </p:nvSpPr>
        <p:spPr>
          <a:xfrm>
            <a:off x="906101" y="311837"/>
            <a:ext cx="8203001" cy="10380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ea typeface="+mj-lt"/>
                <a:cs typeface="+mj-lt"/>
              </a:rPr>
              <a:t>Provide clear expectations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56905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E9514B0-37C7-435A-8AFF-81C62B28A27B}"/>
              </a:ext>
            </a:extLst>
          </p:cNvPr>
          <p:cNvSpPr txBox="1">
            <a:spLocks/>
          </p:cNvSpPr>
          <p:nvPr/>
        </p:nvSpPr>
        <p:spPr>
          <a:xfrm>
            <a:off x="906101" y="311837"/>
            <a:ext cx="8203001" cy="10380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ea typeface="+mj-lt"/>
                <a:cs typeface="+mj-lt"/>
              </a:rPr>
              <a:t>Canvas Rubric Tool</a:t>
            </a:r>
            <a:endParaRPr lang="en-US" sz="5400"/>
          </a:p>
        </p:txBody>
      </p:sp>
      <p:pic>
        <p:nvPicPr>
          <p:cNvPr id="2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40578DF-113B-4B0F-95C7-B5A452FA4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89" y="1183097"/>
            <a:ext cx="7545237" cy="44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0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8E07-AF4D-41B7-B4F7-788BDFFB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90" y="1421063"/>
            <a:ext cx="7886700" cy="2852737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Feedback through Formative Quizzes</a:t>
            </a:r>
          </a:p>
        </p:txBody>
      </p:sp>
    </p:spTree>
    <p:extLst>
      <p:ext uri="{BB962C8B-B14F-4D97-AF65-F5344CB8AC3E}">
        <p14:creationId xmlns:p14="http://schemas.microsoft.com/office/powerpoint/2010/main" val="371104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7E70-EF40-45F1-804F-B8314178F1C3}"/>
              </a:ext>
            </a:extLst>
          </p:cNvPr>
          <p:cNvSpPr txBox="1">
            <a:spLocks/>
          </p:cNvSpPr>
          <p:nvPr/>
        </p:nvSpPr>
        <p:spPr>
          <a:xfrm>
            <a:off x="203917" y="116786"/>
            <a:ext cx="8405854" cy="10380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ea typeface="+mj-lt"/>
                <a:cs typeface="+mj-lt"/>
              </a:rPr>
              <a:t>Formative Quizzes in </a:t>
            </a:r>
            <a:r>
              <a:rPr lang="en-US" sz="5400" err="1">
                <a:ea typeface="+mj-lt"/>
                <a:cs typeface="+mj-lt"/>
              </a:rPr>
              <a:t>Panopto</a:t>
            </a:r>
            <a:endParaRPr lang="en-US" sz="5400" err="1"/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EF6BD1-B49B-4426-A428-9F212BFE1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2" y="1238554"/>
            <a:ext cx="8321614" cy="50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8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B0669B-F7DC-4999-AC98-DB677FAD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" y="781932"/>
            <a:ext cx="9011727" cy="543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1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8FE284E-24D8-472F-89D3-2A965028E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9" y="969915"/>
            <a:ext cx="8854287" cy="2790604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527ACF67-7365-4BDC-9F9F-1EFE1C0424FA}"/>
              </a:ext>
            </a:extLst>
          </p:cNvPr>
          <p:cNvSpPr/>
          <p:nvPr/>
        </p:nvSpPr>
        <p:spPr>
          <a:xfrm rot="-660000">
            <a:off x="1358714" y="3184632"/>
            <a:ext cx="708421" cy="178594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39A0-4CD3-403B-B9DA-20674754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22" y="2552359"/>
            <a:ext cx="7886700" cy="1066069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Peer Feedback</a:t>
            </a:r>
          </a:p>
        </p:txBody>
      </p:sp>
    </p:spTree>
    <p:extLst>
      <p:ext uri="{BB962C8B-B14F-4D97-AF65-F5344CB8AC3E}">
        <p14:creationId xmlns:p14="http://schemas.microsoft.com/office/powerpoint/2010/main" val="183676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0" y="356161"/>
            <a:ext cx="8290111" cy="1339010"/>
          </a:xfrm>
        </p:spPr>
        <p:txBody>
          <a:bodyPr>
            <a:normAutofit/>
          </a:bodyPr>
          <a:lstStyle/>
          <a:p>
            <a:r>
              <a:rPr lang="en-US" sz="4000"/>
              <a:t>Peer Feedback: Benefits &amp; Strategies</a:t>
            </a:r>
            <a:endParaRPr lang="en-US" sz="400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04" y="1951925"/>
            <a:ext cx="7066430" cy="3263504"/>
          </a:xfrm>
        </p:spPr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2700"/>
              <a:t> Enriches the learning experience </a:t>
            </a:r>
            <a:endParaRPr lang="en-US" sz="2400"/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students learn by both giving feedback and receiving peer feedback</a:t>
            </a:r>
          </a:p>
          <a:p>
            <a:pPr lvl="2"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opportunity to teach metacognitive practices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9EA5-7951-7E45-957B-456A2262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80" y="365126"/>
            <a:ext cx="7886700" cy="1325563"/>
          </a:xfrm>
        </p:spPr>
        <p:txBody>
          <a:bodyPr/>
          <a:lstStyle/>
          <a:p>
            <a:r>
              <a:rPr lang="en-US" b="1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DF343-2A73-F842-B55B-E2EBDB0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656" y="1835353"/>
            <a:ext cx="7254689" cy="4351338"/>
          </a:xfrm>
        </p:spPr>
        <p:txBody>
          <a:bodyPr/>
          <a:lstStyle/>
          <a:p>
            <a:r>
              <a:rPr lang="en-US"/>
              <a:t>Welcome! </a:t>
            </a:r>
          </a:p>
          <a:p>
            <a:pPr lvl="1"/>
            <a:r>
              <a:rPr lang="en-US"/>
              <a:t>Chat Question</a:t>
            </a:r>
          </a:p>
          <a:p>
            <a:r>
              <a:rPr lang="en-US"/>
              <a:t>Pedagogy of Feedback</a:t>
            </a:r>
          </a:p>
          <a:p>
            <a:r>
              <a:rPr lang="en-US"/>
              <a:t>Breakout Rooms</a:t>
            </a:r>
          </a:p>
          <a:p>
            <a:r>
              <a:rPr lang="en-US"/>
              <a:t>Feedback Strategies &amp; Tools</a:t>
            </a:r>
          </a:p>
          <a:p>
            <a:pPr lvl="1"/>
            <a:r>
              <a:rPr lang="en-US"/>
              <a:t>Instructor Feedback</a:t>
            </a:r>
          </a:p>
          <a:p>
            <a:pPr lvl="1"/>
            <a:r>
              <a:rPr lang="en-US"/>
              <a:t>Peer Feedback</a:t>
            </a:r>
          </a:p>
          <a:p>
            <a:r>
              <a:rPr lang="en-US"/>
              <a:t>Wrap-Up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9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/>
              <a:t>Peer Feedback: Benefits &amp; Strategies</a:t>
            </a:r>
            <a:endParaRPr lang="en-US" sz="400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05" y="1951926"/>
            <a:ext cx="6844553" cy="3263504"/>
          </a:xfrm>
        </p:spPr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2700"/>
              <a:t> Alternate means of engaging deeper thought</a:t>
            </a:r>
            <a:endParaRPr lang="en-US" sz="2400"/>
          </a:p>
          <a:p>
            <a:pPr lvl="2"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Round-out course engagement hours with peer feedback assignments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/>
              <a:t>Peer Feedback: Benefits &amp; Strategies</a:t>
            </a:r>
            <a:endParaRPr lang="en-US" sz="400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04" y="1951925"/>
            <a:ext cx="7066430" cy="3263504"/>
          </a:xfrm>
        </p:spPr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2700"/>
              <a:t> Practice building professional skills </a:t>
            </a:r>
            <a:endParaRPr lang="en-US" sz="2400"/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written/verbal communication</a:t>
            </a:r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constructive, objective evaluations</a:t>
            </a:r>
          </a:p>
          <a:p>
            <a:pPr lvl="2"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operating computer systems/software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/>
              <a:t>Peer Feedback: Benefits &amp; Strategies</a:t>
            </a:r>
            <a:endParaRPr lang="en-US" sz="400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05" y="1951925"/>
            <a:ext cx="6844553" cy="3263504"/>
          </a:xfrm>
        </p:spPr>
        <p:txBody>
          <a:bodyPr/>
          <a:lstStyle/>
          <a:p>
            <a:pPr>
              <a:spcAft>
                <a:spcPts val="2250"/>
              </a:spcAft>
              <a:buFont typeface="Wingdings" panose="05000000000000000000" pitchFamily="2" charset="2"/>
              <a:buChar char="ü"/>
            </a:pPr>
            <a:r>
              <a:rPr lang="en-US" sz="2700"/>
              <a:t> Places more responsibility on the student</a:t>
            </a:r>
          </a:p>
          <a:p>
            <a:pPr>
              <a:spcAft>
                <a:spcPts val="2250"/>
              </a:spcAft>
              <a:buFont typeface="Wingdings" panose="05000000000000000000" pitchFamily="2" charset="2"/>
              <a:buChar char="ü"/>
            </a:pPr>
            <a:r>
              <a:rPr lang="en-US" sz="2700"/>
              <a:t> Can lighten professor’s load, especially in large classes</a:t>
            </a:r>
            <a:endParaRPr lang="en-US" sz="240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700"/>
              <a:t> Can be rewarded (points in the Gradebook)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400"/>
          </a:p>
          <a:p>
            <a:pPr marL="3429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/>
              <a:t>Peer Feedback: Benefits &amp; Strategies</a:t>
            </a:r>
            <a:endParaRPr lang="en-US" sz="400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05" y="1951925"/>
            <a:ext cx="6844553" cy="3263504"/>
          </a:xfrm>
        </p:spPr>
        <p:txBody>
          <a:bodyPr/>
          <a:lstStyle/>
          <a:p>
            <a:pPr>
              <a:spcAft>
                <a:spcPts val="2250"/>
              </a:spcAft>
              <a:buFont typeface="Wingdings" panose="05000000000000000000" pitchFamily="2" charset="2"/>
              <a:buChar char="ü"/>
            </a:pPr>
            <a:r>
              <a:rPr lang="en-US" sz="2700"/>
              <a:t> 1 thing you like &amp; 1 thing to improve</a:t>
            </a:r>
          </a:p>
          <a:p>
            <a:pPr>
              <a:spcAft>
                <a:spcPts val="2250"/>
              </a:spcAft>
              <a:buFont typeface="Wingdings" panose="05000000000000000000" pitchFamily="2" charset="2"/>
              <a:buChar char="ü"/>
            </a:pPr>
            <a:r>
              <a:rPr lang="en-US" sz="2700"/>
              <a:t> Provide a rubric for peer reviewers to follow</a:t>
            </a:r>
            <a:endParaRPr lang="en-US" sz="240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700"/>
              <a:t> Consider anonymous feedback submissions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400"/>
          </a:p>
          <a:p>
            <a:pPr marL="3429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0" y="387063"/>
            <a:ext cx="7886700" cy="1325563"/>
          </a:xfrm>
        </p:spPr>
        <p:txBody>
          <a:bodyPr/>
          <a:lstStyle/>
          <a:p>
            <a:r>
              <a:rPr lang="en-US"/>
              <a:t>Peer Feedback: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04" y="1951924"/>
            <a:ext cx="6955491" cy="3515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dirty="0"/>
              <a:t> Canvas Discussions</a:t>
            </a:r>
            <a:endParaRPr lang="en-US" dirty="0">
              <a:cs typeface="Calibri"/>
            </a:endParaRPr>
          </a:p>
          <a:p>
            <a:pPr>
              <a:spcAft>
                <a:spcPts val="900"/>
              </a:spcAft>
              <a:buSzPct val="75000"/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 Canvas Peer Review tool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 Canvas Groups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 Zoom </a:t>
            </a:r>
          </a:p>
          <a:p>
            <a:pPr>
              <a:spcAft>
                <a:spcPts val="2250"/>
              </a:spcAft>
              <a:buFont typeface="Wingdings" panose="05000000000000000000" pitchFamily="2" charset="2"/>
              <a:buChar char="ü"/>
            </a:pPr>
            <a:endParaRPr lang="en-US" sz="270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>
              <a:cs typeface="Calibri" panose="020F0502020204030204"/>
            </a:endParaRPr>
          </a:p>
          <a:p>
            <a:pPr marL="342900" lvl="1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316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0" y="387063"/>
            <a:ext cx="7886700" cy="1325563"/>
          </a:xfrm>
        </p:spPr>
        <p:txBody>
          <a:bodyPr/>
          <a:lstStyle/>
          <a:p>
            <a:r>
              <a:rPr lang="en-US"/>
              <a:t>Peer Feedback: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04" y="1951924"/>
            <a:ext cx="6955491" cy="2654813"/>
          </a:xfrm>
        </p:spPr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2700"/>
              <a:t> Canvas Discussions</a:t>
            </a:r>
            <a:endParaRPr lang="en-US" sz="2400"/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focused &amp; threaded discussions</a:t>
            </a:r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add text, links, images, videos and more with Rich Content Editor</a:t>
            </a:r>
          </a:p>
          <a:p>
            <a:pPr>
              <a:spcAft>
                <a:spcPts val="2250"/>
              </a:spcAft>
              <a:buFont typeface="Wingdings" panose="05000000000000000000" pitchFamily="2" charset="2"/>
              <a:buChar char="ü"/>
            </a:pPr>
            <a:endParaRPr lang="en-US" sz="2700"/>
          </a:p>
          <a:p>
            <a:pPr lvl="0">
              <a:buFont typeface="Wingdings" panose="05000000000000000000" pitchFamily="2" charset="2"/>
              <a:buChar char="ü"/>
            </a:pPr>
            <a:endParaRPr lang="en-US" sz="2400"/>
          </a:p>
          <a:p>
            <a:pPr marL="3429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56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010" y="2337407"/>
            <a:ext cx="6955491" cy="2654813"/>
          </a:xfrm>
        </p:spPr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2700"/>
              <a:t> Canvas Discussions</a:t>
            </a:r>
            <a:endParaRPr lang="en-US" sz="2400"/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focused &amp; threaded discussions</a:t>
            </a:r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add text, links, images, videos and more with Rich Content Editor</a:t>
            </a:r>
          </a:p>
          <a:p>
            <a:pPr>
              <a:spcAft>
                <a:spcPts val="2250"/>
              </a:spcAft>
              <a:buFont typeface="Wingdings" panose="05000000000000000000" pitchFamily="2" charset="2"/>
              <a:buChar char="ü"/>
            </a:pPr>
            <a:endParaRPr lang="en-US" sz="2700"/>
          </a:p>
          <a:p>
            <a:pPr lvl="0">
              <a:buFont typeface="Wingdings" panose="05000000000000000000" pitchFamily="2" charset="2"/>
              <a:buChar char="ü"/>
            </a:pPr>
            <a:endParaRPr lang="en-US" sz="2400"/>
          </a:p>
          <a:p>
            <a:pPr marL="342900" lvl="1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19" y="802419"/>
            <a:ext cx="8054788" cy="52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76" y="200163"/>
            <a:ext cx="6683738" cy="59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15" y="183888"/>
            <a:ext cx="5872952" cy="58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6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0" y="365126"/>
            <a:ext cx="7886700" cy="1325563"/>
          </a:xfrm>
        </p:spPr>
        <p:txBody>
          <a:bodyPr/>
          <a:lstStyle/>
          <a:p>
            <a:r>
              <a:rPr lang="en-US"/>
              <a:t>Peer Feedback: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881" y="1933994"/>
            <a:ext cx="7804898" cy="31489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2700" dirty="0"/>
              <a:t> Canvas Peer Review Assignments</a:t>
            </a:r>
            <a:endParaRPr lang="en-US" sz="2400" dirty="0"/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 dirty="0"/>
              <a:t>student-to-student feedback on assignment submissions</a:t>
            </a:r>
            <a:endParaRPr lang="en-US" sz="2400" dirty="0">
              <a:cs typeface="Calibri"/>
            </a:endParaRPr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 dirty="0"/>
              <a:t>similar to </a:t>
            </a:r>
            <a:r>
              <a:rPr lang="en-US" sz="2400" dirty="0" err="1"/>
              <a:t>SpeedGrader</a:t>
            </a:r>
            <a:endParaRPr lang="en-US" sz="2400" dirty="0" err="1">
              <a:cs typeface="Calibri"/>
            </a:endParaRPr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 dirty="0"/>
              <a:t>students manually or randomly assigned</a:t>
            </a:r>
            <a:endParaRPr lang="en-US" sz="2400" dirty="0">
              <a:cs typeface="Calibri"/>
            </a:endParaRPr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 dirty="0"/>
              <a:t>students must interact with the assignment rubric for points to appear in Gradebook</a:t>
            </a:r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endParaRPr lang="en-US" sz="2400"/>
          </a:p>
          <a:p>
            <a:pPr>
              <a:spcAft>
                <a:spcPts val="2250"/>
              </a:spcAft>
              <a:buFont typeface="Wingdings" panose="05000000000000000000" pitchFamily="2" charset="2"/>
              <a:buChar char="ü"/>
            </a:pPr>
            <a:endParaRPr lang="en-US" sz="2700"/>
          </a:p>
          <a:p>
            <a:pPr lvl="0">
              <a:buFont typeface="Wingdings" panose="05000000000000000000" pitchFamily="2" charset="2"/>
              <a:buChar char="ü"/>
            </a:pPr>
            <a:endParaRPr lang="en-US" sz="2400"/>
          </a:p>
          <a:p>
            <a:pPr marL="3429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evice&#10;&#10;Description generated with very high confidence">
            <a:extLst>
              <a:ext uri="{FF2B5EF4-FFF2-40B4-BE49-F238E27FC236}">
                <a16:creationId xmlns:a16="http://schemas.microsoft.com/office/drawing/2014/main" id="{18F3AF54-B669-4C17-85AE-1DA347D4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08" y="659011"/>
            <a:ext cx="6449020" cy="48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8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CEF1A5-4404-4FEE-8820-4EA501AE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6" y="261585"/>
            <a:ext cx="6949169" cy="56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18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23D106E-1C74-4FEB-AA5B-53553ECEC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6" y="883896"/>
            <a:ext cx="8189258" cy="43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74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A9099C7-85C3-4895-923F-D669C3629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35" y="857157"/>
            <a:ext cx="8054788" cy="43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19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0" y="365126"/>
            <a:ext cx="7886700" cy="1325563"/>
          </a:xfrm>
        </p:spPr>
        <p:txBody>
          <a:bodyPr/>
          <a:lstStyle/>
          <a:p>
            <a:r>
              <a:rPr lang="en-US"/>
              <a:t>Peer Feedback: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917" y="1905858"/>
            <a:ext cx="7298391" cy="31489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2700" dirty="0"/>
              <a:t> Canvas Groups</a:t>
            </a:r>
            <a:endParaRPr lang="en-US" sz="2400" dirty="0"/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 dirty="0"/>
              <a:t>Collaborative tool for student projects, assignments, study groups</a:t>
            </a:r>
            <a:endParaRPr lang="en-US" sz="2400" dirty="0">
              <a:cs typeface="Calibri"/>
            </a:endParaRPr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 dirty="0"/>
              <a:t>created</a:t>
            </a:r>
            <a:r>
              <a:rPr lang="en-US" sz="2400"/>
              <a:t> by instructor or students</a:t>
            </a:r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endParaRPr lang="en-US" sz="2400"/>
          </a:p>
          <a:p>
            <a:pPr>
              <a:spcAft>
                <a:spcPts val="2250"/>
              </a:spcAft>
              <a:buFont typeface="Wingdings" panose="05000000000000000000" pitchFamily="2" charset="2"/>
              <a:buChar char="ü"/>
            </a:pPr>
            <a:endParaRPr lang="en-US" sz="2700"/>
          </a:p>
          <a:p>
            <a:pPr lvl="0">
              <a:buFont typeface="Wingdings" panose="05000000000000000000" pitchFamily="2" charset="2"/>
              <a:buChar char="ü"/>
            </a:pPr>
            <a:endParaRPr lang="en-US" sz="2400"/>
          </a:p>
          <a:p>
            <a:pPr marL="3429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F98967F-716B-4822-BF61-BE341990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03" y="1720591"/>
            <a:ext cx="8014446" cy="30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80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2DAB581-0F4B-49D8-BE81-818A89EAB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11" y="210048"/>
            <a:ext cx="6064623" cy="58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29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10" y="365126"/>
            <a:ext cx="7886700" cy="1325563"/>
          </a:xfrm>
        </p:spPr>
        <p:txBody>
          <a:bodyPr/>
          <a:lstStyle/>
          <a:p>
            <a:r>
              <a:rPr lang="en-US"/>
              <a:t>Peer Feedback: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882" y="1905858"/>
            <a:ext cx="7782485" cy="3148994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2700"/>
              <a:t> Zoom Breakout Rooms</a:t>
            </a:r>
            <a:endParaRPr lang="en-US" sz="2400"/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provide live feedback to peers</a:t>
            </a:r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r>
              <a:rPr lang="en-US" sz="2400"/>
              <a:t>students can be pre-assigned to rooms</a:t>
            </a:r>
          </a:p>
          <a:p>
            <a:pPr lvl="2">
              <a:spcAft>
                <a:spcPts val="900"/>
              </a:spcAft>
              <a:buSzPct val="75000"/>
              <a:buFont typeface="Calibri" panose="020F0502020204030204" pitchFamily="34" charset="0"/>
              <a:buChar char="▫"/>
            </a:pPr>
            <a:endParaRPr lang="en-US" sz="2400"/>
          </a:p>
          <a:p>
            <a:pPr>
              <a:spcAft>
                <a:spcPts val="2250"/>
              </a:spcAft>
              <a:buFont typeface="Wingdings" panose="05000000000000000000" pitchFamily="2" charset="2"/>
              <a:buChar char="ü"/>
            </a:pPr>
            <a:endParaRPr lang="en-US" sz="2700"/>
          </a:p>
          <a:p>
            <a:pPr lvl="0">
              <a:buFont typeface="Wingdings" panose="05000000000000000000" pitchFamily="2" charset="2"/>
              <a:buChar char="ü"/>
            </a:pPr>
            <a:endParaRPr lang="en-US" sz="2400"/>
          </a:p>
          <a:p>
            <a:pPr marL="342900" lvl="1" indent="0">
              <a:buNone/>
            </a:pPr>
            <a:endParaRPr lang="en-US"/>
          </a:p>
        </p:txBody>
      </p:sp>
      <p:pic>
        <p:nvPicPr>
          <p:cNvPr id="5" name="Picture 5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907DB5B7-3549-4500-8065-9C0F8FFE4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4409944"/>
            <a:ext cx="6795246" cy="5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6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A74E9-9E7A-4E5E-8712-9C9F7E13CF19}"/>
              </a:ext>
            </a:extLst>
          </p:cNvPr>
          <p:cNvSpPr txBox="1">
            <a:spLocks/>
          </p:cNvSpPr>
          <p:nvPr/>
        </p:nvSpPr>
        <p:spPr>
          <a:xfrm>
            <a:off x="920479" y="3262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+mj-lt"/>
                <a:cs typeface="+mj-lt"/>
              </a:rPr>
              <a:t>Key Takeaways...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120B23-A85C-4822-896E-59F773C3B545}"/>
              </a:ext>
            </a:extLst>
          </p:cNvPr>
          <p:cNvSpPr txBox="1">
            <a:spLocks/>
          </p:cNvSpPr>
          <p:nvPr/>
        </p:nvSpPr>
        <p:spPr>
          <a:xfrm>
            <a:off x="920479" y="181589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en-US" dirty="0">
                <a:cs typeface="Calibri" panose="020F0502020204030204"/>
              </a:rPr>
              <a:t>What </a:t>
            </a:r>
            <a:r>
              <a:rPr lang="en-US" b="1" dirty="0">
                <a:cs typeface="Calibri" panose="020F0502020204030204"/>
              </a:rPr>
              <a:t>key ideas </a:t>
            </a:r>
            <a:r>
              <a:rPr lang="en-US" dirty="0">
                <a:cs typeface="Calibri" panose="020F0502020204030204"/>
              </a:rPr>
              <a:t>will you take away from this time together? (</a:t>
            </a:r>
            <a:r>
              <a:rPr lang="en-US">
                <a:cs typeface="Calibri" panose="020F0502020204030204"/>
              </a:rPr>
              <a:t>Participant responses)</a:t>
            </a:r>
            <a:endParaRPr lang="en-US" dirty="0">
              <a:cs typeface="Calibri" panose="020F0502020204030204"/>
            </a:endParaRPr>
          </a:p>
          <a:p>
            <a:pPr marL="800100" lvl="1" indent="-342900">
              <a:buChar char="•"/>
            </a:pPr>
            <a:r>
              <a:rPr lang="en-US" dirty="0">
                <a:cs typeface="Calibri" panose="020F0502020204030204"/>
              </a:rPr>
              <a:t>New avenues for feedback and student interaction</a:t>
            </a:r>
          </a:p>
          <a:p>
            <a:pPr marL="800100" lvl="1" indent="-342900">
              <a:buChar char="•"/>
            </a:pPr>
            <a:r>
              <a:rPr lang="en-US" dirty="0">
                <a:cs typeface="Calibri" panose="020F0502020204030204"/>
              </a:rPr>
              <a:t>“Message Student Who….” Tool in Gradebook</a:t>
            </a:r>
          </a:p>
          <a:p>
            <a:pPr marL="800100" lvl="1" indent="-342900">
              <a:buChar char="•"/>
            </a:pPr>
            <a:r>
              <a:rPr lang="en-US" dirty="0">
                <a:cs typeface="Calibri" panose="020F0502020204030204"/>
              </a:rPr>
              <a:t>Different ways to give comments and peer review assignments</a:t>
            </a:r>
          </a:p>
          <a:p>
            <a:pPr marL="800100" lvl="1" indent="-342900">
              <a:buChar char="•"/>
            </a:pPr>
            <a:r>
              <a:rPr lang="en-US" dirty="0">
                <a:cs typeface="Calibri" panose="020F0502020204030204"/>
              </a:rPr>
              <a:t>Adding audio or video feedback to assignments for an additional personal touch</a:t>
            </a:r>
          </a:p>
          <a:p>
            <a:pPr marL="800100" lvl="1" indent="-342900">
              <a:buChar char="•"/>
            </a:pPr>
            <a:r>
              <a:rPr lang="en-US" dirty="0">
                <a:cs typeface="Calibri" panose="020F0502020204030204"/>
              </a:rPr>
              <a:t>Canvas announcement used well for characterizing student performance on an activity</a:t>
            </a:r>
          </a:p>
          <a:p>
            <a:pPr marL="800100" lvl="1" indent="-342900">
              <a:buChar char="•"/>
            </a:pPr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9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49E-3A30-C04F-BB42-A2F35F62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85" y="131164"/>
            <a:ext cx="7886700" cy="1325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Instructor Spotlight</a:t>
            </a:r>
            <a:endParaRPr lang="en-US"/>
          </a:p>
        </p:txBody>
      </p:sp>
      <p:pic>
        <p:nvPicPr>
          <p:cNvPr id="6" name="Picture 6" descr="quote: …if I give a lecture about the nuance of clear and concise scientific writing, students who are struggling to grasp the psychological concepts in their papers, or who are still working on crafting a compelling argument, will not benefit from precisely editing their work at that time. If I lecture about content, then students who excel in that will disengage because it is a waste of time, and in some instances, patronizing and demotivating, to be lectured on something that you excel in.">
            <a:extLst>
              <a:ext uri="{FF2B5EF4-FFF2-40B4-BE49-F238E27FC236}">
                <a16:creationId xmlns:a16="http://schemas.microsoft.com/office/drawing/2014/main" id="{CFEFD388-200E-444E-B991-8F2801F4A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052" y="1228536"/>
            <a:ext cx="7184479" cy="4948427"/>
          </a:xfrm>
        </p:spPr>
      </p:pic>
    </p:spTree>
    <p:extLst>
      <p:ext uri="{BB962C8B-B14F-4D97-AF65-F5344CB8AC3E}">
        <p14:creationId xmlns:p14="http://schemas.microsoft.com/office/powerpoint/2010/main" val="207435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49E-3A30-C04F-BB42-A2F35F62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79" y="326215"/>
            <a:ext cx="7886700" cy="1325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Breakout Rooms!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150A6-3A0E-4660-9B2E-DDB26739F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575" y="1969399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What strategies do you </a:t>
            </a:r>
            <a:r>
              <a:rPr lang="en-US" b="1">
                <a:ea typeface="+mn-lt"/>
                <a:cs typeface="+mn-lt"/>
              </a:rPr>
              <a:t>already use</a:t>
            </a:r>
            <a:r>
              <a:rPr lang="en-US">
                <a:ea typeface="+mn-lt"/>
                <a:cs typeface="+mn-lt"/>
              </a:rPr>
              <a:t> to </a:t>
            </a:r>
            <a:r>
              <a:rPr lang="en-US" b="1">
                <a:ea typeface="+mn-lt"/>
                <a:cs typeface="+mn-lt"/>
              </a:rPr>
              <a:t>manage </a:t>
            </a:r>
            <a:r>
              <a:rPr lang="en-US">
                <a:ea typeface="+mn-lt"/>
                <a:cs typeface="+mn-lt"/>
              </a:rPr>
              <a:t>the workflow of providing feedback to students?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D6C0-C530-4559-9D43-176C611E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72" y="1740947"/>
            <a:ext cx="7886700" cy="2852737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Modeling Feedback with Announcements &amp; Discussions</a:t>
            </a:r>
          </a:p>
        </p:txBody>
      </p:sp>
    </p:spTree>
    <p:extLst>
      <p:ext uri="{BB962C8B-B14F-4D97-AF65-F5344CB8AC3E}">
        <p14:creationId xmlns:p14="http://schemas.microsoft.com/office/powerpoint/2010/main" val="165313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C83806-2A1C-4F21-8E3F-200797E230A7}"/>
              </a:ext>
            </a:extLst>
          </p:cNvPr>
          <p:cNvSpPr txBox="1"/>
          <p:nvPr/>
        </p:nvSpPr>
        <p:spPr>
          <a:xfrm>
            <a:off x="1029419" y="-5752"/>
            <a:ext cx="896859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latin typeface="Calibri Light"/>
                <a:cs typeface="Calibri Light"/>
              </a:rPr>
              <a:t>Global Feedback via Announcements</a:t>
            </a: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EB70B7B-DC2D-4055-8D84-A52B657E1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32" y="1805982"/>
            <a:ext cx="7933426" cy="39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0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C83806-2A1C-4F21-8E3F-200797E230A7}"/>
              </a:ext>
            </a:extLst>
          </p:cNvPr>
          <p:cNvSpPr txBox="1"/>
          <p:nvPr/>
        </p:nvSpPr>
        <p:spPr>
          <a:xfrm>
            <a:off x="1029419" y="-5752"/>
            <a:ext cx="8968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latin typeface="Calibri Light"/>
                <a:cs typeface="Calibri Light"/>
              </a:rPr>
              <a:t>"Message Students Who..."</a:t>
            </a: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F4AAC42-2243-494D-BF78-8D9ED212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381" y="1047682"/>
            <a:ext cx="3864634" cy="51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0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C83806-2A1C-4F21-8E3F-200797E230A7}"/>
              </a:ext>
            </a:extLst>
          </p:cNvPr>
          <p:cNvSpPr txBox="1"/>
          <p:nvPr/>
        </p:nvSpPr>
        <p:spPr>
          <a:xfrm>
            <a:off x="1029419" y="-5752"/>
            <a:ext cx="8968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latin typeface="Calibri Light"/>
                <a:cs typeface="Calibri Light"/>
              </a:rPr>
              <a:t>Feedback in Discussion</a:t>
            </a: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A9FDD4D-D51A-4091-A96D-C660AE54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62" y="914682"/>
            <a:ext cx="5489274" cy="52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92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 Online Template" id="{F16F1D92-ED8D-974D-9D2E-3CA7E11BED0E}" vid="{1DBF4F55-013E-ED49-B9E9-B877A9B1E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505</Words>
  <Application>Microsoft Macintosh PowerPoint</Application>
  <PresentationFormat>On-screen Show (4:3)</PresentationFormat>
  <Paragraphs>92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Making Feedback on Student Work Meaningful and Manageable </vt:lpstr>
      <vt:lpstr>Agenda</vt:lpstr>
      <vt:lpstr>PowerPoint Presentation</vt:lpstr>
      <vt:lpstr>Instructor Spotlight</vt:lpstr>
      <vt:lpstr>Breakout Rooms! </vt:lpstr>
      <vt:lpstr>Modeling Feedback with Announcements &amp; Discussions</vt:lpstr>
      <vt:lpstr>PowerPoint Presentation</vt:lpstr>
      <vt:lpstr>PowerPoint Presentation</vt:lpstr>
      <vt:lpstr>PowerPoint Presentation</vt:lpstr>
      <vt:lpstr>Feedback using  Rubrics</vt:lpstr>
      <vt:lpstr>Rubric Structure</vt:lpstr>
      <vt:lpstr>PowerPoint Presentation</vt:lpstr>
      <vt:lpstr>PowerPoint Presentation</vt:lpstr>
      <vt:lpstr>Feedback through Formative Quizzes</vt:lpstr>
      <vt:lpstr>PowerPoint Presentation</vt:lpstr>
      <vt:lpstr>PowerPoint Presentation</vt:lpstr>
      <vt:lpstr>PowerPoint Presentation</vt:lpstr>
      <vt:lpstr>Peer Feedback</vt:lpstr>
      <vt:lpstr>Peer Feedback: Benefits &amp; Strategies</vt:lpstr>
      <vt:lpstr>Peer Feedback: Benefits &amp; Strategies</vt:lpstr>
      <vt:lpstr>Peer Feedback: Benefits &amp; Strategies</vt:lpstr>
      <vt:lpstr>Peer Feedback: Benefits &amp; Strategies</vt:lpstr>
      <vt:lpstr>Peer Feedback: Benefits &amp; Strategies</vt:lpstr>
      <vt:lpstr>Peer Feedback: Venues</vt:lpstr>
      <vt:lpstr>Peer Feedback: Venues</vt:lpstr>
      <vt:lpstr>PowerPoint Presentation</vt:lpstr>
      <vt:lpstr>PowerPoint Presentation</vt:lpstr>
      <vt:lpstr>PowerPoint Presentation</vt:lpstr>
      <vt:lpstr>Peer Feedback: Venues</vt:lpstr>
      <vt:lpstr>PowerPoint Presentation</vt:lpstr>
      <vt:lpstr>PowerPoint Presentation</vt:lpstr>
      <vt:lpstr>PowerPoint Presentation</vt:lpstr>
      <vt:lpstr>Peer Feedback: Venues</vt:lpstr>
      <vt:lpstr>PowerPoint Presentation</vt:lpstr>
      <vt:lpstr>PowerPoint Presentation</vt:lpstr>
      <vt:lpstr>Peer Feedback: Venues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Feedback on Student Work Meaningful and Manageable </dc:title>
  <dc:creator>Bailey Dobbs</dc:creator>
  <cp:lastModifiedBy>Bailey Dobbs</cp:lastModifiedBy>
  <cp:revision>59</cp:revision>
  <dcterms:created xsi:type="dcterms:W3CDTF">2020-05-07T19:49:02Z</dcterms:created>
  <dcterms:modified xsi:type="dcterms:W3CDTF">2020-05-11T22:02:01Z</dcterms:modified>
</cp:coreProperties>
</file>