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Economica"/>
      <p:regular r:id="rId10"/>
      <p:bold r:id="rId11"/>
      <p:italic r:id="rId12"/>
      <p:boldItalic r:id="rId13"/>
    </p:embeddedFont>
    <p:embeddedFont>
      <p:font typeface="Open Sans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6930BFA2-393E-4B24-BC58-0F09315D9FF9}">
  <a:tblStyle styleId="{6930BFA2-393E-4B24-BC58-0F09315D9FF9}" styleName="Table_0">
    <a:wholeTbl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Economica-bold.fntdata"/><Relationship Id="rId10" Type="http://schemas.openxmlformats.org/officeDocument/2006/relationships/font" Target="fonts/Economica-regular.fntdata"/><Relationship Id="rId13" Type="http://schemas.openxmlformats.org/officeDocument/2006/relationships/font" Target="fonts/Economica-boldItalic.fntdata"/><Relationship Id="rId12" Type="http://schemas.openxmlformats.org/officeDocument/2006/relationships/font" Target="fonts/Economica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OpenSans-bold.fntdata"/><Relationship Id="rId14" Type="http://schemas.openxmlformats.org/officeDocument/2006/relationships/font" Target="fonts/OpenSans-regular.fntdata"/><Relationship Id="rId17" Type="http://schemas.openxmlformats.org/officeDocument/2006/relationships/font" Target="fonts/OpenSans-boldItalic.fntdata"/><Relationship Id="rId16" Type="http://schemas.openxmlformats.org/officeDocument/2006/relationships/font" Target="fonts/OpenSans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4012" y="756700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1" name="Shape 11"/>
          <p:cNvSpPr/>
          <p:nvPr/>
        </p:nvSpPr>
        <p:spPr>
          <a:xfrm rot="10800000">
            <a:off x="5318350" y="32667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044700" y="1444255"/>
            <a:ext cx="3054600" cy="15371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" name="Shape 53"/>
          <p:cNvSpPr txBox="1"/>
          <p:nvPr>
            <p:ph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flipH="1">
            <a:off x="7595937" y="4602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7" name="Shape 17"/>
          <p:cNvSpPr/>
          <p:nvPr/>
        </p:nvSpPr>
        <p:spPr>
          <a:xfrm flipH="1" rot="10800000">
            <a:off x="466425" y="35583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8" name="Shape 18"/>
          <p:cNvSpPr txBox="1"/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" name="Shape 22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2" type="body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311700" y="1399399"/>
            <a:ext cx="2808000" cy="2784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 txBox="1"/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3" name="Shape 43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4" name="Shape 44"/>
          <p:cNvSpPr txBox="1"/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" type="subTitle"/>
          </p:nvPr>
        </p:nvSpPr>
        <p:spPr>
          <a:xfrm>
            <a:off x="265500" y="2769000"/>
            <a:ext cx="4045200" cy="1574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" type="body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/>
        </p:txBody>
      </p:sp>
      <p:sp>
        <p:nvSpPr>
          <p:cNvPr id="50" name="Shape 5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Open Sans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jpg"/><Relationship Id="rId4" Type="http://schemas.openxmlformats.org/officeDocument/2006/relationships/image" Target="../media/image0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idx="1" type="subTitle"/>
          </p:nvPr>
        </p:nvSpPr>
        <p:spPr>
          <a:xfrm>
            <a:off x="3044700" y="3116571"/>
            <a:ext cx="3054600" cy="1175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Jordan Schwartz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Atlanta Shakespeare Tavern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AAD 617 | Winter 2017</a:t>
            </a:r>
          </a:p>
        </p:txBody>
      </p:sp>
      <p:pic>
        <p:nvPicPr>
          <p:cNvPr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02050" y="976674"/>
            <a:ext cx="2739900" cy="20298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Atlanta Shakespeare Tavern - Founded 1984</a:t>
            </a:r>
          </a:p>
        </p:txBody>
      </p:sp>
      <p:pic>
        <p:nvPicPr>
          <p:cNvPr id="69" name="Shape 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79100" y="1232775"/>
            <a:ext cx="5238200" cy="3437574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Shape 70"/>
          <p:cNvPicPr preferRelativeResize="0"/>
          <p:nvPr/>
        </p:nvPicPr>
        <p:blipFill rotWithShape="1">
          <a:blip r:embed="rId4">
            <a:alphaModFix/>
          </a:blip>
          <a:srcRect b="0" l="0" r="35720" t="0"/>
          <a:stretch/>
        </p:blipFill>
        <p:spPr>
          <a:xfrm>
            <a:off x="5118575" y="1232775"/>
            <a:ext cx="2946324" cy="3437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Marketing SWOC Analysis</a:t>
            </a:r>
          </a:p>
        </p:txBody>
      </p:sp>
      <p:graphicFrame>
        <p:nvGraphicFramePr>
          <p:cNvPr id="76" name="Shape 76"/>
          <p:cNvGraphicFramePr/>
          <p:nvPr/>
        </p:nvGraphicFramePr>
        <p:xfrm>
          <a:off x="952500" y="13829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{6930BFA2-393E-4B24-BC58-0F09315D9FF9}</a:tableStyleId>
              </a:tblPr>
              <a:tblGrid>
                <a:gridCol w="3619500"/>
                <a:gridCol w="361950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" u="sng">
                          <a:latin typeface="Economica"/>
                          <a:ea typeface="Economica"/>
                          <a:cs typeface="Economica"/>
                          <a:sym typeface="Economica"/>
                        </a:rPr>
                        <a:t>Strengths</a:t>
                      </a:r>
                    </a:p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="1" u="sng">
                        <a:latin typeface="Economica"/>
                        <a:ea typeface="Economica"/>
                        <a:cs typeface="Economica"/>
                        <a:sym typeface="Economica"/>
                      </a:endParaRPr>
                    </a:p>
                    <a:p>
                      <a:pPr indent="-228600" lvl="0" marL="457200" rtl="0">
                        <a:spcBef>
                          <a:spcPts val="0"/>
                        </a:spcBef>
                        <a:buFont typeface="Economica"/>
                        <a:buChar char="●"/>
                      </a:pPr>
                      <a:r>
                        <a:rPr lang="en">
                          <a:latin typeface="Economica"/>
                          <a:ea typeface="Economica"/>
                          <a:cs typeface="Economica"/>
                          <a:sym typeface="Economica"/>
                        </a:rPr>
                        <a:t>Variety of social media profiles</a:t>
                      </a:r>
                    </a:p>
                    <a:p>
                      <a:pPr indent="-228600" lvl="0" marL="457200" rtl="0">
                        <a:spcBef>
                          <a:spcPts val="0"/>
                        </a:spcBef>
                        <a:buFont typeface="Economica"/>
                        <a:buChar char="●"/>
                      </a:pPr>
                      <a:r>
                        <a:rPr lang="en">
                          <a:latin typeface="Economica"/>
                          <a:ea typeface="Economica"/>
                          <a:cs typeface="Economica"/>
                          <a:sym typeface="Economica"/>
                        </a:rPr>
                        <a:t>Lots of things linked to their website</a:t>
                      </a:r>
                    </a:p>
                    <a:p>
                      <a:pPr indent="-228600" lvl="0" marL="457200" rtl="0">
                        <a:spcBef>
                          <a:spcPts val="0"/>
                        </a:spcBef>
                        <a:buFont typeface="Economica"/>
                        <a:buChar char="●"/>
                      </a:pPr>
                      <a:r>
                        <a:rPr lang="en">
                          <a:latin typeface="Economica"/>
                          <a:ea typeface="Economica"/>
                          <a:cs typeface="Economica"/>
                          <a:sym typeface="Economica"/>
                        </a:rPr>
                        <a:t>Great programming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latin typeface="Economica"/>
                        <a:ea typeface="Economica"/>
                        <a:cs typeface="Economica"/>
                        <a:sym typeface="Economic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" u="sng">
                          <a:latin typeface="Economica"/>
                          <a:ea typeface="Economica"/>
                          <a:cs typeface="Economica"/>
                          <a:sym typeface="Economica"/>
                        </a:rPr>
                        <a:t>Weaknesses</a:t>
                      </a:r>
                    </a:p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="1" u="sng">
                        <a:latin typeface="Economica"/>
                        <a:ea typeface="Economica"/>
                        <a:cs typeface="Economica"/>
                        <a:sym typeface="Economica"/>
                      </a:endParaRPr>
                    </a:p>
                    <a:p>
                      <a:pPr indent="-228600" lvl="0" marL="457200" rtl="0">
                        <a:spcBef>
                          <a:spcPts val="0"/>
                        </a:spcBef>
                        <a:buFont typeface="Economica"/>
                        <a:buChar char="●"/>
                      </a:pPr>
                      <a:r>
                        <a:rPr lang="en">
                          <a:latin typeface="Economica"/>
                          <a:ea typeface="Economica"/>
                          <a:cs typeface="Economica"/>
                          <a:sym typeface="Economica"/>
                        </a:rPr>
                        <a:t>Ugly, messy website</a:t>
                      </a:r>
                    </a:p>
                    <a:p>
                      <a:pPr indent="-228600" lvl="0" marL="457200" rtl="0">
                        <a:spcBef>
                          <a:spcPts val="0"/>
                        </a:spcBef>
                        <a:buFont typeface="Economica"/>
                        <a:buChar char="●"/>
                      </a:pPr>
                      <a:r>
                        <a:rPr lang="en">
                          <a:latin typeface="Economica"/>
                          <a:ea typeface="Economica"/>
                          <a:cs typeface="Economica"/>
                          <a:sym typeface="Economica"/>
                        </a:rPr>
                        <a:t>Not maximizing social media</a:t>
                      </a:r>
                    </a:p>
                    <a:p>
                      <a:pPr indent="-228600" lvl="0" marL="457200" rtl="0">
                        <a:spcBef>
                          <a:spcPts val="0"/>
                        </a:spcBef>
                        <a:buFont typeface="Economica"/>
                        <a:buChar char="●"/>
                      </a:pPr>
                      <a:r>
                        <a:rPr lang="en">
                          <a:latin typeface="Economica"/>
                          <a:ea typeface="Economica"/>
                          <a:cs typeface="Economica"/>
                          <a:sym typeface="Economica"/>
                        </a:rPr>
                        <a:t>Missing the polish</a:t>
                      </a:r>
                    </a:p>
                    <a:p>
                      <a:pPr indent="-228600" lvl="0" marL="457200" rtl="0">
                        <a:spcBef>
                          <a:spcPts val="0"/>
                        </a:spcBef>
                        <a:buFont typeface="Economica"/>
                        <a:buChar char="●"/>
                      </a:pPr>
                      <a:r>
                        <a:rPr lang="en">
                          <a:latin typeface="Economica"/>
                          <a:ea typeface="Economica"/>
                          <a:cs typeface="Economica"/>
                          <a:sym typeface="Economica"/>
                        </a:rPr>
                        <a:t>Need to engage with a younger audience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" u="sng">
                          <a:latin typeface="Economica"/>
                          <a:ea typeface="Economica"/>
                          <a:cs typeface="Economica"/>
                          <a:sym typeface="Economica"/>
                        </a:rPr>
                        <a:t>Opportunities</a:t>
                      </a:r>
                    </a:p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="1" u="sng">
                        <a:latin typeface="Economica"/>
                        <a:ea typeface="Economica"/>
                        <a:cs typeface="Economica"/>
                        <a:sym typeface="Economica"/>
                      </a:endParaRPr>
                    </a:p>
                    <a:p>
                      <a:pPr indent="-228600" lvl="0" marL="457200" rtl="0" algn="l">
                        <a:spcBef>
                          <a:spcPts val="0"/>
                        </a:spcBef>
                        <a:buFont typeface="Economica"/>
                        <a:buChar char="●"/>
                      </a:pPr>
                      <a:r>
                        <a:rPr lang="en">
                          <a:latin typeface="Economica"/>
                          <a:ea typeface="Economica"/>
                          <a:cs typeface="Economica"/>
                          <a:sym typeface="Economica"/>
                        </a:rPr>
                        <a:t>More photos and videos! (Instagram and Snapchat)</a:t>
                      </a:r>
                    </a:p>
                    <a:p>
                      <a:pPr indent="-228600" lvl="0" marL="457200" rtl="0" algn="l">
                        <a:spcBef>
                          <a:spcPts val="0"/>
                        </a:spcBef>
                        <a:buFont typeface="Economica"/>
                        <a:buChar char="●"/>
                      </a:pPr>
                      <a:r>
                        <a:rPr lang="en">
                          <a:latin typeface="Economica"/>
                          <a:ea typeface="Economica"/>
                          <a:cs typeface="Economica"/>
                          <a:sym typeface="Economica"/>
                        </a:rPr>
                        <a:t>Free online website builders!</a:t>
                      </a:r>
                    </a:p>
                    <a:p>
                      <a:pPr indent="-228600" lvl="0" marL="457200" rtl="0" algn="l">
                        <a:spcBef>
                          <a:spcPts val="0"/>
                        </a:spcBef>
                        <a:buFont typeface="Economica"/>
                        <a:buChar char="●"/>
                      </a:pPr>
                      <a:r>
                        <a:rPr lang="en">
                          <a:latin typeface="Economica"/>
                          <a:ea typeface="Economica"/>
                          <a:cs typeface="Economica"/>
                          <a:sym typeface="Economica"/>
                        </a:rPr>
                        <a:t>More event advertising!</a:t>
                      </a:r>
                    </a:p>
                    <a:p>
                      <a:pPr lvl="0" algn="l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latin typeface="Economica"/>
                        <a:ea typeface="Economica"/>
                        <a:cs typeface="Economica"/>
                        <a:sym typeface="Economic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" u="sng">
                          <a:latin typeface="Economica"/>
                          <a:ea typeface="Economica"/>
                          <a:cs typeface="Economica"/>
                          <a:sym typeface="Economica"/>
                        </a:rPr>
                        <a:t>Challenges</a:t>
                      </a:r>
                    </a:p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="1" u="sng">
                        <a:latin typeface="Economica"/>
                        <a:ea typeface="Economica"/>
                        <a:cs typeface="Economica"/>
                        <a:sym typeface="Economica"/>
                      </a:endParaRPr>
                    </a:p>
                    <a:p>
                      <a:pPr indent="-228600" lvl="0" marL="457200" rtl="0">
                        <a:spcBef>
                          <a:spcPts val="0"/>
                        </a:spcBef>
                        <a:buFont typeface="Economica"/>
                        <a:buChar char="●"/>
                      </a:pPr>
                      <a:r>
                        <a:rPr lang="en">
                          <a:latin typeface="Economica"/>
                          <a:ea typeface="Economica"/>
                          <a:cs typeface="Economica"/>
                          <a:sym typeface="Economica"/>
                        </a:rPr>
                        <a:t>Staff time</a:t>
                      </a:r>
                    </a:p>
                    <a:p>
                      <a:pPr indent="-228600" lvl="0" marL="457200" rtl="0">
                        <a:spcBef>
                          <a:spcPts val="0"/>
                        </a:spcBef>
                        <a:buFont typeface="Economica"/>
                        <a:buChar char="●"/>
                      </a:pPr>
                      <a:r>
                        <a:rPr lang="en">
                          <a:latin typeface="Economica"/>
                          <a:ea typeface="Economica"/>
                          <a:cs typeface="Economica"/>
                          <a:sym typeface="Economica"/>
                        </a:rPr>
                        <a:t>Balancing old and new patrons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u="sng"/>
              <a:t>My Recommendations</a:t>
            </a:r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2418300" y="1581250"/>
            <a:ext cx="4307400" cy="253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>
                <a:latin typeface="Economica"/>
                <a:ea typeface="Economica"/>
                <a:cs typeface="Economica"/>
                <a:sym typeface="Economica"/>
              </a:rPr>
              <a:t>1.- Build a New Website on Squarespace</a:t>
            </a:r>
          </a:p>
          <a:p>
            <a:pPr lvl="0">
              <a:spcBef>
                <a:spcPts val="0"/>
              </a:spcBef>
              <a:buNone/>
            </a:pPr>
            <a:r>
              <a:rPr lang="en" sz="2400">
                <a:latin typeface="Economica"/>
                <a:ea typeface="Economica"/>
                <a:cs typeface="Economica"/>
                <a:sym typeface="Economica"/>
              </a:rPr>
              <a:t>2.- Improve Instagram Aesthetic</a:t>
            </a:r>
          </a:p>
          <a:p>
            <a:pPr lvl="0">
              <a:spcBef>
                <a:spcPts val="0"/>
              </a:spcBef>
              <a:buNone/>
            </a:pPr>
            <a:r>
              <a:rPr lang="en" sz="2400">
                <a:latin typeface="Economica"/>
                <a:ea typeface="Economica"/>
                <a:cs typeface="Economica"/>
                <a:sym typeface="Economica"/>
              </a:rPr>
              <a:t>3.- Advertise shows and events on Nearify</a:t>
            </a:r>
          </a:p>
          <a:p>
            <a:pPr lvl="0">
              <a:spcBef>
                <a:spcPts val="0"/>
              </a:spcBef>
              <a:buNone/>
            </a:pPr>
            <a:r>
              <a:rPr lang="en" sz="2400">
                <a:latin typeface="Economica"/>
                <a:ea typeface="Economica"/>
                <a:cs typeface="Economica"/>
                <a:sym typeface="Economica"/>
              </a:rPr>
              <a:t>4.- Get a Snapchat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607D8B"/>
      </a:accent3>
      <a:accent4>
        <a:srgbClr val="78909C"/>
      </a:accent4>
      <a:accent5>
        <a:srgbClr val="57BB8A"/>
      </a:accent5>
      <a:accent6>
        <a:srgbClr val="DCE755"/>
      </a:accent6>
      <a:hlink>
        <a:srgbClr val="57BB8A"/>
      </a:hlink>
      <a:folHlink>
        <a:srgbClr val="57BB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