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</p:embeddedFont>
    <p:embeddedFont>
      <p:font typeface="Alegrey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maticSC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Alegreya-regular.fntdata"/><Relationship Id="rId16" Type="http://schemas.openxmlformats.org/officeDocument/2006/relationships/font" Target="fonts/SourceCodePro-bold.fntdata"/><Relationship Id="rId5" Type="http://schemas.openxmlformats.org/officeDocument/2006/relationships/slide" Target="slides/slide1.xml"/><Relationship Id="rId19" Type="http://schemas.openxmlformats.org/officeDocument/2006/relationships/font" Target="fonts/Alegreya-italic.fntdata"/><Relationship Id="rId6" Type="http://schemas.openxmlformats.org/officeDocument/2006/relationships/slide" Target="slides/slide2.xml"/><Relationship Id="rId18" Type="http://schemas.openxmlformats.org/officeDocument/2006/relationships/font" Target="fonts/Alegrey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OSLP Marketing Strategy Pitch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Lauren Wagner and Juliet Rutter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C9FF1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Font typeface="Alegreya"/>
              <a:buAutoNum type="arabicPeriod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What we (two) understood from your previous presentations...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Font typeface="Alegreya"/>
              <a:buAutoNum type="arabicPeriod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Strategies</a:t>
            </a:r>
          </a:p>
          <a:p>
            <a:pPr indent="-228600" lvl="1" marL="914400" rtl="0">
              <a:spcBef>
                <a:spcPts val="0"/>
              </a:spcBef>
              <a:buClr>
                <a:schemeClr val="accent1"/>
              </a:buClr>
              <a:buFont typeface="Alegreya"/>
              <a:buAutoNum type="alphaLcPeriod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How these play into your needs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Font typeface="Alegreya"/>
              <a:buAutoNum type="arabicPeriod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Tactics </a:t>
            </a:r>
          </a:p>
          <a:p>
            <a:pPr indent="-228600" lvl="1" marL="914400" rtl="0">
              <a:spcBef>
                <a:spcPts val="0"/>
              </a:spcBef>
              <a:buClr>
                <a:schemeClr val="accent1"/>
              </a:buClr>
              <a:buFont typeface="Alegreya"/>
              <a:buAutoNum type="alphaLcPeriod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How to employ the strategies to achieve your goals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Font typeface="Alegreya"/>
              <a:buAutoNum type="arabicPeriod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Evaluation</a:t>
            </a:r>
          </a:p>
          <a:p>
            <a:pPr indent="-228600" lvl="1" marL="914400">
              <a:spcBef>
                <a:spcPts val="0"/>
              </a:spcBef>
              <a:buClr>
                <a:schemeClr val="accent1"/>
              </a:buClr>
              <a:buFont typeface="Alegreya"/>
              <a:buAutoNum type="alphaLcPeriod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How to see if the tactics are working</a:t>
            </a:r>
          </a:p>
        </p:txBody>
      </p:sp>
      <p:pic>
        <p:nvPicPr>
          <p:cNvPr descr="oslp logo.png" id="64" name="Shape 64"/>
          <p:cNvPicPr preferRelativeResize="0"/>
          <p:nvPr/>
        </p:nvPicPr>
        <p:blipFill rotWithShape="1">
          <a:blip r:embed="rId3">
            <a:alphaModFix/>
          </a:blip>
          <a:srcRect b="17396" l="5547" r="52679" t="0"/>
          <a:stretch/>
        </p:blipFill>
        <p:spPr>
          <a:xfrm>
            <a:off x="5880024" y="3239175"/>
            <a:ext cx="2952275" cy="13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8A1883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Strategies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Font typeface="Alegreya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Sales Promotion</a:t>
            </a:r>
          </a:p>
          <a:p>
            <a:pPr indent="-228600" lvl="1" marL="914400" rtl="0">
              <a:spcBef>
                <a:spcPts val="0"/>
              </a:spcBef>
              <a:buClr>
                <a:schemeClr val="accent1"/>
              </a:buClr>
              <a:buFont typeface="Alegreya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Create value for your art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Font typeface="Alegreya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Relationship Marketing</a:t>
            </a:r>
          </a:p>
          <a:p>
            <a:pPr indent="-228600" lvl="1" marL="914400" rtl="0">
              <a:spcBef>
                <a:spcPts val="0"/>
              </a:spcBef>
              <a:buClr>
                <a:schemeClr val="accent1"/>
              </a:buClr>
              <a:buFont typeface="Alegreya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Create value for your organization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Font typeface="Alegreya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Experiential Marketing</a:t>
            </a:r>
          </a:p>
          <a:p>
            <a:pPr indent="-228600" lvl="1" marL="914400">
              <a:spcBef>
                <a:spcPts val="0"/>
              </a:spcBef>
              <a:buClr>
                <a:schemeClr val="accent1"/>
              </a:buClr>
              <a:buFont typeface="Alegreya"/>
            </a:pPr>
            <a:r>
              <a:rPr lang="en">
                <a:solidFill>
                  <a:schemeClr val="accent1"/>
                </a:solidFill>
                <a:latin typeface="Alegreya"/>
                <a:ea typeface="Alegreya"/>
                <a:cs typeface="Alegreya"/>
                <a:sym typeface="Alegreya"/>
              </a:rPr>
              <a:t>Inspire people to continue to be involved</a:t>
            </a:r>
          </a:p>
        </p:txBody>
      </p:sp>
      <p:pic>
        <p:nvPicPr>
          <p:cNvPr descr="ppl.jp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600" y="1307050"/>
            <a:ext cx="3137700" cy="32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6FA8D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Tactics: Sales Promotion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Coupon Marketing 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groupon, punch cards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Dynamic Pricing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early bird and late gambler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Renting out the Gallery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Testimonials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Auctions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silent and not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Social Media/ Website Sales</a:t>
            </a:r>
          </a:p>
        </p:txBody>
      </p:sp>
      <p:pic>
        <p:nvPicPr>
          <p:cNvPr descr="modernlovepostcardfront_orig.jp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149" y="1794775"/>
            <a:ext cx="4161151" cy="27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6FA8D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Tactics: Donor Cultivation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Tiered donation groups 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#1  will fund a student, #2 will fund a whole class, etc.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Donor acknowledgement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on promotions and through events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Team-building opportunities for local businesses</a:t>
            </a:r>
          </a:p>
        </p:txBody>
      </p:sp>
      <p:pic>
        <p:nvPicPr>
          <p:cNvPr descr="oslp library.jpg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750" y="2842525"/>
            <a:ext cx="3949475" cy="172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6FA8DC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Tactics: Audience Cultivation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Connecting various communities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Winery/brewery art collaboration/fundraiser event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Partner with other organizations that could be signed up for classes and/or a dual-mentorship approach (i.e. boys and girls club)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Alternate locations</a:t>
            </a:r>
          </a:p>
        </p:txBody>
      </p:sp>
      <p:pic>
        <p:nvPicPr>
          <p:cNvPr descr="audience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8425" y="2670900"/>
            <a:ext cx="3443875" cy="18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F00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Ratio Evaluation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Sales Volume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Donor/ Audience/ Volunteer Cultivation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Donor/Audience/Volunteer Retention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egreya"/>
            </a:pPr>
            <a:r>
              <a:rPr lang="en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Surveys</a:t>
            </a:r>
          </a:p>
        </p:txBody>
      </p:sp>
      <p:pic>
        <p:nvPicPr>
          <p:cNvPr descr="oslp logo.pn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374" y="3067449"/>
            <a:ext cx="6591924" cy="15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Questions???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Alegreya"/>
                <a:ea typeface="Alegreya"/>
                <a:cs typeface="Alegreya"/>
                <a:sym typeface="Alegreya"/>
              </a:rPr>
              <a:t>Questions?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latin typeface="Alegreya"/>
                <a:ea typeface="Alegreya"/>
                <a:cs typeface="Alegreya"/>
                <a:sym typeface="Alegreya"/>
              </a:rPr>
              <a:t>Comments?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latin typeface="Alegreya"/>
                <a:ea typeface="Alegreya"/>
                <a:cs typeface="Alegreya"/>
                <a:sym typeface="Alegreya"/>
              </a:rPr>
              <a:t>Points of interest?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latin typeface="Alegreya"/>
                <a:ea typeface="Alegreya"/>
                <a:cs typeface="Alegreya"/>
                <a:sym typeface="Alegreya"/>
              </a:rPr>
              <a:t>Trivia?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