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320" r:id="rId2"/>
    <p:sldId id="322" r:id="rId3"/>
    <p:sldId id="321" r:id="rId4"/>
    <p:sldId id="319" r:id="rId5"/>
    <p:sldId id="323" r:id="rId6"/>
    <p:sldId id="324" r:id="rId7"/>
    <p:sldId id="331" r:id="rId8"/>
    <p:sldId id="325" r:id="rId9"/>
    <p:sldId id="326" r:id="rId10"/>
    <p:sldId id="327" r:id="rId11"/>
    <p:sldId id="328" r:id="rId12"/>
    <p:sldId id="329" r:id="rId13"/>
    <p:sldId id="330" r:id="rId14"/>
    <p:sldId id="256" r:id="rId15"/>
    <p:sldId id="308" r:id="rId16"/>
    <p:sldId id="257" r:id="rId17"/>
    <p:sldId id="350" r:id="rId18"/>
    <p:sldId id="276" r:id="rId19"/>
    <p:sldId id="277" r:id="rId20"/>
    <p:sldId id="278" r:id="rId21"/>
    <p:sldId id="279" r:id="rId22"/>
    <p:sldId id="303" r:id="rId23"/>
    <p:sldId id="304" r:id="rId24"/>
    <p:sldId id="295" r:id="rId25"/>
    <p:sldId id="332" r:id="rId26"/>
    <p:sldId id="333" r:id="rId27"/>
    <p:sldId id="334" r:id="rId28"/>
    <p:sldId id="258" r:id="rId29"/>
    <p:sldId id="305" r:id="rId30"/>
    <p:sldId id="306" r:id="rId31"/>
    <p:sldId id="307" r:id="rId32"/>
    <p:sldId id="292" r:id="rId33"/>
    <p:sldId id="294" r:id="rId34"/>
    <p:sldId id="296" r:id="rId35"/>
    <p:sldId id="344" r:id="rId36"/>
    <p:sldId id="345" r:id="rId37"/>
    <p:sldId id="346" r:id="rId38"/>
    <p:sldId id="347" r:id="rId39"/>
    <p:sldId id="348" r:id="rId40"/>
    <p:sldId id="349" r:id="rId41"/>
    <p:sldId id="261" r:id="rId42"/>
    <p:sldId id="262" r:id="rId43"/>
    <p:sldId id="263" r:id="rId44"/>
    <p:sldId id="264" r:id="rId45"/>
    <p:sldId id="260" r:id="rId46"/>
    <p:sldId id="339" r:id="rId47"/>
    <p:sldId id="340" r:id="rId48"/>
    <p:sldId id="341" r:id="rId49"/>
    <p:sldId id="335" r:id="rId50"/>
    <p:sldId id="336" r:id="rId51"/>
    <p:sldId id="286" r:id="rId52"/>
    <p:sldId id="265" r:id="rId53"/>
    <p:sldId id="337" r:id="rId54"/>
    <p:sldId id="338" r:id="rId55"/>
    <p:sldId id="266" r:id="rId56"/>
    <p:sldId id="267" r:id="rId57"/>
    <p:sldId id="268" r:id="rId58"/>
    <p:sldId id="280" r:id="rId59"/>
    <p:sldId id="269" r:id="rId60"/>
    <p:sldId id="270" r:id="rId61"/>
    <p:sldId id="271" r:id="rId62"/>
    <p:sldId id="272" r:id="rId63"/>
    <p:sldId id="273" r:id="rId64"/>
    <p:sldId id="314" r:id="rId65"/>
    <p:sldId id="315" r:id="rId66"/>
    <p:sldId id="274" r:id="rId67"/>
    <p:sldId id="291" r:id="rId68"/>
    <p:sldId id="317" r:id="rId69"/>
    <p:sldId id="316" r:id="rId70"/>
    <p:sldId id="281" r:id="rId71"/>
    <p:sldId id="282" r:id="rId72"/>
    <p:sldId id="283" r:id="rId73"/>
    <p:sldId id="284" r:id="rId74"/>
    <p:sldId id="285" r:id="rId75"/>
    <p:sldId id="287" r:id="rId76"/>
    <p:sldId id="288" r:id="rId77"/>
    <p:sldId id="289" r:id="rId78"/>
    <p:sldId id="290" r:id="rId79"/>
    <p:sldId id="293" r:id="rId80"/>
    <p:sldId id="312" r:id="rId81"/>
    <p:sldId id="318" r:id="rId82"/>
    <p:sldId id="310" r:id="rId83"/>
    <p:sldId id="311" r:id="rId84"/>
    <p:sldId id="313" r:id="rId85"/>
    <p:sldId id="275" r:id="rId86"/>
    <p:sldId id="342" r:id="rId87"/>
    <p:sldId id="343"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90" autoAdjust="0"/>
    <p:restoredTop sz="94690" autoAdjust="0"/>
  </p:normalViewPr>
  <p:slideViewPr>
    <p:cSldViewPr>
      <p:cViewPr varScale="1">
        <p:scale>
          <a:sx n="144" d="100"/>
          <a:sy n="144" d="100"/>
        </p:scale>
        <p:origin x="-2274" y="-108"/>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245D9E-C3BD-434C-9B8C-9DFBB3F5AC3D}" type="datetimeFigureOut">
              <a:rPr lang="en-US" smtClean="0"/>
              <a:t>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5DE8F4-1561-416C-983B-9DA92D131300}" type="slidenum">
              <a:rPr lang="en-US" smtClean="0"/>
              <a:t>‹#›</a:t>
            </a:fld>
            <a:endParaRPr lang="en-US"/>
          </a:p>
        </p:txBody>
      </p:sp>
    </p:spTree>
    <p:extLst>
      <p:ext uri="{BB962C8B-B14F-4D97-AF65-F5344CB8AC3E}">
        <p14:creationId xmlns:p14="http://schemas.microsoft.com/office/powerpoint/2010/main" val="3700077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F82B74-506C-40E0-B552-354FD6BAA02E}" type="slidenum">
              <a:rPr lang="en-US" altLang="en-US"/>
              <a:pPr/>
              <a:t>1</a:t>
            </a:fld>
            <a:endParaRPr lang="en-US" altLang="en-US"/>
          </a:p>
        </p:txBody>
      </p:sp>
      <p:sp>
        <p:nvSpPr>
          <p:cNvPr id="42189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2189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MS Mincho" charset="-128"/>
              </a:rPr>
              <a:t>Folds exposed in the terminus of Glacier #3, headwaters of the Urumqi River, Tian Shan, northwestern China.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9E0EBF-AF70-473F-9E34-6BFFB0F115B4}" type="slidenum">
              <a:rPr lang="en-US" altLang="en-US"/>
              <a:pPr/>
              <a:t>10</a:t>
            </a:fld>
            <a:endParaRPr lang="en-US" altLang="en-US"/>
          </a:p>
        </p:txBody>
      </p:sp>
      <p:sp>
        <p:nvSpPr>
          <p:cNvPr id="38093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8093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The Matterhorn, Switzerland.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F60926-F408-4FF8-AC77-143CC0022F5A}" type="slidenum">
              <a:rPr lang="en-US" altLang="en-US"/>
              <a:pPr/>
              <a:t>11</a:t>
            </a:fld>
            <a:endParaRPr lang="en-US" altLang="en-US"/>
          </a:p>
        </p:txBody>
      </p:sp>
      <p:sp>
        <p:nvSpPr>
          <p:cNvPr id="36864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864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latin typeface="Tahoma" charset="0"/>
              </a:rPr>
              <a:t>Glacial horn, aretes, hanging troughs, normal fault along the base of the Teton Mountains (fault block mountain) with a loess mantled outwash terrace formed along the Snake River in the foreground. Jackson Hole, Wyoming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7A1756-0F05-4063-9324-FD9F833533DC}" type="slidenum">
              <a:rPr lang="en-US" altLang="en-US"/>
              <a:pPr/>
              <a:t>12</a:t>
            </a:fld>
            <a:endParaRPr lang="en-US" altLang="en-US"/>
          </a:p>
        </p:txBody>
      </p:sp>
      <p:sp>
        <p:nvSpPr>
          <p:cNvPr id="37069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069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MS Mincho" charset="-128"/>
              </a:rPr>
              <a:t>Grinnell Lake with the Grinnell Glacier rock step, cirque, and headwall in the upper right, view from Grinnell Glacier Trail, Glacier NP.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A81D40-394E-4FC8-83C7-BF0C1FDC307A}" type="slidenum">
              <a:rPr lang="en-US" altLang="en-US"/>
              <a:pPr/>
              <a:t>13</a:t>
            </a:fld>
            <a:endParaRPr lang="en-US" altLang="en-US"/>
          </a:p>
        </p:txBody>
      </p:sp>
      <p:sp>
        <p:nvSpPr>
          <p:cNvPr id="30925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925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U-shape of the valley of the Tomebamba River, upstream and west of Cuenca, Ecuador.  The valley shape (in addition to cirques and tarns and moraines upstream) provides evidence of glaciation, which occurred here during the Pleistocene.  Active glaciers still exist at higher altitudes in Ecuador, including on the mountain Cayambe, which sits on the Equator.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D3611D-139A-4E6A-AE7D-40E718F52E17}" type="slidenum">
              <a:rPr lang="en-US" altLang="en-US"/>
              <a:pPr/>
              <a:t>15</a:t>
            </a:fld>
            <a:endParaRPr lang="en-US" altLang="en-US"/>
          </a:p>
        </p:txBody>
      </p:sp>
      <p:sp>
        <p:nvSpPr>
          <p:cNvPr id="35430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430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Erosion pillars, Buckhorn, Ontario, Canada. </a:t>
            </a:r>
            <a:r>
              <a:rPr lang="en-US" altLang="en-US">
                <a:latin typeface="Courier New" pitchFamily="49" charset="0"/>
                <a:ea typeface="MS Mincho" charset="-128"/>
              </a:rPr>
              <a:t>These small scale erosional forms are the result of raindrop impact on a weakly consolidated, silty glacial diamict.  The pebbles within the diamict protect the underlying sediment from raindrop impact, resulting in the formation of the pillars.</a:t>
            </a:r>
            <a:endParaRPr lang="en-US" altLang="en-US">
              <a:latin typeface="Courier New" pitchFamily="49" charset="0"/>
              <a:cs typeface="Times New Roman" charset="0"/>
            </a:endParaRPr>
          </a:p>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2A7FC6-5F64-4D5F-88D8-620F4060C762}" type="slidenum">
              <a:rPr lang="en-US" altLang="en-US"/>
              <a:pPr/>
              <a:t>17</a:t>
            </a:fld>
            <a:endParaRPr lang="en-US" altLang="en-US"/>
          </a:p>
        </p:txBody>
      </p:sp>
      <p:sp>
        <p:nvSpPr>
          <p:cNvPr id="157698" name="Rectangle 2"/>
          <p:cNvSpPr>
            <a:spLocks noChangeArrowheads="1" noTextEdit="1"/>
          </p:cNvSpPr>
          <p:nvPr>
            <p:ph type="sldImg"/>
          </p:nvPr>
        </p:nvSpPr>
        <p:spPr>
          <a:ln/>
        </p:spPr>
      </p:sp>
      <p:sp>
        <p:nvSpPr>
          <p:cNvPr id="157699" name="Rectangle 3"/>
          <p:cNvSpPr>
            <a:spLocks noGrp="1" noChangeArrowheads="1"/>
          </p:cNvSpPr>
          <p:nvPr>
            <p:ph type="body" idx="1"/>
          </p:nvPr>
        </p:nvSpPr>
        <p:spPr/>
        <p:txBody>
          <a:bodyPr/>
          <a:lstStyle/>
          <a:p>
            <a:r>
              <a:rPr lang="en-US" altLang="en-US">
                <a:latin typeface="Courier New" charset="0"/>
                <a:ea typeface="MS Mincho" charset="-128"/>
              </a:rPr>
              <a:t>Polychrome Mountains, Denali National Park, Alaska. This photo illustrates some of the common elements of a cold climate landscape, e.g. the debris flow in the foreground, the braided stream in the center, and the nivation hollows in the background (note that the photo was taken in June).</a:t>
            </a:r>
            <a:endParaRPr lang="en-US" altLang="en-US">
              <a:latin typeface="Courier New" charset="0"/>
              <a:cs typeface="Times New Roman" charset="0"/>
            </a:endParaRPr>
          </a:p>
          <a:p>
            <a:endParaRPr lang="en-US" altLang="en-US">
              <a:latin typeface="Courier New" charset="0"/>
              <a:ea typeface="MS Mincho"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2219D5-A5C0-422A-BAA1-ACA1DE9AE7AC}" type="slidenum">
              <a:rPr lang="en-US" altLang="en-US"/>
              <a:pPr/>
              <a:t>18</a:t>
            </a:fld>
            <a:endParaRPr lang="en-US" altLang="en-US"/>
          </a:p>
        </p:txBody>
      </p:sp>
      <p:sp>
        <p:nvSpPr>
          <p:cNvPr id="26009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009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GB" altLang="en-US">
                <a:cs typeface="Times New Roman" charset="0"/>
              </a:rPr>
              <a:t>Down slope frost creep visually demonstrated in multi coloured shales with vertical bedding The surface slope is from left to right. Frost creep has bent the beds down slope, with an increasing amount of movement towards the surface. Section in borrow pit south of Dawson, Yukon, Canada.</a:t>
            </a:r>
          </a:p>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3F95C5-64BC-4CBA-B8A7-3086C682539C}" type="slidenum">
              <a:rPr lang="en-US" altLang="en-US"/>
              <a:pPr/>
              <a:t>19</a:t>
            </a:fld>
            <a:endParaRPr lang="en-US" altLang="en-US"/>
          </a:p>
        </p:txBody>
      </p:sp>
      <p:sp>
        <p:nvSpPr>
          <p:cNvPr id="26214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214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latin typeface="Times" charset="0"/>
              </a:rPr>
              <a:t>Downslope tilting of steeply dipping sedimentary layers due to creep (near Marathon, West Texas).</a:t>
            </a:r>
          </a:p>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7B5238-D953-40B2-B880-51E6222B2C49}" type="slidenum">
              <a:rPr lang="en-US" altLang="en-US"/>
              <a:pPr/>
              <a:t>20</a:t>
            </a:fld>
            <a:endParaRPr lang="en-US" altLang="en-US"/>
          </a:p>
        </p:txBody>
      </p:sp>
      <p:sp>
        <p:nvSpPr>
          <p:cNvPr id="31334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334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Rockfall due to wedge failures, Satluj Valley Higher Himalayas, India.</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6827E0-4D38-4B2A-8B37-632DC677D597}" type="slidenum">
              <a:rPr lang="en-US" altLang="en-US"/>
              <a:pPr/>
              <a:t>21</a:t>
            </a:fld>
            <a:endParaRPr lang="en-US" altLang="en-US"/>
          </a:p>
        </p:txBody>
      </p:sp>
      <p:sp>
        <p:nvSpPr>
          <p:cNvPr id="31539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539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Rockfall due to wedge failures, Satluj Valley Higher Himalayas, India.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19A388-0143-46FA-AD9B-06A3335A4F48}" type="slidenum">
              <a:rPr lang="en-US" altLang="en-US"/>
              <a:pPr/>
              <a:t>2</a:t>
            </a:fld>
            <a:endParaRPr lang="en-US" altLang="en-US"/>
          </a:p>
        </p:txBody>
      </p:sp>
      <p:sp>
        <p:nvSpPr>
          <p:cNvPr id="38297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8297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Valley glacier in the Swiss Alps.  The light blue is the base of the glacier (note cave).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080933-F4AC-48E7-9A69-C1AD3868F6D3}" type="slidenum">
              <a:rPr lang="en-US" altLang="en-US"/>
              <a:pPr/>
              <a:t>22</a:t>
            </a:fld>
            <a:endParaRPr lang="en-US" altLang="en-US"/>
          </a:p>
        </p:txBody>
      </p:sp>
      <p:sp>
        <p:nvSpPr>
          <p:cNvPr id="30310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310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Exfoliation, Sierra Nevada, California.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AE4CE2-2395-4C6D-A5CD-C2BD3AA5C1DE}" type="slidenum">
              <a:rPr lang="en-US" altLang="en-US"/>
              <a:pPr/>
              <a:t>23</a:t>
            </a:fld>
            <a:endParaRPr lang="en-US" altLang="en-US"/>
          </a:p>
        </p:txBody>
      </p:sp>
      <p:sp>
        <p:nvSpPr>
          <p:cNvPr id="21709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709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Exfoliation of granite, Namibia.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382542-BC08-43D4-9529-1DDC98111523}" type="slidenum">
              <a:rPr lang="en-US" altLang="en-US"/>
              <a:pPr/>
              <a:t>24</a:t>
            </a:fld>
            <a:endParaRPr lang="en-US" altLang="en-US"/>
          </a:p>
        </p:txBody>
      </p:sp>
      <p:sp>
        <p:nvSpPr>
          <p:cNvPr id="39526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526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Deeply-weathered profile with granitic corestones, Costa Rica.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F77A28-E030-4BDC-AF0C-2AE5E786F948}" type="slidenum">
              <a:rPr lang="en-US" altLang="en-US"/>
              <a:pPr/>
              <a:t>25</a:t>
            </a:fld>
            <a:endParaRPr lang="en-US" altLang="en-US"/>
          </a:p>
        </p:txBody>
      </p:sp>
      <p:sp>
        <p:nvSpPr>
          <p:cNvPr id="18432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432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latin typeface="Courier New" pitchFamily="49" charset="0"/>
                <a:ea typeface="MS Mincho" charset="-128"/>
              </a:rPr>
              <a:t>Needle ice, Serra da Estrela (Portugal), Periglacial geomorphology.</a:t>
            </a:r>
            <a:endParaRPr lang="en-US" altLang="en-US">
              <a:latin typeface="Courier New" pitchFamily="49" charset="0"/>
              <a:cs typeface="Courier New" pitchFamily="49" charset="0"/>
            </a:endParaRPr>
          </a:p>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B14353-3CC1-42B4-B8D0-03FBF82EF89D}" type="slidenum">
              <a:rPr lang="en-US" altLang="en-US"/>
              <a:pPr/>
              <a:t>26</a:t>
            </a:fld>
            <a:endParaRPr lang="en-US" altLang="en-US"/>
          </a:p>
        </p:txBody>
      </p:sp>
      <p:sp>
        <p:nvSpPr>
          <p:cNvPr id="221186" name="Rectangle 1026"/>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1187" name="Rectangle 1027"/>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Port Blandford NF - ice wedge cast, Younger Dryas age (ca. 11000 14C years) developed in glaciofluvial gravel.</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522A3-5EB6-4447-8F9D-ED5FDB1C5F54}" type="slidenum">
              <a:rPr lang="en-US" altLang="en-US"/>
              <a:pPr/>
              <a:t>27</a:t>
            </a:fld>
            <a:endParaRPr lang="en-US" altLang="en-US"/>
          </a:p>
        </p:txBody>
      </p:sp>
      <p:sp>
        <p:nvSpPr>
          <p:cNvPr id="25395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395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cs typeface="Times New Roman" charset="0"/>
              </a:rPr>
              <a:t> Ice lens in permafrost on the Coppermine River, Northwest Territories, Canada.</a:t>
            </a:r>
            <a:endParaRPr lang="it-IT" altLang="en-US">
              <a:cs typeface="Times New Roman" charset="0"/>
            </a:endParaRPr>
          </a:p>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5A8129-FCBF-47BE-9D73-04F911044427}" type="slidenum">
              <a:rPr lang="en-US" altLang="en-US"/>
              <a:pPr/>
              <a:t>29</a:t>
            </a:fld>
            <a:endParaRPr lang="en-US" altLang="en-US"/>
          </a:p>
        </p:txBody>
      </p:sp>
      <p:sp>
        <p:nvSpPr>
          <p:cNvPr id="153602" name="Rectangle 2"/>
          <p:cNvSpPr>
            <a:spLocks noChangeArrowheads="1" noTextEdit="1"/>
          </p:cNvSpPr>
          <p:nvPr>
            <p:ph type="sldImg"/>
          </p:nvPr>
        </p:nvSpPr>
        <p:spPr>
          <a:ln/>
        </p:spPr>
      </p:sp>
      <p:sp>
        <p:nvSpPr>
          <p:cNvPr id="153603" name="Rectangle 3"/>
          <p:cNvSpPr>
            <a:spLocks noGrp="1" noChangeArrowheads="1"/>
          </p:cNvSpPr>
          <p:nvPr>
            <p:ph type="body" idx="1"/>
          </p:nvPr>
        </p:nvSpPr>
        <p:spPr/>
        <p:txBody>
          <a:bodyPr/>
          <a:lstStyle/>
          <a:p>
            <a:r>
              <a:rPr lang="en-US" altLang="en-US">
                <a:latin typeface="Courier New" charset="0"/>
                <a:ea typeface="MS Mincho" charset="-128"/>
              </a:rPr>
              <a:t>Mechanical weathering, primarily by salt, but also freeze/thaw, Niagara Falls, New York. The local dolomitic limestone is often used as a building material in this area, in this case as a retaining wall along a heavily used roadway.  The combination of exposure and the liberal use of de-icing salt (note the white stain on the road surface on the right side of the photo) has resulted in extensive mechanical weathering of the bottom course of blocks.</a:t>
            </a:r>
            <a:endParaRPr lang="en-US" altLang="en-US">
              <a:latin typeface="Courier New" charset="0"/>
              <a:cs typeface="Times New Roman" charset="0"/>
            </a:endParaRPr>
          </a:p>
          <a:p>
            <a:endParaRPr lang="en-US" altLang="en-US">
              <a:latin typeface="Courier New" charset="0"/>
              <a:ea typeface="MS Mincho"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BDF202-144F-4787-8591-CF5EFBCDFD4E}" type="slidenum">
              <a:rPr lang="en-US" altLang="en-US"/>
              <a:pPr/>
              <a:t>30</a:t>
            </a:fld>
            <a:endParaRPr lang="en-US" altLang="en-US"/>
          </a:p>
        </p:txBody>
      </p:sp>
      <p:sp>
        <p:nvSpPr>
          <p:cNvPr id="34406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4406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Peggy's Cove NS - weathered Devonian granite (salt spray plus frost wedging).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E07D9D-0908-4905-B02B-E8E41777EEEF}" type="slidenum">
              <a:rPr lang="en-US" altLang="en-US"/>
              <a:pPr/>
              <a:t>31</a:t>
            </a:fld>
            <a:endParaRPr lang="en-US" altLang="en-US"/>
          </a:p>
        </p:txBody>
      </p:sp>
      <p:sp>
        <p:nvSpPr>
          <p:cNvPr id="23757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757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Granite vs marble weathering, Athens, GA.</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64A9E8-BB41-45A1-AF03-36BABC06E26B}" type="slidenum">
              <a:rPr lang="en-US" altLang="en-US"/>
              <a:pPr/>
              <a:t>32</a:t>
            </a:fld>
            <a:endParaRPr lang="en-US" altLang="en-US"/>
          </a:p>
        </p:txBody>
      </p:sp>
      <p:sp>
        <p:nvSpPr>
          <p:cNvPr id="20480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480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Root weathering.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09386D-BA5F-44AA-AD91-F4CC26D2AFCF}" type="slidenum">
              <a:rPr lang="en-US" altLang="en-US"/>
              <a:pPr/>
              <a:t>3</a:t>
            </a:fld>
            <a:endParaRPr lang="en-US" altLang="en-US"/>
          </a:p>
        </p:txBody>
      </p:sp>
      <p:sp>
        <p:nvSpPr>
          <p:cNvPr id="39321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321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just"/>
            <a:r>
              <a:rPr lang="en-US" altLang="en-US">
                <a:latin typeface="Garamond" pitchFamily="18" charset="0"/>
                <a:cs typeface="Times New Roman" charset="0"/>
              </a:rPr>
              <a:t>Surficial crevasses – Kokanee Glacier, B.C.</a:t>
            </a:r>
          </a:p>
          <a:p>
            <a:endParaRPr lang="en-US" altLang="en-US">
              <a:ea typeface="MS Mincho"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BDF548-AB85-4BD2-83DF-77C5B26380EE}" type="slidenum">
              <a:rPr lang="en-US" altLang="en-US"/>
              <a:pPr/>
              <a:t>33</a:t>
            </a:fld>
            <a:endParaRPr lang="en-US" altLang="en-US"/>
          </a:p>
        </p:txBody>
      </p:sp>
      <p:sp>
        <p:nvSpPr>
          <p:cNvPr id="23347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347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An example of biotic weathering.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A95772-7149-4BA4-8CEE-553150CAFF68}" type="slidenum">
              <a:rPr lang="en-US" altLang="en-US"/>
              <a:pPr/>
              <a:t>34</a:t>
            </a:fld>
            <a:endParaRPr lang="en-US" altLang="en-US"/>
          </a:p>
        </p:txBody>
      </p:sp>
      <p:sp>
        <p:nvSpPr>
          <p:cNvPr id="23552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2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Chemical weathering of limestone, southern Indiana.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1462C2-A3AD-4959-957F-AF05303379A9}" type="slidenum">
              <a:rPr lang="en-US" altLang="en-US"/>
              <a:pPr/>
              <a:t>35</a:t>
            </a:fld>
            <a:endParaRPr lang="en-US" altLang="en-US"/>
          </a:p>
        </p:txBody>
      </p:sp>
      <p:sp>
        <p:nvSpPr>
          <p:cNvPr id="20275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275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Subsoil solution fissure in marble, Wombeyan Caves, New South Wales, Australia.</a:t>
            </a:r>
            <a:br>
              <a:rPr lang="en-US" altLang="en-US"/>
            </a:br>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6A8D68-2E73-4098-869D-8FDBF81C8210}" type="slidenum">
              <a:rPr lang="en-US" altLang="en-US"/>
              <a:pPr/>
              <a:t>36</a:t>
            </a:fld>
            <a:endParaRPr lang="en-US" altLang="en-US"/>
          </a:p>
        </p:txBody>
      </p:sp>
      <p:sp>
        <p:nvSpPr>
          <p:cNvPr id="161794" name="Rectangle 2"/>
          <p:cNvSpPr>
            <a:spLocks noChangeArrowheads="1" noTextEdit="1"/>
          </p:cNvSpPr>
          <p:nvPr>
            <p:ph type="sldImg"/>
          </p:nvPr>
        </p:nvSpPr>
        <p:spPr>
          <a:ln/>
        </p:spPr>
      </p:sp>
      <p:sp>
        <p:nvSpPr>
          <p:cNvPr id="161795" name="Rectangle 3"/>
          <p:cNvSpPr>
            <a:spLocks noGrp="1" noChangeArrowheads="1"/>
          </p:cNvSpPr>
          <p:nvPr>
            <p:ph type="body" idx="1"/>
          </p:nvPr>
        </p:nvSpPr>
        <p:spPr/>
        <p:txBody>
          <a:bodyPr/>
          <a:lstStyle/>
          <a:p>
            <a:r>
              <a:rPr lang="en-US" altLang="en-US"/>
              <a:t>Pothole, Warsaw, Ontario, Canada.</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A76FB4-90F4-4EBA-AFA4-0929EF4ADD20}" type="slidenum">
              <a:rPr lang="en-US" altLang="en-US"/>
              <a:pPr/>
              <a:t>37</a:t>
            </a:fld>
            <a:endParaRPr lang="en-US" altLang="en-US"/>
          </a:p>
        </p:txBody>
      </p:sp>
      <p:sp>
        <p:nvSpPr>
          <p:cNvPr id="22118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118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Karren, Mt. Maganik in Montenegro (Yugoslavia). It is a south-eastern part of the famous Dinaric Karst.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79B782-4BD1-4ADE-8441-03D486459325}" type="slidenum">
              <a:rPr lang="en-US" altLang="en-US"/>
              <a:pPr/>
              <a:t>38</a:t>
            </a:fld>
            <a:endParaRPr lang="en-US" altLang="en-US"/>
          </a:p>
        </p:txBody>
      </p:sp>
      <p:sp>
        <p:nvSpPr>
          <p:cNvPr id="23142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142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Cockpit karst, Jamaica.</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AED8D5-C68B-4DBE-BDD2-86B3F6C80A25}" type="slidenum">
              <a:rPr lang="en-US" altLang="en-US"/>
              <a:pPr/>
              <a:t>39</a:t>
            </a:fld>
            <a:endParaRPr lang="en-US" altLang="en-US"/>
          </a:p>
        </p:txBody>
      </p:sp>
      <p:sp>
        <p:nvSpPr>
          <p:cNvPr id="147458" name="Rectangle 2"/>
          <p:cNvSpPr>
            <a:spLocks noChangeArrowheads="1" noTextEdit="1"/>
          </p:cNvSpPr>
          <p:nvPr>
            <p:ph type="sldImg"/>
          </p:nvPr>
        </p:nvSpPr>
        <p:spPr>
          <a:ln/>
        </p:spPr>
      </p:sp>
      <p:sp>
        <p:nvSpPr>
          <p:cNvPr id="147459" name="Rectangle 3"/>
          <p:cNvSpPr>
            <a:spLocks noGrp="1" noChangeArrowheads="1"/>
          </p:cNvSpPr>
          <p:nvPr>
            <p:ph type="body" idx="1"/>
          </p:nvPr>
        </p:nvSpPr>
        <p:spPr/>
        <p:txBody>
          <a:bodyPr/>
          <a:lstStyle/>
          <a:p>
            <a:r>
              <a:rPr lang="en-US" altLang="en-US"/>
              <a:t>Tower Karst, Venales Valley, Cuba. </a:t>
            </a:r>
            <a:r>
              <a:rPr lang="en-US" altLang="en-US">
                <a:latin typeface="Courier New" pitchFamily="49" charset="0"/>
                <a:ea typeface="MS Mincho" charset="-128"/>
              </a:rPr>
              <a:t>The limestone bedrock has been subjected to extensive chemical weathering by acidic waters, resulting in spectacular karst hills in this tropical environment.</a:t>
            </a:r>
            <a:endParaRPr lang="en-US" altLang="en-US">
              <a:latin typeface="Courier New" pitchFamily="49" charset="0"/>
              <a:cs typeface="Times New Roman" charset="0"/>
            </a:endParaRPr>
          </a:p>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5F9BF1-A6EE-45AF-844C-59634B423101}" type="slidenum">
              <a:rPr lang="en-US" altLang="en-US"/>
              <a:pPr/>
              <a:t>40</a:t>
            </a:fld>
            <a:endParaRPr lang="en-US" altLang="en-US"/>
          </a:p>
        </p:txBody>
      </p:sp>
      <p:sp>
        <p:nvSpPr>
          <p:cNvPr id="18022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022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Tower Karst, China.</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1BAF3D-68D6-4DEA-BFB1-99A69C1B8011}" type="slidenum">
              <a:rPr lang="en-US" altLang="en-US"/>
              <a:pPr/>
              <a:t>46</a:t>
            </a:fld>
            <a:endParaRPr lang="en-US" altLang="en-US"/>
          </a:p>
        </p:txBody>
      </p:sp>
      <p:sp>
        <p:nvSpPr>
          <p:cNvPr id="24166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166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GB" altLang="en-US">
                <a:cs typeface="Times New Roman" charset="0"/>
              </a:rPr>
              <a:t>Patterned ground, sorted circles/polygons (equiforms), marked by fine soil centres and stone margins.  Faroe Islands.</a:t>
            </a:r>
          </a:p>
          <a:p>
            <a:r>
              <a:rPr lang="en-GB" altLang="en-US">
                <a:cs typeface="Times New Roman" charset="0"/>
              </a:rPr>
              <a:t> </a:t>
            </a:r>
          </a:p>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B6B452-72FD-4B7B-8DF4-41865E2F72F0}" type="slidenum">
              <a:rPr lang="en-US" altLang="en-US"/>
              <a:pPr/>
              <a:t>47</a:t>
            </a:fld>
            <a:endParaRPr lang="en-US" altLang="en-US"/>
          </a:p>
        </p:txBody>
      </p:sp>
      <p:sp>
        <p:nvSpPr>
          <p:cNvPr id="24985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985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GB" altLang="en-US">
                <a:cs typeface="Times New Roman" charset="0"/>
              </a:rPr>
              <a:t>Patterned ground.  Sorted polygons/circles (equiforms). 2-3m diameter units with stony margins (up to small boulder size) and fine soil centres. Near Schefferville, Quebec-Labrador boundary area, Canada. In this area, this type of patterned ground only occurs in small vegetation free areas occupied by ephemeral lakes for a few weeks after snow melt.</a:t>
            </a:r>
          </a:p>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F6EFE3-A9F6-4158-906D-4D1E93CE0380}" type="slidenum">
              <a:rPr lang="en-US" altLang="en-US"/>
              <a:pPr/>
              <a:t>4</a:t>
            </a:fld>
            <a:endParaRPr lang="en-US" altLang="en-US"/>
          </a:p>
        </p:txBody>
      </p:sp>
      <p:sp>
        <p:nvSpPr>
          <p:cNvPr id="32358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358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Crevasses on the Tulsequah glacier.</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396CEF-BAB9-4F5B-85E4-D701884849B9}" type="slidenum">
              <a:rPr lang="en-US" altLang="en-US"/>
              <a:pPr/>
              <a:t>48</a:t>
            </a:fld>
            <a:endParaRPr lang="en-US" altLang="en-US"/>
          </a:p>
        </p:txBody>
      </p:sp>
      <p:sp>
        <p:nvSpPr>
          <p:cNvPr id="22733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733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MS Mincho" charset="-128"/>
              </a:rPr>
              <a:t>Sorted stone nets in the Uinta Mountains, northeastern</a:t>
            </a:r>
            <a:r>
              <a:rPr lang="en-US" altLang="en-US"/>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43AF74-6742-41F9-956A-59931DEAD206}" type="slidenum">
              <a:rPr lang="en-US" altLang="en-US"/>
              <a:pPr/>
              <a:t>49</a:t>
            </a:fld>
            <a:endParaRPr lang="en-US" altLang="en-US"/>
          </a:p>
        </p:txBody>
      </p:sp>
      <p:sp>
        <p:nvSpPr>
          <p:cNvPr id="18637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637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latin typeface="Courier New" pitchFamily="49" charset="0"/>
                <a:ea typeface="MS Mincho" charset="-128"/>
              </a:rPr>
              <a:t>Blockslope (granite), Serra da Estrela (Portugal), Periglacial geomorphology.</a:t>
            </a:r>
            <a:endParaRPr lang="en-US" altLang="en-US">
              <a:latin typeface="Courier New" pitchFamily="49" charset="0"/>
              <a:cs typeface="Courier New" pitchFamily="49" charset="0"/>
            </a:endParaRPr>
          </a:p>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978C16-8EA3-4493-B376-FE3D0E493729}" type="slidenum">
              <a:rPr lang="en-US" altLang="en-US"/>
              <a:pPr/>
              <a:t>50</a:t>
            </a:fld>
            <a:endParaRPr lang="en-US" altLang="en-US"/>
          </a:p>
        </p:txBody>
      </p:sp>
      <p:sp>
        <p:nvSpPr>
          <p:cNvPr id="18841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841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latin typeface="Courier New" pitchFamily="49" charset="0"/>
                <a:ea typeface="MS Mincho" charset="-128"/>
              </a:rPr>
              <a:t>Blockslope (granite), Serra da Estrela (Portugal), Periglacial geomorphology.</a:t>
            </a:r>
            <a:endParaRPr lang="en-US" altLang="en-US">
              <a:latin typeface="Courier New" pitchFamily="49" charset="0"/>
              <a:cs typeface="Courier New" pitchFamily="49" charset="0"/>
            </a:endParaRPr>
          </a:p>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B0B621-C2FB-45E0-B364-8458BE0F4182}" type="slidenum">
              <a:rPr lang="en-US" altLang="en-US"/>
              <a:pPr/>
              <a:t>51</a:t>
            </a:fld>
            <a:endParaRPr lang="en-US" altLang="en-US"/>
          </a:p>
        </p:txBody>
      </p:sp>
      <p:sp>
        <p:nvSpPr>
          <p:cNvPr id="46285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285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latin typeface="Courier New" charset="0"/>
                <a:ea typeface="MS Mincho" charset="-128"/>
              </a:rPr>
              <a:t>Slope debris flows located in Isere - French North Alps.</a:t>
            </a:r>
            <a:endParaRPr lang="en-US" altLang="en-US">
              <a:latin typeface="Courier New" charset="0"/>
              <a:cs typeface="Courier New" charset="0"/>
            </a:endParaRPr>
          </a:p>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EA851A-CB19-4591-A636-24C88D315BAA}" type="slidenum">
              <a:rPr lang="en-US" altLang="en-US"/>
              <a:pPr/>
              <a:t>53</a:t>
            </a:fld>
            <a:endParaRPr lang="en-US" altLang="en-US"/>
          </a:p>
        </p:txBody>
      </p:sp>
      <p:sp>
        <p:nvSpPr>
          <p:cNvPr id="20070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070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cs typeface="Times New Roman" charset="0"/>
              </a:rPr>
              <a:t>Periglacial - mountain features between mounts Tabeguache and Shavano, Sawatch Range, CO.  Old rock glaciers, active rock glaciers, talus, and leveed debris flows are evident.</a:t>
            </a:r>
          </a:p>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4719D3-0D56-415A-801A-AA0B0A44580B}" type="slidenum">
              <a:rPr lang="en-US" altLang="en-US"/>
              <a:pPr/>
              <a:t>54</a:t>
            </a:fld>
            <a:endParaRPr lang="en-US" altLang="en-US"/>
          </a:p>
        </p:txBody>
      </p:sp>
      <p:sp>
        <p:nvSpPr>
          <p:cNvPr id="20275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275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cs typeface="Times New Roman" charset="0"/>
              </a:rPr>
              <a:t>Periglacial - debris flow levees over old rock glacier deposits; Mount Tabeguache, Sawatch Range, CO.</a:t>
            </a:r>
          </a:p>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8AF5E1-23F0-4686-B374-07784EA0ADD4}" type="slidenum">
              <a:rPr lang="en-US" altLang="en-US"/>
              <a:pPr/>
              <a:t>58</a:t>
            </a:fld>
            <a:endParaRPr lang="en-US" altLang="en-US"/>
          </a:p>
        </p:txBody>
      </p:sp>
      <p:sp>
        <p:nvSpPr>
          <p:cNvPr id="44032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032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cs typeface="Times New Roman" charset="0"/>
              </a:rPr>
              <a:t>Recent rock avalanche on Anderson Lake, southwestern B.C., Canada. </a:t>
            </a:r>
            <a:endParaRPr lang="it-IT" altLang="en-US">
              <a:cs typeface="Times New Roman" charset="0"/>
            </a:endParaRPr>
          </a:p>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8D4840-FE15-457B-B3B7-24E583C1DC43}" type="slidenum">
              <a:rPr lang="en-US" altLang="en-US"/>
              <a:pPr/>
              <a:t>64</a:t>
            </a:fld>
            <a:endParaRPr lang="en-US" altLang="en-US"/>
          </a:p>
        </p:txBody>
      </p:sp>
      <p:sp>
        <p:nvSpPr>
          <p:cNvPr id="32768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768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GB" altLang="en-US">
                <a:cs typeface="Times New Roman" charset="0"/>
              </a:rPr>
              <a:t>Tasman River, Mount Cook, South Island, New Zealand.</a:t>
            </a:r>
          </a:p>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994D9F-4C01-4510-88B8-496C6D89E5CD}" type="slidenum">
              <a:rPr lang="en-US" altLang="en-US"/>
              <a:pPr/>
              <a:t>65</a:t>
            </a:fld>
            <a:endParaRPr lang="en-US" altLang="en-US"/>
          </a:p>
        </p:txBody>
      </p:sp>
      <p:sp>
        <p:nvSpPr>
          <p:cNvPr id="10854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854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Braided stream, Denali National Park, Alaska, USA. </a:t>
            </a:r>
            <a:r>
              <a:rPr lang="en-US" altLang="en-US">
                <a:latin typeface="Courier New" pitchFamily="49" charset="0"/>
                <a:ea typeface="MS Mincho" charset="-128"/>
              </a:rPr>
              <a:t>The combination of high sediment loads and seasonally variable discharge has resulted in a braided pattern to this river.  Only during the highest flows is the majority of this material mobilized as bedload.</a:t>
            </a:r>
            <a:endParaRPr lang="en-US" altLang="en-US">
              <a:latin typeface="Courier New" pitchFamily="49" charset="0"/>
              <a:cs typeface="Times New Roman" charset="0"/>
            </a:endParaRPr>
          </a:p>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DA9FD3-B928-4121-8E7E-29403643912D}" type="slidenum">
              <a:rPr lang="en-US" altLang="en-US"/>
              <a:pPr/>
              <a:t>67</a:t>
            </a:fld>
            <a:endParaRPr lang="en-US" altLang="en-US"/>
          </a:p>
        </p:txBody>
      </p:sp>
      <p:sp>
        <p:nvSpPr>
          <p:cNvPr id="43827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827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cs typeface="Times New Roman" charset="0"/>
              </a:rPr>
              <a:t> </a:t>
            </a:r>
            <a:r>
              <a:rPr lang="en-US" altLang="en-US"/>
              <a:t>Colluvial cones between the town of Lillooet and Seton Lake, southwestern B.C., Canada.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3616C0-25CF-40AC-ACF7-F08C277CFBD2}" type="slidenum">
              <a:rPr lang="en-US" altLang="en-US"/>
              <a:pPr/>
              <a:t>5</a:t>
            </a:fld>
            <a:endParaRPr lang="en-US" altLang="en-US"/>
          </a:p>
        </p:txBody>
      </p:sp>
      <p:sp>
        <p:nvSpPr>
          <p:cNvPr id="41779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779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ea typeface="MS Mincho" charset="-128"/>
              </a:rPr>
              <a:t>Vatnajokull Ice Cap, Iceland.</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3C9843-051D-46A8-A59F-ED1DA27F29CF}" type="slidenum">
              <a:rPr lang="en-US" altLang="en-US"/>
              <a:pPr/>
              <a:t>68</a:t>
            </a:fld>
            <a:endParaRPr lang="en-US" altLang="en-US"/>
          </a:p>
        </p:txBody>
      </p:sp>
      <p:sp>
        <p:nvSpPr>
          <p:cNvPr id="28057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057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Alluvial Fan - Snake River, Yukon, August 1982.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3500E6-FF4C-4A5F-9E46-35ACA946627A}" type="slidenum">
              <a:rPr lang="en-US" altLang="en-US"/>
              <a:pPr/>
              <a:t>69</a:t>
            </a:fld>
            <a:endParaRPr lang="en-US" altLang="en-US"/>
          </a:p>
        </p:txBody>
      </p:sp>
      <p:sp>
        <p:nvSpPr>
          <p:cNvPr id="38195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8195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cs typeface="Times New Roman" charset="0"/>
              </a:rPr>
              <a:t>Alluvial fan in the Venosta valley (Alps, Italy).</a:t>
            </a:r>
            <a:endParaRPr lang="it-IT" altLang="en-US">
              <a:cs typeface="Times New Roman" charset="0"/>
            </a:endParaRPr>
          </a:p>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CC8CFF-C3D1-4EF2-9BAE-381EB40872FC}" type="slidenum">
              <a:rPr lang="en-US" altLang="en-US"/>
              <a:pPr/>
              <a:t>70</a:t>
            </a:fld>
            <a:endParaRPr lang="en-US" altLang="en-US"/>
          </a:p>
        </p:txBody>
      </p:sp>
      <p:sp>
        <p:nvSpPr>
          <p:cNvPr id="44237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237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cs typeface="Times New Roman" charset="0"/>
              </a:rPr>
              <a:t> Small rock slope failure in limestone on a strike slope in Jasper National Park, Canadian Rocky Mountains.</a:t>
            </a:r>
            <a:endParaRPr lang="it-IT" altLang="en-US">
              <a:cs typeface="Times New Roman" charset="0"/>
            </a:endParaRPr>
          </a:p>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C493E3-C7BA-4847-AF12-030C9E09B8AB}" type="slidenum">
              <a:rPr lang="en-US" altLang="en-US"/>
              <a:pPr/>
              <a:t>71</a:t>
            </a:fld>
            <a:endParaRPr lang="en-US" altLang="en-US"/>
          </a:p>
        </p:txBody>
      </p:sp>
      <p:sp>
        <p:nvSpPr>
          <p:cNvPr id="44441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441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cs typeface="Times New Roman" charset="0"/>
              </a:rPr>
              <a:t>Front of active rock glacier, Kluane National Park, Yukon Territory.</a:t>
            </a:r>
            <a:endParaRPr lang="it-IT" altLang="en-US">
              <a:cs typeface="Times New Roman" charset="0"/>
            </a:endParaRPr>
          </a:p>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FE0A95-04A2-487F-A3A7-86A8DCA7F020}" type="slidenum">
              <a:rPr lang="en-US" altLang="en-US"/>
              <a:pPr/>
              <a:t>72</a:t>
            </a:fld>
            <a:endParaRPr lang="en-US" altLang="en-US"/>
          </a:p>
        </p:txBody>
      </p:sp>
      <p:sp>
        <p:nvSpPr>
          <p:cNvPr id="44851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851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cs typeface="Times New Roman" charset="0"/>
              </a:rPr>
              <a:t> Small rock avalanche, northern Vancouver Island, B.C., Canada.</a:t>
            </a:r>
            <a:endParaRPr lang="it-IT" altLang="en-US">
              <a:cs typeface="Times New Roman" charset="0"/>
            </a:endParaRPr>
          </a:p>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8D24E9-51A6-4359-8308-3A2747B9DD09}" type="slidenum">
              <a:rPr lang="en-US" altLang="en-US"/>
              <a:pPr/>
              <a:t>73</a:t>
            </a:fld>
            <a:endParaRPr lang="en-US" altLang="en-US"/>
          </a:p>
        </p:txBody>
      </p:sp>
      <p:sp>
        <p:nvSpPr>
          <p:cNvPr id="28262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262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GB" altLang="en-US">
                <a:cs typeface="Times New Roman" charset="0"/>
              </a:rPr>
              <a:t>Scree chute on road in Alaknanda Valley, Gharwal Himal, India (jeep for scale beneath rock outcrop near left edge)</a:t>
            </a:r>
            <a:r>
              <a:rPr lang="en-US" altLang="en-US"/>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F68C7A-E1CD-4382-B4B7-77C247F8A679}" type="slidenum">
              <a:rPr lang="en-US" altLang="en-US"/>
              <a:pPr/>
              <a:t>74</a:t>
            </a:fld>
            <a:endParaRPr lang="en-US" altLang="en-US"/>
          </a:p>
        </p:txBody>
      </p:sp>
      <p:sp>
        <p:nvSpPr>
          <p:cNvPr id="27033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033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Earthflow at confluence of Muskwa and Chisca rivers, northern British Columbia.</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23D7C4-32FE-4E21-9E90-3DDE20CFE120}" type="slidenum">
              <a:rPr lang="en-US" altLang="en-US"/>
              <a:pPr/>
              <a:t>75</a:t>
            </a:fld>
            <a:endParaRPr lang="en-US" altLang="en-US"/>
          </a:p>
        </p:txBody>
      </p:sp>
      <p:sp>
        <p:nvSpPr>
          <p:cNvPr id="30515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515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Debris flow damage to an apartment building following heavy rainfall and flash flooding in December, 1999, Venezuela.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843DF9-D18C-409A-9DB9-B25056B1640A}" type="slidenum">
              <a:rPr lang="en-US" altLang="en-US"/>
              <a:pPr/>
              <a:t>76</a:t>
            </a:fld>
            <a:endParaRPr lang="en-US" altLang="en-US"/>
          </a:p>
        </p:txBody>
      </p:sp>
      <p:sp>
        <p:nvSpPr>
          <p:cNvPr id="25600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600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Slump, St. Catharines, Ontario, Canada. </a:t>
            </a:r>
            <a:r>
              <a:rPr lang="en-US" altLang="en-US">
                <a:latin typeface="Courier New" charset="0"/>
                <a:ea typeface="MS Mincho" charset="-128"/>
              </a:rPr>
              <a:t>The construction of embankments associated with engineering structures (in this case a highway) may display instability until they reach their own equilibrium.  This photo illustrates slumping in a clayey parent material almost a decade after construction.</a:t>
            </a:r>
            <a:endParaRPr lang="en-US" altLang="en-US">
              <a:latin typeface="Courier New" charset="0"/>
              <a:cs typeface="Times New Roman" charset="0"/>
            </a:endParaRPr>
          </a:p>
          <a:p>
            <a:r>
              <a:rPr lang="en-US" altLang="en-US">
                <a:latin typeface="Courier New" charset="0"/>
                <a:ea typeface="MS Mincho" charset="-128"/>
              </a:rPr>
              <a:t> </a:t>
            </a:r>
            <a:endParaRPr lang="en-US" altLang="en-US">
              <a:latin typeface="Courier New" charset="0"/>
              <a:cs typeface="Times New Roman" charset="0"/>
            </a:endParaRPr>
          </a:p>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187436-66BA-421A-89EF-A4A5F6B3BEEB}" type="slidenum">
              <a:rPr lang="en-US" altLang="en-US"/>
              <a:pPr/>
              <a:t>77</a:t>
            </a:fld>
            <a:endParaRPr lang="en-US" altLang="en-US"/>
          </a:p>
        </p:txBody>
      </p:sp>
      <p:sp>
        <p:nvSpPr>
          <p:cNvPr id="28877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877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Slump blocks in colluvium north of Pittsburgh, PA.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79F260-7A0E-4D9A-B6C8-2BF7434CDF83}" type="slidenum">
              <a:rPr lang="en-US" altLang="en-US"/>
              <a:pPr/>
              <a:t>6</a:t>
            </a:fld>
            <a:endParaRPr lang="en-US" altLang="en-US"/>
          </a:p>
        </p:txBody>
      </p:sp>
      <p:sp>
        <p:nvSpPr>
          <p:cNvPr id="50073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073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cs typeface="Times New Roman" charset="0"/>
              </a:rPr>
              <a:t> Lillooet Glacier, southwestern B.C., Canada.</a:t>
            </a:r>
            <a:endParaRPr lang="it-IT" altLang="en-US">
              <a:cs typeface="Times New Roman" charset="0"/>
            </a:endParaRPr>
          </a:p>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73A7EE-F7E2-43DA-AD80-FC138D750D41}" type="slidenum">
              <a:rPr lang="en-US" altLang="en-US"/>
              <a:pPr/>
              <a:t>78</a:t>
            </a:fld>
            <a:endParaRPr lang="en-US" altLang="en-US"/>
          </a:p>
        </p:txBody>
      </p:sp>
      <p:sp>
        <p:nvSpPr>
          <p:cNvPr id="32973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973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Aerial of the La Conchita slump.  Santa Barbara County,California.  March 1995.  Classic slump clearly detailing the scarp, slump and flow at base of the movement. An orchard is at the top of the slope.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247019-9EA9-4C26-8EA1-C56D316AA753}" type="slidenum">
              <a:rPr lang="en-US" altLang="en-US"/>
              <a:pPr/>
              <a:t>79</a:t>
            </a:fld>
            <a:endParaRPr lang="en-US" altLang="en-US"/>
          </a:p>
        </p:txBody>
      </p:sp>
      <p:sp>
        <p:nvSpPr>
          <p:cNvPr id="21913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913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Exfoliation of granite, Namibia.</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E65919-9B4D-46B8-9A06-67FFE35EDB12}" type="slidenum">
              <a:rPr lang="en-US" altLang="en-US"/>
              <a:pPr/>
              <a:t>80</a:t>
            </a:fld>
            <a:endParaRPr lang="en-US" altLang="en-US"/>
          </a:p>
        </p:txBody>
      </p:sp>
      <p:sp>
        <p:nvSpPr>
          <p:cNvPr id="37069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069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cs typeface="Times New Roman" charset="0"/>
              </a:rPr>
              <a:t>Rilled slope in the Zin Valley Badlands, central Negev, Israel; note integrated rill networks and discontinuous parallel rills.</a:t>
            </a:r>
          </a:p>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5CB3A9-3618-453A-80DF-3BF3ABB354CF}" type="slidenum">
              <a:rPr lang="en-US" altLang="en-US"/>
              <a:pPr/>
              <a:t>81</a:t>
            </a:fld>
            <a:endParaRPr lang="en-US" altLang="en-US"/>
          </a:p>
        </p:txBody>
      </p:sp>
      <p:sp>
        <p:nvSpPr>
          <p:cNvPr id="457730" name="Rectangle 1026"/>
          <p:cNvSpPr>
            <a:spLocks noChangeArrowheads="1" noTextEdit="1"/>
          </p:cNvSpPr>
          <p:nvPr>
            <p:ph type="sldImg"/>
          </p:nvPr>
        </p:nvSpPr>
        <p:spPr>
          <a:ln/>
        </p:spPr>
      </p:sp>
      <p:sp>
        <p:nvSpPr>
          <p:cNvPr id="457731" name="Rectangle 1027"/>
          <p:cNvSpPr>
            <a:spLocks noGrp="1" noChangeArrowheads="1"/>
          </p:cNvSpPr>
          <p:nvPr>
            <p:ph type="body" idx="1"/>
          </p:nvPr>
        </p:nvSpPr>
        <p:spPr/>
        <p:txBody>
          <a:bodyPr/>
          <a:lstStyle/>
          <a:p>
            <a:r>
              <a:rPr lang="en-US" altLang="en-US"/>
              <a:t>Headward erosion somewhere in the Great Basin.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F38EED-75A1-416A-8935-2BD0085B9206}" type="slidenum">
              <a:rPr lang="en-US" altLang="en-US"/>
              <a:pPr/>
              <a:t>82</a:t>
            </a:fld>
            <a:endParaRPr lang="en-US" altLang="en-US"/>
          </a:p>
        </p:txBody>
      </p:sp>
      <p:sp>
        <p:nvSpPr>
          <p:cNvPr id="40141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141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nl-NL" altLang="en-US">
                <a:cs typeface="Times New Roman" charset="0"/>
              </a:rPr>
              <a:t>System of V-shaped valley side gullies in the Rif Mountains (N Morocco), west of Al Hoceima.</a:t>
            </a:r>
          </a:p>
          <a:p>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CFF2D-B53D-4A1A-A17D-72E0AD0FB1C0}" type="slidenum">
              <a:rPr lang="en-US" altLang="en-US"/>
              <a:pPr/>
              <a:t>83</a:t>
            </a:fld>
            <a:endParaRPr lang="en-US" altLang="en-US"/>
          </a:p>
        </p:txBody>
      </p:sp>
      <p:sp>
        <p:nvSpPr>
          <p:cNvPr id="40345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345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nl-NL" altLang="en-US">
                <a:cs typeface="Times New Roman" charset="0"/>
              </a:rPr>
              <a:t>Badland, fully dissected by gullies in the Rif Mountains (N Morocco), west of Al Hoceima.</a:t>
            </a:r>
          </a:p>
          <a:p>
            <a:r>
              <a:rPr lang="nl-NL" altLang="en-US">
                <a:cs typeface="Times New Roman" charset="0"/>
              </a:rPr>
              <a:t> </a:t>
            </a:r>
          </a:p>
          <a:p>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848F85-802A-4005-ADFF-2CF7E6D15F35}" type="slidenum">
              <a:rPr lang="en-US" altLang="en-US"/>
              <a:pPr/>
              <a:t>84</a:t>
            </a:fld>
            <a:endParaRPr lang="en-US" altLang="en-US"/>
          </a:p>
        </p:txBody>
      </p:sp>
      <p:sp>
        <p:nvSpPr>
          <p:cNvPr id="43008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008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Knife-edged slopes in deeply weathered basalt, Oahu, Hawaii.</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FF6468-7530-4FF0-9530-9A7EA3E24ECF}" type="slidenum">
              <a:rPr lang="en-US" altLang="en-US"/>
              <a:pPr/>
              <a:t>86</a:t>
            </a:fld>
            <a:endParaRPr lang="en-US" altLang="en-US"/>
          </a:p>
        </p:txBody>
      </p:sp>
      <p:sp>
        <p:nvSpPr>
          <p:cNvPr id="29286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286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Loess terraces, China.</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0BF01C-286C-4952-9F60-72211D3C61B6}" type="slidenum">
              <a:rPr lang="en-US" altLang="en-US"/>
              <a:pPr/>
              <a:t>87</a:t>
            </a:fld>
            <a:endParaRPr lang="en-US" altLang="en-US"/>
          </a:p>
        </p:txBody>
      </p:sp>
      <p:sp>
        <p:nvSpPr>
          <p:cNvPr id="30105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105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Thickest known loess section in the world, at Jiuzhoutai Mountain near Lanzhou, China, in the western Loess Plateau.  The loess here is 318 meters thick, and has been accumulating more or less continuously since about 1.4 Ma.  The loess rests on a strath terrace of the Yellow River, cut in Tertiary red beds, which are visible toward the base of the mountain in the distance.  The dark line at the top of the red beds is the outcrop of Yellow River gravels, and it's all loess from there to the top of the mountain in the upper left.  The loess sources are the dry regions to the northwest of Lanzhou.</a:t>
            </a:r>
          </a:p>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6F98EF-634A-4EA3-999F-A9851B71FF09}" type="slidenum">
              <a:rPr lang="en-US" altLang="en-US"/>
              <a:pPr/>
              <a:t>7</a:t>
            </a:fld>
            <a:endParaRPr lang="en-US" altLang="en-US"/>
          </a:p>
        </p:txBody>
      </p:sp>
      <p:sp>
        <p:nvSpPr>
          <p:cNvPr id="34406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4406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cs typeface="Times New Roman" charset="0"/>
              </a:rPr>
              <a:t>Outlet and moraines - panorama of outlet glacier from Penny Ice Cap,  Baffin Island, Nunavut, Canada showing persistence of medial moraines to the glacier terminus.  Note meandering supraglacial drainage.</a:t>
            </a:r>
          </a:p>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BC078E-549F-40BC-AA9F-825DEBD5CBF6}" type="slidenum">
              <a:rPr lang="en-US" altLang="en-US"/>
              <a:pPr/>
              <a:t>8</a:t>
            </a:fld>
            <a:endParaRPr lang="en-US" altLang="en-US"/>
          </a:p>
        </p:txBody>
      </p:sp>
      <p:sp>
        <p:nvSpPr>
          <p:cNvPr id="25805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805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A roche moutonnee with strong asymmetry between gently sloping up-ice side and steeply sloping down-ice side.  Ice was over the top of this hill and flowed from left to right.  The asymmetry results from (1) higher pressure and pressure-melting on the up-ice side which keeps rock material at the base and enhances abrasion, and (2) lower pressure and freezing on the down-ice side encouraging plucking and quarrying.  This example is Hill 6542 in South Yuba Canyon which was glaciated by late glacial maximum (Tioga) ice.  View to south from Cisco Butte, which is also a roche moutonnee.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A227E2-4083-4055-8625-DF1B8E23EF82}" type="slidenum">
              <a:rPr lang="en-US" altLang="en-US"/>
              <a:pPr/>
              <a:t>9</a:t>
            </a:fld>
            <a:endParaRPr lang="en-US" altLang="en-US"/>
          </a:p>
        </p:txBody>
      </p:sp>
      <p:sp>
        <p:nvSpPr>
          <p:cNvPr id="325634" name="Rectangle 3074"/>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5635" name="Rectangle 3075"/>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cs typeface="Times New Roman" charset="0"/>
              </a:rPr>
              <a:t>Arête - Side view of arête - Angel Pass, Wind River Range, WY.  Note intersecting exfoliation joints with greater spacing inward.  Person and dog in lower left for scale.</a:t>
            </a:r>
          </a:p>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982607-913B-45E3-A5F0-B4C9BA410142}" type="datetimeFigureOut">
              <a:rPr lang="en-US" smtClean="0"/>
              <a:t>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93B25-0462-40F3-B279-611A338F12D8}" type="slidenum">
              <a:rPr lang="en-US" smtClean="0"/>
              <a:t>‹#›</a:t>
            </a:fld>
            <a:endParaRPr lang="en-US"/>
          </a:p>
        </p:txBody>
      </p:sp>
    </p:spTree>
    <p:extLst>
      <p:ext uri="{BB962C8B-B14F-4D97-AF65-F5344CB8AC3E}">
        <p14:creationId xmlns:p14="http://schemas.microsoft.com/office/powerpoint/2010/main" val="558994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982607-913B-45E3-A5F0-B4C9BA410142}" type="datetimeFigureOut">
              <a:rPr lang="en-US" smtClean="0"/>
              <a:t>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93B25-0462-40F3-B279-611A338F12D8}" type="slidenum">
              <a:rPr lang="en-US" smtClean="0"/>
              <a:t>‹#›</a:t>
            </a:fld>
            <a:endParaRPr lang="en-US"/>
          </a:p>
        </p:txBody>
      </p:sp>
    </p:spTree>
    <p:extLst>
      <p:ext uri="{BB962C8B-B14F-4D97-AF65-F5344CB8AC3E}">
        <p14:creationId xmlns:p14="http://schemas.microsoft.com/office/powerpoint/2010/main" val="658895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982607-913B-45E3-A5F0-B4C9BA410142}" type="datetimeFigureOut">
              <a:rPr lang="en-US" smtClean="0"/>
              <a:t>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93B25-0462-40F3-B279-611A338F12D8}" type="slidenum">
              <a:rPr lang="en-US" smtClean="0"/>
              <a:t>‹#›</a:t>
            </a:fld>
            <a:endParaRPr lang="en-US"/>
          </a:p>
        </p:txBody>
      </p:sp>
    </p:spTree>
    <p:extLst>
      <p:ext uri="{BB962C8B-B14F-4D97-AF65-F5344CB8AC3E}">
        <p14:creationId xmlns:p14="http://schemas.microsoft.com/office/powerpoint/2010/main" val="2258639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982607-913B-45E3-A5F0-B4C9BA410142}" type="datetimeFigureOut">
              <a:rPr lang="en-US" smtClean="0"/>
              <a:t>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93B25-0462-40F3-B279-611A338F12D8}" type="slidenum">
              <a:rPr lang="en-US" smtClean="0"/>
              <a:t>‹#›</a:t>
            </a:fld>
            <a:endParaRPr lang="en-US"/>
          </a:p>
        </p:txBody>
      </p:sp>
    </p:spTree>
    <p:extLst>
      <p:ext uri="{BB962C8B-B14F-4D97-AF65-F5344CB8AC3E}">
        <p14:creationId xmlns:p14="http://schemas.microsoft.com/office/powerpoint/2010/main" val="343587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982607-913B-45E3-A5F0-B4C9BA410142}" type="datetimeFigureOut">
              <a:rPr lang="en-US" smtClean="0"/>
              <a:t>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93B25-0462-40F3-B279-611A338F12D8}" type="slidenum">
              <a:rPr lang="en-US" smtClean="0"/>
              <a:t>‹#›</a:t>
            </a:fld>
            <a:endParaRPr lang="en-US"/>
          </a:p>
        </p:txBody>
      </p:sp>
    </p:spTree>
    <p:extLst>
      <p:ext uri="{BB962C8B-B14F-4D97-AF65-F5344CB8AC3E}">
        <p14:creationId xmlns:p14="http://schemas.microsoft.com/office/powerpoint/2010/main" val="4184704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982607-913B-45E3-A5F0-B4C9BA410142}" type="datetimeFigureOut">
              <a:rPr lang="en-US" smtClean="0"/>
              <a:t>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93B25-0462-40F3-B279-611A338F12D8}" type="slidenum">
              <a:rPr lang="en-US" smtClean="0"/>
              <a:t>‹#›</a:t>
            </a:fld>
            <a:endParaRPr lang="en-US"/>
          </a:p>
        </p:txBody>
      </p:sp>
    </p:spTree>
    <p:extLst>
      <p:ext uri="{BB962C8B-B14F-4D97-AF65-F5344CB8AC3E}">
        <p14:creationId xmlns:p14="http://schemas.microsoft.com/office/powerpoint/2010/main" val="3754761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982607-913B-45E3-A5F0-B4C9BA410142}" type="datetimeFigureOut">
              <a:rPr lang="en-US" smtClean="0"/>
              <a:t>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293B25-0462-40F3-B279-611A338F12D8}" type="slidenum">
              <a:rPr lang="en-US" smtClean="0"/>
              <a:t>‹#›</a:t>
            </a:fld>
            <a:endParaRPr lang="en-US"/>
          </a:p>
        </p:txBody>
      </p:sp>
    </p:spTree>
    <p:extLst>
      <p:ext uri="{BB962C8B-B14F-4D97-AF65-F5344CB8AC3E}">
        <p14:creationId xmlns:p14="http://schemas.microsoft.com/office/powerpoint/2010/main" val="1254112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982607-913B-45E3-A5F0-B4C9BA410142}" type="datetimeFigureOut">
              <a:rPr lang="en-US" smtClean="0"/>
              <a:t>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293B25-0462-40F3-B279-611A338F12D8}" type="slidenum">
              <a:rPr lang="en-US" smtClean="0"/>
              <a:t>‹#›</a:t>
            </a:fld>
            <a:endParaRPr lang="en-US"/>
          </a:p>
        </p:txBody>
      </p:sp>
    </p:spTree>
    <p:extLst>
      <p:ext uri="{BB962C8B-B14F-4D97-AF65-F5344CB8AC3E}">
        <p14:creationId xmlns:p14="http://schemas.microsoft.com/office/powerpoint/2010/main" val="4049185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982607-913B-45E3-A5F0-B4C9BA410142}" type="datetimeFigureOut">
              <a:rPr lang="en-US" smtClean="0"/>
              <a:t>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293B25-0462-40F3-B279-611A338F12D8}" type="slidenum">
              <a:rPr lang="en-US" smtClean="0"/>
              <a:t>‹#›</a:t>
            </a:fld>
            <a:endParaRPr lang="en-US"/>
          </a:p>
        </p:txBody>
      </p:sp>
    </p:spTree>
    <p:extLst>
      <p:ext uri="{BB962C8B-B14F-4D97-AF65-F5344CB8AC3E}">
        <p14:creationId xmlns:p14="http://schemas.microsoft.com/office/powerpoint/2010/main" val="362377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982607-913B-45E3-A5F0-B4C9BA410142}" type="datetimeFigureOut">
              <a:rPr lang="en-US" smtClean="0"/>
              <a:t>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93B25-0462-40F3-B279-611A338F12D8}" type="slidenum">
              <a:rPr lang="en-US" smtClean="0"/>
              <a:t>‹#›</a:t>
            </a:fld>
            <a:endParaRPr lang="en-US"/>
          </a:p>
        </p:txBody>
      </p:sp>
    </p:spTree>
    <p:extLst>
      <p:ext uri="{BB962C8B-B14F-4D97-AF65-F5344CB8AC3E}">
        <p14:creationId xmlns:p14="http://schemas.microsoft.com/office/powerpoint/2010/main" val="2431320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982607-913B-45E3-A5F0-B4C9BA410142}" type="datetimeFigureOut">
              <a:rPr lang="en-US" smtClean="0"/>
              <a:t>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93B25-0462-40F3-B279-611A338F12D8}" type="slidenum">
              <a:rPr lang="en-US" smtClean="0"/>
              <a:t>‹#›</a:t>
            </a:fld>
            <a:endParaRPr lang="en-US"/>
          </a:p>
        </p:txBody>
      </p:sp>
    </p:spTree>
    <p:extLst>
      <p:ext uri="{BB962C8B-B14F-4D97-AF65-F5344CB8AC3E}">
        <p14:creationId xmlns:p14="http://schemas.microsoft.com/office/powerpoint/2010/main" val="1684912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982607-913B-45E3-A5F0-B4C9BA410142}" type="datetimeFigureOut">
              <a:rPr lang="en-US" smtClean="0"/>
              <a:t>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93B25-0462-40F3-B279-611A338F12D8}" type="slidenum">
              <a:rPr lang="en-US" smtClean="0"/>
              <a:t>‹#›</a:t>
            </a:fld>
            <a:endParaRPr lang="en-US"/>
          </a:p>
        </p:txBody>
      </p:sp>
    </p:spTree>
    <p:extLst>
      <p:ext uri="{BB962C8B-B14F-4D97-AF65-F5344CB8AC3E}">
        <p14:creationId xmlns:p14="http://schemas.microsoft.com/office/powerpoint/2010/main" val="2966421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Text Box 2"/>
          <p:cNvSpPr txBox="1">
            <a:spLocks noChangeArrowheads="1"/>
          </p:cNvSpPr>
          <p:nvPr/>
        </p:nvSpPr>
        <p:spPr bwMode="auto">
          <a:xfrm>
            <a:off x="0" y="6521450"/>
            <a:ext cx="27765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Jeff Munro 2002</a:t>
            </a:r>
          </a:p>
        </p:txBody>
      </p:sp>
      <p:pic>
        <p:nvPicPr>
          <p:cNvPr id="420867" name="Picture 3" descr="C:\Geomorphcdrom\Munroe\15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924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descr="C:\Geomorphcdrom\Kessel\Scan2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79907" name="Text Box 3"/>
          <p:cNvSpPr txBox="1">
            <a:spLocks noChangeArrowheads="1"/>
          </p:cNvSpPr>
          <p:nvPr/>
        </p:nvSpPr>
        <p:spPr bwMode="auto">
          <a:xfrm>
            <a:off x="2308225" y="6521450"/>
            <a:ext cx="3025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Richard Kesel 2002</a:t>
            </a:r>
          </a:p>
        </p:txBody>
      </p:sp>
    </p:spTree>
    <p:extLst>
      <p:ext uri="{BB962C8B-B14F-4D97-AF65-F5344CB8AC3E}">
        <p14:creationId xmlns:p14="http://schemas.microsoft.com/office/powerpoint/2010/main" val="530406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Text Box 2"/>
          <p:cNvSpPr txBox="1">
            <a:spLocks noChangeArrowheads="1"/>
          </p:cNvSpPr>
          <p:nvPr/>
        </p:nvSpPr>
        <p:spPr bwMode="auto">
          <a:xfrm>
            <a:off x="0" y="6521450"/>
            <a:ext cx="31003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Danny Vaughn 2002</a:t>
            </a:r>
          </a:p>
        </p:txBody>
      </p:sp>
      <p:pic>
        <p:nvPicPr>
          <p:cNvPr id="367619" name="Picture 3" descr="C:\Geomorphcdrom\Vaughan\Tet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621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Text Box 1026"/>
          <p:cNvSpPr txBox="1">
            <a:spLocks noChangeArrowheads="1"/>
          </p:cNvSpPr>
          <p:nvPr/>
        </p:nvSpPr>
        <p:spPr bwMode="auto">
          <a:xfrm>
            <a:off x="0" y="6521450"/>
            <a:ext cx="27971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Bob Andrle 2002</a:t>
            </a:r>
          </a:p>
        </p:txBody>
      </p:sp>
      <p:pic>
        <p:nvPicPr>
          <p:cNvPr id="369667" name="Picture 1027" descr="C:\Geomorphcdrom\Andrle\grinn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
            <a:ext cx="9144000" cy="613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311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ext Box 2"/>
          <p:cNvSpPr txBox="1">
            <a:spLocks noChangeArrowheads="1"/>
          </p:cNvSpPr>
          <p:nvPr/>
        </p:nvSpPr>
        <p:spPr bwMode="auto">
          <a:xfrm>
            <a:off x="0" y="6521450"/>
            <a:ext cx="30019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Carol Harden 2002</a:t>
            </a:r>
          </a:p>
        </p:txBody>
      </p:sp>
      <p:pic>
        <p:nvPicPr>
          <p:cNvPr id="308227" name="Picture 3" descr="C:\Geomorphcdrom\Harden\ushap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825"/>
            <a:ext cx="9144000" cy="6103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311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4838"/>
            <a:ext cx="3495675" cy="56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52400"/>
            <a:ext cx="3358168"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128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ext Box 2"/>
          <p:cNvSpPr txBox="1">
            <a:spLocks noChangeArrowheads="1"/>
          </p:cNvSpPr>
          <p:nvPr/>
        </p:nvSpPr>
        <p:spPr bwMode="auto">
          <a:xfrm>
            <a:off x="0" y="6521450"/>
            <a:ext cx="3024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Daryl Dagesse 2002</a:t>
            </a:r>
          </a:p>
        </p:txBody>
      </p:sp>
      <p:pic>
        <p:nvPicPr>
          <p:cNvPr id="353283" name="Picture 3" descr="C:\Geomorphcdrom\Dagesse\ErosionPilla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3263"/>
            <a:ext cx="9144000" cy="5392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889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8" y="1524000"/>
            <a:ext cx="9115064"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5550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0" y="6521450"/>
            <a:ext cx="3024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Daryl Dagesse 2002</a:t>
            </a:r>
          </a:p>
        </p:txBody>
      </p:sp>
      <p:pic>
        <p:nvPicPr>
          <p:cNvPr id="156675" name="Picture 3" descr="C:\Geomorphcdrom\Dagesse\Polychr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7050"/>
            <a:ext cx="9144000" cy="580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563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
          <p:cNvSpPr txBox="1">
            <a:spLocks noChangeArrowheads="1"/>
          </p:cNvSpPr>
          <p:nvPr/>
        </p:nvSpPr>
        <p:spPr bwMode="auto">
          <a:xfrm>
            <a:off x="0" y="6445250"/>
            <a:ext cx="3238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Frank Nicholson 2002</a:t>
            </a:r>
          </a:p>
        </p:txBody>
      </p:sp>
      <p:pic>
        <p:nvPicPr>
          <p:cNvPr id="259075" name="Picture 3" descr="C:\Geomorphcdrom\NicholsonFrank\DawFCr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9263"/>
            <a:ext cx="9144000" cy="5957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128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Text Box 3"/>
          <p:cNvSpPr txBox="1">
            <a:spLocks noChangeArrowheads="1"/>
          </p:cNvSpPr>
          <p:nvPr/>
        </p:nvSpPr>
        <p:spPr bwMode="auto">
          <a:xfrm>
            <a:off x="17463" y="6521450"/>
            <a:ext cx="3216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Richard Hanson 2003</a:t>
            </a:r>
          </a:p>
        </p:txBody>
      </p:sp>
      <p:pic>
        <p:nvPicPr>
          <p:cNvPr id="261125" name="Picture 5" descr="Hanson-005.jpg                                                 000FDA99Macintosh HD                   B74669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8613"/>
            <a:ext cx="9144000" cy="5995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266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Text Box 2"/>
          <p:cNvSpPr txBox="1">
            <a:spLocks noChangeArrowheads="1"/>
          </p:cNvSpPr>
          <p:nvPr/>
        </p:nvSpPr>
        <p:spPr bwMode="auto">
          <a:xfrm>
            <a:off x="0" y="6521450"/>
            <a:ext cx="3025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Richard Kesel 2002</a:t>
            </a:r>
          </a:p>
        </p:txBody>
      </p:sp>
      <p:pic>
        <p:nvPicPr>
          <p:cNvPr id="381955" name="Picture 3" descr="C:\Geomorphcdrom\Kessel\Scan2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374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C:\Geomorphcdrom\Gupta\p0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2350" y="0"/>
            <a:ext cx="4559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2323" name="Text Box 3"/>
          <p:cNvSpPr txBox="1">
            <a:spLocks noChangeArrowheads="1"/>
          </p:cNvSpPr>
          <p:nvPr/>
        </p:nvSpPr>
        <p:spPr bwMode="auto">
          <a:xfrm>
            <a:off x="2263775" y="6521450"/>
            <a:ext cx="3070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Vikram Gupta 2002</a:t>
            </a:r>
          </a:p>
        </p:txBody>
      </p:sp>
    </p:spTree>
    <p:extLst>
      <p:ext uri="{BB962C8B-B14F-4D97-AF65-F5344CB8AC3E}">
        <p14:creationId xmlns:p14="http://schemas.microsoft.com/office/powerpoint/2010/main" val="1701054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descr="C:\Geomorphcdrom\Gupta\p04.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1063" y="0"/>
            <a:ext cx="4841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14371" name="Text Box 3"/>
          <p:cNvSpPr txBox="1">
            <a:spLocks noChangeArrowheads="1"/>
          </p:cNvSpPr>
          <p:nvPr/>
        </p:nvSpPr>
        <p:spPr bwMode="auto">
          <a:xfrm>
            <a:off x="2111375" y="6477000"/>
            <a:ext cx="3070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Vikram Gupta 2002</a:t>
            </a:r>
          </a:p>
        </p:txBody>
      </p:sp>
    </p:spTree>
    <p:extLst>
      <p:ext uri="{BB962C8B-B14F-4D97-AF65-F5344CB8AC3E}">
        <p14:creationId xmlns:p14="http://schemas.microsoft.com/office/powerpoint/2010/main" val="3019808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Text Box 2"/>
          <p:cNvSpPr txBox="1">
            <a:spLocks noChangeArrowheads="1"/>
          </p:cNvSpPr>
          <p:nvPr/>
        </p:nvSpPr>
        <p:spPr bwMode="auto">
          <a:xfrm>
            <a:off x="0" y="6521450"/>
            <a:ext cx="2482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Jeff Lee 2002</a:t>
            </a:r>
          </a:p>
        </p:txBody>
      </p:sp>
      <p:pic>
        <p:nvPicPr>
          <p:cNvPr id="302083" name="Picture 3" descr="C:\Geomorphcdrom\Lee\Exfoli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1975"/>
            <a:ext cx="9144000" cy="573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840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ext Box 2"/>
          <p:cNvSpPr txBox="1">
            <a:spLocks noChangeArrowheads="1"/>
          </p:cNvSpPr>
          <p:nvPr/>
        </p:nvSpPr>
        <p:spPr bwMode="auto">
          <a:xfrm>
            <a:off x="0" y="6521450"/>
            <a:ext cx="3090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Frank Eckardt 2002</a:t>
            </a:r>
          </a:p>
        </p:txBody>
      </p:sp>
      <p:pic>
        <p:nvPicPr>
          <p:cNvPr id="216067" name="Picture 3" descr="C:\Geomorphcdrom\Eckart\Geom_CD_Weathering_Granit_Exfoliation_Namib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6725"/>
            <a:ext cx="9144000" cy="592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136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Text Box 2"/>
          <p:cNvSpPr txBox="1">
            <a:spLocks noChangeArrowheads="1"/>
          </p:cNvSpPr>
          <p:nvPr/>
        </p:nvSpPr>
        <p:spPr bwMode="auto">
          <a:xfrm>
            <a:off x="0" y="6523038"/>
            <a:ext cx="2981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Mike Slattery 2002</a:t>
            </a:r>
          </a:p>
        </p:txBody>
      </p:sp>
      <p:pic>
        <p:nvPicPr>
          <p:cNvPr id="394243" name="Picture 3" descr="C:\Geomorphcdrom\Slattery\casey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688"/>
            <a:ext cx="9144000" cy="601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162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0" y="6521450"/>
            <a:ext cx="3105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Goncalo Vieira 2002</a:t>
            </a:r>
          </a:p>
        </p:txBody>
      </p:sp>
      <p:pic>
        <p:nvPicPr>
          <p:cNvPr id="183299" name="Picture 3" descr="C:\Geomorphcdrom\Vieira\vieira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763"/>
            <a:ext cx="9144000" cy="608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88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C:\Geomorphcdrom\Catto\port blandfo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0"/>
            <a:ext cx="464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0163" name="Text Box 3"/>
          <p:cNvSpPr txBox="1">
            <a:spLocks noChangeArrowheads="1"/>
          </p:cNvSpPr>
          <p:nvPr/>
        </p:nvSpPr>
        <p:spPr bwMode="auto">
          <a:xfrm>
            <a:off x="2273300" y="6521450"/>
            <a:ext cx="28321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Norm Catto 2002</a:t>
            </a:r>
          </a:p>
        </p:txBody>
      </p:sp>
    </p:spTree>
    <p:extLst>
      <p:ext uri="{BB962C8B-B14F-4D97-AF65-F5344CB8AC3E}">
        <p14:creationId xmlns:p14="http://schemas.microsoft.com/office/powerpoint/2010/main" val="2830521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ext Box 2"/>
          <p:cNvSpPr txBox="1">
            <a:spLocks noChangeArrowheads="1"/>
          </p:cNvSpPr>
          <p:nvPr/>
        </p:nvSpPr>
        <p:spPr bwMode="auto">
          <a:xfrm>
            <a:off x="0" y="6521450"/>
            <a:ext cx="314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Matthias Jakob 2002</a:t>
            </a:r>
          </a:p>
        </p:txBody>
      </p:sp>
      <p:pic>
        <p:nvPicPr>
          <p:cNvPr id="252931" name="Picture 3" descr="C:\Geomorphcdrom\Jakob\m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25"/>
            <a:ext cx="9144000" cy="6129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72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32" y="1143000"/>
            <a:ext cx="8642334"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3944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0" y="6521450"/>
            <a:ext cx="3024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Daryl Dagesse 2002</a:t>
            </a:r>
          </a:p>
        </p:txBody>
      </p:sp>
      <p:pic>
        <p:nvPicPr>
          <p:cNvPr id="152579" name="Picture 3" descr="C:\Geomorphcdrom\Dagesse\Mechanical Weather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4013"/>
            <a:ext cx="9144000" cy="6148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239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0" y="6521450"/>
            <a:ext cx="3082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Mariette Prent 2002</a:t>
            </a:r>
          </a:p>
        </p:txBody>
      </p:sp>
      <p:pic>
        <p:nvPicPr>
          <p:cNvPr id="392195" name="Picture 3" descr="C:\Geomorphcdrom\Prent\Prent 2- Kokanee surficial crevas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09575"/>
            <a:ext cx="9144000" cy="6040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242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ext Box 2"/>
          <p:cNvSpPr txBox="1">
            <a:spLocks noChangeArrowheads="1"/>
          </p:cNvSpPr>
          <p:nvPr/>
        </p:nvSpPr>
        <p:spPr bwMode="auto">
          <a:xfrm>
            <a:off x="0" y="6521450"/>
            <a:ext cx="28321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Norm Catto 2002</a:t>
            </a:r>
          </a:p>
        </p:txBody>
      </p:sp>
      <p:pic>
        <p:nvPicPr>
          <p:cNvPr id="343043" name="Picture 3" descr="C:\Geomorphcdrom\Catto\peggys co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30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98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C:\Geomorphcdrom\Schaetzl\Granite vs. Marble Weathe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7239000" cy="6900863"/>
          </a:xfrm>
          <a:prstGeom prst="rect">
            <a:avLst/>
          </a:prstGeom>
          <a:noFill/>
          <a:extLst>
            <a:ext uri="{909E8E84-426E-40DD-AFC4-6F175D3DCCD1}">
              <a14:hiddenFill xmlns:a14="http://schemas.microsoft.com/office/drawing/2010/main">
                <a:solidFill>
                  <a:srgbClr val="FFFFFF"/>
                </a:solidFill>
              </a14:hiddenFill>
            </a:ext>
          </a:extLst>
        </p:spPr>
      </p:pic>
      <p:sp>
        <p:nvSpPr>
          <p:cNvPr id="236547" name="Text Box 3"/>
          <p:cNvSpPr txBox="1">
            <a:spLocks noChangeArrowheads="1"/>
          </p:cNvSpPr>
          <p:nvPr/>
        </p:nvSpPr>
        <p:spPr bwMode="auto">
          <a:xfrm>
            <a:off x="901700" y="6523038"/>
            <a:ext cx="313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Randy Schaetzl 2002</a:t>
            </a:r>
          </a:p>
        </p:txBody>
      </p:sp>
    </p:spTree>
    <p:extLst>
      <p:ext uri="{BB962C8B-B14F-4D97-AF65-F5344CB8AC3E}">
        <p14:creationId xmlns:p14="http://schemas.microsoft.com/office/powerpoint/2010/main" val="533065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C:\Geomorphcdrom\Eckart\Geom_CD_Biology_Root_Weather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0"/>
            <a:ext cx="44592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03779" name="Text Box 3"/>
          <p:cNvSpPr txBox="1">
            <a:spLocks noChangeArrowheads="1"/>
          </p:cNvSpPr>
          <p:nvPr/>
        </p:nvSpPr>
        <p:spPr bwMode="auto">
          <a:xfrm>
            <a:off x="2395538" y="6521450"/>
            <a:ext cx="3090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Frank Eckardt 2002</a:t>
            </a:r>
          </a:p>
        </p:txBody>
      </p:sp>
    </p:spTree>
    <p:extLst>
      <p:ext uri="{BB962C8B-B14F-4D97-AF65-F5344CB8AC3E}">
        <p14:creationId xmlns:p14="http://schemas.microsoft.com/office/powerpoint/2010/main" val="3975307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C:\Geomorphcdrom\Schaetzl\Biotic Weathe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463"/>
            <a:ext cx="9144000" cy="6637337"/>
          </a:xfrm>
          <a:prstGeom prst="rect">
            <a:avLst/>
          </a:prstGeom>
          <a:noFill/>
          <a:extLst>
            <a:ext uri="{909E8E84-426E-40DD-AFC4-6F175D3DCCD1}">
              <a14:hiddenFill xmlns:a14="http://schemas.microsoft.com/office/drawing/2010/main">
                <a:solidFill>
                  <a:srgbClr val="FFFFFF"/>
                </a:solidFill>
              </a14:hiddenFill>
            </a:ext>
          </a:extLst>
        </p:spPr>
      </p:pic>
      <p:sp>
        <p:nvSpPr>
          <p:cNvPr id="232451" name="Text Box 3"/>
          <p:cNvSpPr txBox="1">
            <a:spLocks noChangeArrowheads="1"/>
          </p:cNvSpPr>
          <p:nvPr/>
        </p:nvSpPr>
        <p:spPr bwMode="auto">
          <a:xfrm>
            <a:off x="0" y="6400800"/>
            <a:ext cx="313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Randy Schaetzl 2002</a:t>
            </a:r>
          </a:p>
        </p:txBody>
      </p:sp>
    </p:spTree>
    <p:extLst>
      <p:ext uri="{BB962C8B-B14F-4D97-AF65-F5344CB8AC3E}">
        <p14:creationId xmlns:p14="http://schemas.microsoft.com/office/powerpoint/2010/main" val="938578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C:\Geomorphcdrom\Schaetzl\Chem. Weathering lime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8839200" cy="6867525"/>
          </a:xfrm>
          <a:prstGeom prst="rect">
            <a:avLst/>
          </a:prstGeom>
          <a:noFill/>
          <a:extLst>
            <a:ext uri="{909E8E84-426E-40DD-AFC4-6F175D3DCCD1}">
              <a14:hiddenFill xmlns:a14="http://schemas.microsoft.com/office/drawing/2010/main">
                <a:solidFill>
                  <a:srgbClr val="FFFFFF"/>
                </a:solidFill>
              </a14:hiddenFill>
            </a:ext>
          </a:extLst>
        </p:spPr>
      </p:pic>
      <p:sp>
        <p:nvSpPr>
          <p:cNvPr id="234499" name="Text Box 3"/>
          <p:cNvSpPr txBox="1">
            <a:spLocks noChangeArrowheads="1"/>
          </p:cNvSpPr>
          <p:nvPr/>
        </p:nvSpPr>
        <p:spPr bwMode="auto">
          <a:xfrm>
            <a:off x="215900" y="6523038"/>
            <a:ext cx="313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Randy Schaetzl 2002</a:t>
            </a:r>
          </a:p>
        </p:txBody>
      </p:sp>
    </p:spTree>
    <p:extLst>
      <p:ext uri="{BB962C8B-B14F-4D97-AF65-F5344CB8AC3E}">
        <p14:creationId xmlns:p14="http://schemas.microsoft.com/office/powerpoint/2010/main" val="430193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1026" descr="C:\Geomorphcdrom\Grimes\EpiKarst.solu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4950"/>
            <a:ext cx="9144000" cy="6386513"/>
          </a:xfrm>
          <a:prstGeom prst="rect">
            <a:avLst/>
          </a:prstGeom>
          <a:noFill/>
          <a:extLst>
            <a:ext uri="{909E8E84-426E-40DD-AFC4-6F175D3DCCD1}">
              <a14:hiddenFill xmlns:a14="http://schemas.microsoft.com/office/drawing/2010/main">
                <a:solidFill>
                  <a:srgbClr val="FFFFFF"/>
                </a:solidFill>
              </a14:hiddenFill>
            </a:ext>
          </a:extLst>
        </p:spPr>
      </p:pic>
      <p:sp>
        <p:nvSpPr>
          <p:cNvPr id="201731" name="Text Box 1027"/>
          <p:cNvSpPr txBox="1">
            <a:spLocks noChangeArrowheads="1"/>
          </p:cNvSpPr>
          <p:nvPr/>
        </p:nvSpPr>
        <p:spPr bwMode="auto">
          <a:xfrm>
            <a:off x="0" y="6019800"/>
            <a:ext cx="28463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Ken Grimes 2002</a:t>
            </a:r>
          </a:p>
        </p:txBody>
      </p:sp>
    </p:spTree>
    <p:extLst>
      <p:ext uri="{BB962C8B-B14F-4D97-AF65-F5344CB8AC3E}">
        <p14:creationId xmlns:p14="http://schemas.microsoft.com/office/powerpoint/2010/main" val="1053473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1" name="Picture 3" descr="C:\Geomorphcdrom\Dagesse\Pothol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9638" y="0"/>
            <a:ext cx="4786312" cy="6858000"/>
          </a:xfrm>
          <a:prstGeom prst="rect">
            <a:avLst/>
          </a:prstGeom>
          <a:noFill/>
          <a:extLst>
            <a:ext uri="{909E8E84-426E-40DD-AFC4-6F175D3DCCD1}">
              <a14:hiddenFill xmlns:a14="http://schemas.microsoft.com/office/drawing/2010/main">
                <a:solidFill>
                  <a:srgbClr val="FFFFFF"/>
                </a:solidFill>
              </a14:hiddenFill>
            </a:ext>
          </a:extLst>
        </p:spPr>
      </p:pic>
      <p:sp>
        <p:nvSpPr>
          <p:cNvPr id="160770" name="Text Box 2"/>
          <p:cNvSpPr txBox="1">
            <a:spLocks noChangeArrowheads="1"/>
          </p:cNvSpPr>
          <p:nvPr/>
        </p:nvSpPr>
        <p:spPr bwMode="auto">
          <a:xfrm>
            <a:off x="2233613" y="6521450"/>
            <a:ext cx="30241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Daryl Dagesse 2002</a:t>
            </a:r>
          </a:p>
        </p:txBody>
      </p:sp>
    </p:spTree>
    <p:extLst>
      <p:ext uri="{BB962C8B-B14F-4D97-AF65-F5344CB8AC3E}">
        <p14:creationId xmlns:p14="http://schemas.microsoft.com/office/powerpoint/2010/main" val="3073727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ext Box 2"/>
          <p:cNvSpPr txBox="1">
            <a:spLocks noChangeArrowheads="1"/>
          </p:cNvSpPr>
          <p:nvPr/>
        </p:nvSpPr>
        <p:spPr bwMode="auto">
          <a:xfrm>
            <a:off x="0" y="6521450"/>
            <a:ext cx="3851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Jelena Calic-Ljubojevic 2002</a:t>
            </a:r>
          </a:p>
        </p:txBody>
      </p:sp>
      <p:pic>
        <p:nvPicPr>
          <p:cNvPr id="220163" name="Picture 3" descr="C:\Geomorphcdrom\Calic-Ljubojevic\karre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9100"/>
            <a:ext cx="9144000" cy="598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499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 Box 1026"/>
          <p:cNvSpPr txBox="1">
            <a:spLocks noChangeArrowheads="1"/>
          </p:cNvSpPr>
          <p:nvPr/>
        </p:nvSpPr>
        <p:spPr bwMode="auto">
          <a:xfrm>
            <a:off x="0" y="6521450"/>
            <a:ext cx="3025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Richard Kesel 2002</a:t>
            </a:r>
          </a:p>
        </p:txBody>
      </p:sp>
      <p:pic>
        <p:nvPicPr>
          <p:cNvPr id="230403" name="Picture 1027" descr="C:\Geomorphcdrom\Kessel\Scan2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378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0" y="6521450"/>
            <a:ext cx="3024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Daryl Dagesse 2002</a:t>
            </a:r>
          </a:p>
        </p:txBody>
      </p:sp>
      <p:pic>
        <p:nvPicPr>
          <p:cNvPr id="146435" name="Picture 3" descr="C:\Geomorphcdrom\Dagesse\Kar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2038"/>
            <a:ext cx="9144000" cy="4732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943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descr="C:\Geomorphcdrom\Geertsema\Tulsequah Glacier crevasses at T lk confl good 009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2563" name="Text Box 3"/>
          <p:cNvSpPr txBox="1">
            <a:spLocks noChangeArrowheads="1"/>
          </p:cNvSpPr>
          <p:nvPr/>
        </p:nvSpPr>
        <p:spPr bwMode="auto">
          <a:xfrm>
            <a:off x="0" y="6523038"/>
            <a:ext cx="3400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Martin Geertsema 2002</a:t>
            </a:r>
          </a:p>
        </p:txBody>
      </p:sp>
    </p:spTree>
    <p:extLst>
      <p:ext uri="{BB962C8B-B14F-4D97-AF65-F5344CB8AC3E}">
        <p14:creationId xmlns:p14="http://schemas.microsoft.com/office/powerpoint/2010/main" val="2320936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0" y="6521450"/>
            <a:ext cx="3090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Frank Eckardt 2002</a:t>
            </a:r>
          </a:p>
        </p:txBody>
      </p:sp>
      <p:pic>
        <p:nvPicPr>
          <p:cNvPr id="179203" name="Picture 3" descr="C:\Geomorphcdrom\Eckart\Geom_CD_Lithology_Karst1_Chi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875"/>
            <a:ext cx="9144000" cy="606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0985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8392"/>
            <a:ext cx="9009185" cy="6188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8239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69278"/>
            <a:ext cx="8932332" cy="6183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3864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345" y="1600200"/>
            <a:ext cx="7327255"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6470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39106"/>
            <a:ext cx="8721665" cy="4475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6481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27951"/>
            <a:ext cx="8813317" cy="4510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5264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0" y="6445250"/>
            <a:ext cx="3238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Frank Nicholson 2002</a:t>
            </a:r>
          </a:p>
        </p:txBody>
      </p:sp>
      <p:pic>
        <p:nvPicPr>
          <p:cNvPr id="240643" name="Picture 3" descr="C:\Geomorphcdrom\NicholsonFrank\faroepg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2600"/>
            <a:ext cx="9144000" cy="589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996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ext Box 2"/>
          <p:cNvSpPr txBox="1">
            <a:spLocks noChangeArrowheads="1"/>
          </p:cNvSpPr>
          <p:nvPr/>
        </p:nvSpPr>
        <p:spPr bwMode="auto">
          <a:xfrm>
            <a:off x="0" y="6445250"/>
            <a:ext cx="3238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Frank Nicholson 2002</a:t>
            </a:r>
          </a:p>
        </p:txBody>
      </p:sp>
      <p:pic>
        <p:nvPicPr>
          <p:cNvPr id="248835" name="Picture 3" descr="C:\Geomorphcdrom\NicholsonFrank\SchPg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463"/>
            <a:ext cx="9144000" cy="6059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58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ext Box 2"/>
          <p:cNvSpPr txBox="1">
            <a:spLocks noChangeArrowheads="1"/>
          </p:cNvSpPr>
          <p:nvPr/>
        </p:nvSpPr>
        <p:spPr bwMode="auto">
          <a:xfrm>
            <a:off x="0" y="6521450"/>
            <a:ext cx="27765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Jeff Munro 2002</a:t>
            </a:r>
          </a:p>
        </p:txBody>
      </p:sp>
      <p:pic>
        <p:nvPicPr>
          <p:cNvPr id="226307" name="Picture 3" descr="C:\Geomorphcdrom\Munroe\2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296400" cy="619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136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C:\Geomorphcdrom\Vieira\vieira_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34400" cy="6826250"/>
          </a:xfrm>
          <a:prstGeom prst="rect">
            <a:avLst/>
          </a:prstGeom>
          <a:noFill/>
          <a:extLst>
            <a:ext uri="{909E8E84-426E-40DD-AFC4-6F175D3DCCD1}">
              <a14:hiddenFill xmlns:a14="http://schemas.microsoft.com/office/drawing/2010/main">
                <a:solidFill>
                  <a:srgbClr val="FFFFFF"/>
                </a:solidFill>
              </a14:hiddenFill>
            </a:ext>
          </a:extLst>
        </p:spPr>
      </p:pic>
      <p:sp>
        <p:nvSpPr>
          <p:cNvPr id="185347" name="Text Box 3"/>
          <p:cNvSpPr txBox="1">
            <a:spLocks noChangeArrowheads="1"/>
          </p:cNvSpPr>
          <p:nvPr/>
        </p:nvSpPr>
        <p:spPr bwMode="auto">
          <a:xfrm>
            <a:off x="323850" y="6477000"/>
            <a:ext cx="3105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Goncalo Vieira 2002</a:t>
            </a:r>
          </a:p>
        </p:txBody>
      </p:sp>
    </p:spTree>
    <p:extLst>
      <p:ext uri="{BB962C8B-B14F-4D97-AF65-F5344CB8AC3E}">
        <p14:creationId xmlns:p14="http://schemas.microsoft.com/office/powerpoint/2010/main" val="3522787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Text Box 2"/>
          <p:cNvSpPr txBox="1">
            <a:spLocks noChangeArrowheads="1"/>
          </p:cNvSpPr>
          <p:nvPr/>
        </p:nvSpPr>
        <p:spPr bwMode="auto">
          <a:xfrm>
            <a:off x="0" y="6521450"/>
            <a:ext cx="27765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Jeff Munro 2002</a:t>
            </a:r>
          </a:p>
        </p:txBody>
      </p:sp>
      <p:pic>
        <p:nvPicPr>
          <p:cNvPr id="416771" name="Picture 3" descr="C:\Geomorphcdrom\Munroe\1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6713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C:\Geomorphcdrom\Vieira\vieira_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34400" cy="6827838"/>
          </a:xfrm>
          <a:prstGeom prst="rect">
            <a:avLst/>
          </a:prstGeom>
          <a:noFill/>
          <a:extLst>
            <a:ext uri="{909E8E84-426E-40DD-AFC4-6F175D3DCCD1}">
              <a14:hiddenFill xmlns:a14="http://schemas.microsoft.com/office/drawing/2010/main">
                <a:solidFill>
                  <a:srgbClr val="FFFFFF"/>
                </a:solidFill>
              </a14:hiddenFill>
            </a:ext>
          </a:extLst>
        </p:spPr>
      </p:pic>
      <p:sp>
        <p:nvSpPr>
          <p:cNvPr id="187395" name="Text Box 3"/>
          <p:cNvSpPr txBox="1">
            <a:spLocks noChangeArrowheads="1"/>
          </p:cNvSpPr>
          <p:nvPr/>
        </p:nvSpPr>
        <p:spPr bwMode="auto">
          <a:xfrm>
            <a:off x="323850" y="6477000"/>
            <a:ext cx="3105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Goncalo Vieira 2002</a:t>
            </a:r>
          </a:p>
        </p:txBody>
      </p:sp>
    </p:spTree>
    <p:extLst>
      <p:ext uri="{BB962C8B-B14F-4D97-AF65-F5344CB8AC3E}">
        <p14:creationId xmlns:p14="http://schemas.microsoft.com/office/powerpoint/2010/main" val="1919234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6" name="Picture 2" descr="C:\Geomorphcdrom\Charvillon\DFVersant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7750" y="0"/>
            <a:ext cx="4508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61827" name="Text Box 3"/>
          <p:cNvSpPr txBox="1">
            <a:spLocks noChangeArrowheads="1"/>
          </p:cNvSpPr>
          <p:nvPr/>
        </p:nvSpPr>
        <p:spPr bwMode="auto">
          <a:xfrm>
            <a:off x="2308225" y="6477000"/>
            <a:ext cx="4244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Stephane Veyrat-Charvillon 2002</a:t>
            </a:r>
          </a:p>
        </p:txBody>
      </p:sp>
    </p:spTree>
    <p:extLst>
      <p:ext uri="{BB962C8B-B14F-4D97-AF65-F5344CB8AC3E}">
        <p14:creationId xmlns:p14="http://schemas.microsoft.com/office/powerpoint/2010/main" val="25163982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3" y="1066800"/>
            <a:ext cx="5505450" cy="4923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99288"/>
            <a:ext cx="3838303" cy="6376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40132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0" y="6521450"/>
            <a:ext cx="3071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William Locke 2002</a:t>
            </a:r>
          </a:p>
        </p:txBody>
      </p:sp>
      <p:pic>
        <p:nvPicPr>
          <p:cNvPr id="199683" name="Picture 3" descr="C:\Geomorphcdrom\Locke\GEOMORPH\periglaci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6400"/>
            <a:ext cx="9144000" cy="6043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0825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C:\Geomorphcdrom\Locke\GEOMORPH\periglacia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7113" y="0"/>
            <a:ext cx="4549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01731" name="Text Box 3"/>
          <p:cNvSpPr txBox="1">
            <a:spLocks noChangeArrowheads="1"/>
          </p:cNvSpPr>
          <p:nvPr/>
        </p:nvSpPr>
        <p:spPr bwMode="auto">
          <a:xfrm>
            <a:off x="2262188" y="6521450"/>
            <a:ext cx="30718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William Locke 2002</a:t>
            </a:r>
          </a:p>
        </p:txBody>
      </p:sp>
    </p:spTree>
    <p:extLst>
      <p:ext uri="{BB962C8B-B14F-4D97-AF65-F5344CB8AC3E}">
        <p14:creationId xmlns:p14="http://schemas.microsoft.com/office/powerpoint/2010/main" val="20324423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12243"/>
            <a:ext cx="6779838" cy="5988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09208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48" y="1143000"/>
            <a:ext cx="9025869"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6939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93" y="1447800"/>
            <a:ext cx="873713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4971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8" name="Picture 2" descr="C:\Geomorphcdrom\Jakob\mathia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138" y="0"/>
            <a:ext cx="59261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39299" name="Text Box 3"/>
          <p:cNvSpPr txBox="1">
            <a:spLocks noChangeArrowheads="1"/>
          </p:cNvSpPr>
          <p:nvPr/>
        </p:nvSpPr>
        <p:spPr bwMode="auto">
          <a:xfrm>
            <a:off x="1574800" y="6521450"/>
            <a:ext cx="314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Matthias Jakob 2002</a:t>
            </a:r>
          </a:p>
        </p:txBody>
      </p:sp>
    </p:spTree>
    <p:extLst>
      <p:ext uri="{BB962C8B-B14F-4D97-AF65-F5344CB8AC3E}">
        <p14:creationId xmlns:p14="http://schemas.microsoft.com/office/powerpoint/2010/main" val="24172557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2400"/>
            <a:ext cx="4724400" cy="6505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7324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Text Box 2"/>
          <p:cNvSpPr txBox="1">
            <a:spLocks noChangeArrowheads="1"/>
          </p:cNvSpPr>
          <p:nvPr/>
        </p:nvSpPr>
        <p:spPr bwMode="auto">
          <a:xfrm>
            <a:off x="0" y="6521450"/>
            <a:ext cx="314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Matthias Jakob 2002</a:t>
            </a:r>
          </a:p>
        </p:txBody>
      </p:sp>
      <p:pic>
        <p:nvPicPr>
          <p:cNvPr id="499715" name="Picture 3" descr="C:\Geomorphcdrom\Jakob\m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3700"/>
            <a:ext cx="9144000" cy="6072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0991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97923"/>
            <a:ext cx="8797051" cy="444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42482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8740"/>
            <a:ext cx="7354558" cy="6012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17808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32684"/>
            <a:ext cx="8827843" cy="4129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29019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10877"/>
            <a:ext cx="8985310" cy="5032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54759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2" descr="C:\Geomorphcdrom\Richards\Mount Cook flight - Tas#A1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6659" name="Text Box 3"/>
          <p:cNvSpPr txBox="1">
            <a:spLocks noChangeArrowheads="1"/>
          </p:cNvSpPr>
          <p:nvPr/>
        </p:nvSpPr>
        <p:spPr bwMode="auto">
          <a:xfrm>
            <a:off x="0" y="6521450"/>
            <a:ext cx="311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Keith Richards 2002</a:t>
            </a:r>
          </a:p>
        </p:txBody>
      </p:sp>
    </p:spTree>
    <p:extLst>
      <p:ext uri="{BB962C8B-B14F-4D97-AF65-F5344CB8AC3E}">
        <p14:creationId xmlns:p14="http://schemas.microsoft.com/office/powerpoint/2010/main" val="35224027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0" y="6521450"/>
            <a:ext cx="3024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Daryl Dagesse 2002</a:t>
            </a:r>
          </a:p>
        </p:txBody>
      </p:sp>
      <p:pic>
        <p:nvPicPr>
          <p:cNvPr id="107523" name="Picture 3" descr="C:\Geomorphcdrom\Dagesse\BraidedStre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6172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173" y="381000"/>
            <a:ext cx="5395627"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3134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Text Box 2"/>
          <p:cNvSpPr txBox="1">
            <a:spLocks noChangeArrowheads="1"/>
          </p:cNvSpPr>
          <p:nvPr/>
        </p:nvSpPr>
        <p:spPr bwMode="auto">
          <a:xfrm>
            <a:off x="0" y="6521450"/>
            <a:ext cx="314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Matthias Jakob 2002</a:t>
            </a:r>
          </a:p>
        </p:txBody>
      </p:sp>
      <p:pic>
        <p:nvPicPr>
          <p:cNvPr id="437251" name="Picture 3" descr="C:\Geomorphcdrom\Jakob\duf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7350"/>
            <a:ext cx="9144000" cy="608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1345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descr="C:\Geomorphcdrom\Catto\alluvial f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6075"/>
            <a:ext cx="9144000" cy="6165850"/>
          </a:xfrm>
          <a:prstGeom prst="rect">
            <a:avLst/>
          </a:prstGeom>
          <a:noFill/>
          <a:extLst>
            <a:ext uri="{909E8E84-426E-40DD-AFC4-6F175D3DCCD1}">
              <a14:hiddenFill xmlns:a14="http://schemas.microsoft.com/office/drawing/2010/main">
                <a:solidFill>
                  <a:srgbClr val="FFFFFF"/>
                </a:solidFill>
              </a14:hiddenFill>
            </a:ext>
          </a:extLst>
        </p:spPr>
      </p:pic>
      <p:sp>
        <p:nvSpPr>
          <p:cNvPr id="279555" name="Text Box 3"/>
          <p:cNvSpPr txBox="1">
            <a:spLocks noChangeArrowheads="1"/>
          </p:cNvSpPr>
          <p:nvPr/>
        </p:nvSpPr>
        <p:spPr bwMode="auto">
          <a:xfrm>
            <a:off x="0" y="6140450"/>
            <a:ext cx="28321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Norm Catto 2002</a:t>
            </a:r>
          </a:p>
        </p:txBody>
      </p:sp>
    </p:spTree>
    <p:extLst>
      <p:ext uri="{BB962C8B-B14F-4D97-AF65-F5344CB8AC3E}">
        <p14:creationId xmlns:p14="http://schemas.microsoft.com/office/powerpoint/2010/main" val="29882615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Text Box 2"/>
          <p:cNvSpPr txBox="1">
            <a:spLocks noChangeArrowheads="1"/>
          </p:cNvSpPr>
          <p:nvPr/>
        </p:nvSpPr>
        <p:spPr bwMode="auto">
          <a:xfrm>
            <a:off x="0" y="6521450"/>
            <a:ext cx="29797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Nicola Surian 2002</a:t>
            </a:r>
          </a:p>
        </p:txBody>
      </p:sp>
      <p:pic>
        <p:nvPicPr>
          <p:cNvPr id="380931" name="Picture 3" descr="C:\Geomorphcdrom\Surian\Surian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888"/>
            <a:ext cx="9144000" cy="6119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821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C:\Geomorphcdrom\Locke\GEOMORPH\outlet and morain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238" y="0"/>
            <a:ext cx="3819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43043" name="Text Box 3"/>
          <p:cNvSpPr txBox="1">
            <a:spLocks noChangeArrowheads="1"/>
          </p:cNvSpPr>
          <p:nvPr/>
        </p:nvSpPr>
        <p:spPr bwMode="auto">
          <a:xfrm>
            <a:off x="2667000" y="6521450"/>
            <a:ext cx="3071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William Locke 2002</a:t>
            </a:r>
          </a:p>
        </p:txBody>
      </p:sp>
    </p:spTree>
    <p:extLst>
      <p:ext uri="{BB962C8B-B14F-4D97-AF65-F5344CB8AC3E}">
        <p14:creationId xmlns:p14="http://schemas.microsoft.com/office/powerpoint/2010/main" val="23999795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Text Box 2"/>
          <p:cNvSpPr txBox="1">
            <a:spLocks noChangeArrowheads="1"/>
          </p:cNvSpPr>
          <p:nvPr/>
        </p:nvSpPr>
        <p:spPr bwMode="auto">
          <a:xfrm>
            <a:off x="0" y="6521450"/>
            <a:ext cx="314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Matthias Jakob 2002</a:t>
            </a:r>
          </a:p>
        </p:txBody>
      </p:sp>
      <p:pic>
        <p:nvPicPr>
          <p:cNvPr id="441347" name="Picture 3" descr="C:\Geomorphcdrom\Jakob\mathia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0850"/>
            <a:ext cx="9144000" cy="595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6340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Text Box 2"/>
          <p:cNvSpPr txBox="1">
            <a:spLocks noChangeArrowheads="1"/>
          </p:cNvSpPr>
          <p:nvPr/>
        </p:nvSpPr>
        <p:spPr bwMode="auto">
          <a:xfrm>
            <a:off x="0" y="6521450"/>
            <a:ext cx="314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Matthias Jakob 2002</a:t>
            </a:r>
          </a:p>
        </p:txBody>
      </p:sp>
      <p:pic>
        <p:nvPicPr>
          <p:cNvPr id="443395" name="Picture 3" descr="C:\Geomorphcdrom\Jakob\m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3388"/>
            <a:ext cx="9144000" cy="5992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2753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C:\Geomorphcdrom\Jakob\m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563" y="0"/>
            <a:ext cx="5986462" cy="6858000"/>
          </a:xfrm>
          <a:prstGeom prst="rect">
            <a:avLst/>
          </a:prstGeom>
          <a:noFill/>
          <a:extLst>
            <a:ext uri="{909E8E84-426E-40DD-AFC4-6F175D3DCCD1}">
              <a14:hiddenFill xmlns:a14="http://schemas.microsoft.com/office/drawing/2010/main">
                <a:solidFill>
                  <a:srgbClr val="FFFFFF"/>
                </a:solidFill>
              </a14:hiddenFill>
            </a:ext>
          </a:extLst>
        </p:spPr>
      </p:pic>
      <p:sp>
        <p:nvSpPr>
          <p:cNvPr id="447491" name="Text Box 3"/>
          <p:cNvSpPr txBox="1">
            <a:spLocks noChangeArrowheads="1"/>
          </p:cNvSpPr>
          <p:nvPr/>
        </p:nvSpPr>
        <p:spPr bwMode="auto">
          <a:xfrm>
            <a:off x="1574800" y="6521450"/>
            <a:ext cx="314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Matthias Jakob 2002</a:t>
            </a:r>
          </a:p>
        </p:txBody>
      </p:sp>
    </p:spTree>
    <p:extLst>
      <p:ext uri="{BB962C8B-B14F-4D97-AF65-F5344CB8AC3E}">
        <p14:creationId xmlns:p14="http://schemas.microsoft.com/office/powerpoint/2010/main" val="34172028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ext Box 2"/>
          <p:cNvSpPr txBox="1">
            <a:spLocks noChangeArrowheads="1"/>
          </p:cNvSpPr>
          <p:nvPr/>
        </p:nvSpPr>
        <p:spPr bwMode="auto">
          <a:xfrm>
            <a:off x="0" y="6521450"/>
            <a:ext cx="311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Keith Richards 2002</a:t>
            </a:r>
          </a:p>
        </p:txBody>
      </p:sp>
      <p:pic>
        <p:nvPicPr>
          <p:cNvPr id="281603" name="Picture 3" descr="C:\Geomorphcdrom\Richards\Scree chute nr Chamoli #FC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5600"/>
            <a:ext cx="9144000" cy="614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0170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C:\Geomorphcdrom\Geertsema\Muskwa-Chisca 006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69315" name="Text Box 3"/>
          <p:cNvSpPr txBox="1">
            <a:spLocks noChangeArrowheads="1"/>
          </p:cNvSpPr>
          <p:nvPr/>
        </p:nvSpPr>
        <p:spPr bwMode="auto">
          <a:xfrm>
            <a:off x="0" y="6523038"/>
            <a:ext cx="3400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Martin Geertsema 2002</a:t>
            </a:r>
          </a:p>
        </p:txBody>
      </p:sp>
    </p:spTree>
    <p:extLst>
      <p:ext uri="{BB962C8B-B14F-4D97-AF65-F5344CB8AC3E}">
        <p14:creationId xmlns:p14="http://schemas.microsoft.com/office/powerpoint/2010/main" val="28372201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descr="C:\Geomorphcdrom\Larsen\apt_bld_collap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4131" name="Text Box 3"/>
          <p:cNvSpPr txBox="1">
            <a:spLocks noChangeArrowheads="1"/>
          </p:cNvSpPr>
          <p:nvPr/>
        </p:nvSpPr>
        <p:spPr bwMode="auto">
          <a:xfrm>
            <a:off x="2030413" y="6521450"/>
            <a:ext cx="32273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Matthew Larsen 2002</a:t>
            </a:r>
          </a:p>
        </p:txBody>
      </p:sp>
    </p:spTree>
    <p:extLst>
      <p:ext uri="{BB962C8B-B14F-4D97-AF65-F5344CB8AC3E}">
        <p14:creationId xmlns:p14="http://schemas.microsoft.com/office/powerpoint/2010/main" val="7725586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ext Box 2"/>
          <p:cNvSpPr txBox="1">
            <a:spLocks noChangeArrowheads="1"/>
          </p:cNvSpPr>
          <p:nvPr/>
        </p:nvSpPr>
        <p:spPr bwMode="auto">
          <a:xfrm>
            <a:off x="0" y="6521450"/>
            <a:ext cx="3024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Daryl Dagesse 2002</a:t>
            </a:r>
          </a:p>
        </p:txBody>
      </p:sp>
      <p:pic>
        <p:nvPicPr>
          <p:cNvPr id="254979" name="Picture 3" descr="C:\Geomorphcdrom\Dagesse\Slu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0"/>
            <a:ext cx="9144000" cy="5843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9104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C:\Geomorphcdrom\Schaetzl\Slump blocks in colluv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8991600" cy="6816725"/>
          </a:xfrm>
          <a:prstGeom prst="rect">
            <a:avLst/>
          </a:prstGeom>
          <a:noFill/>
          <a:extLst>
            <a:ext uri="{909E8E84-426E-40DD-AFC4-6F175D3DCCD1}">
              <a14:hiddenFill xmlns:a14="http://schemas.microsoft.com/office/drawing/2010/main">
                <a:solidFill>
                  <a:srgbClr val="FFFFFF"/>
                </a:solidFill>
              </a14:hiddenFill>
            </a:ext>
          </a:extLst>
        </p:spPr>
      </p:pic>
      <p:sp>
        <p:nvSpPr>
          <p:cNvPr id="287747" name="Text Box 3"/>
          <p:cNvSpPr txBox="1">
            <a:spLocks noChangeArrowheads="1"/>
          </p:cNvSpPr>
          <p:nvPr/>
        </p:nvSpPr>
        <p:spPr bwMode="auto">
          <a:xfrm>
            <a:off x="63500" y="6477000"/>
            <a:ext cx="313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Randy Schaetzl 2002</a:t>
            </a:r>
          </a:p>
        </p:txBody>
      </p:sp>
    </p:spTree>
    <p:extLst>
      <p:ext uri="{BB962C8B-B14F-4D97-AF65-F5344CB8AC3E}">
        <p14:creationId xmlns:p14="http://schemas.microsoft.com/office/powerpoint/2010/main" val="37038441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descr="C:\Geomorphcdrom\Dittmer\slump1.jpg_C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075" y="0"/>
            <a:ext cx="4640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28707" name="Text Box 3"/>
          <p:cNvSpPr txBox="1">
            <a:spLocks noChangeArrowheads="1"/>
          </p:cNvSpPr>
          <p:nvPr/>
        </p:nvSpPr>
        <p:spPr bwMode="auto">
          <a:xfrm>
            <a:off x="2281238" y="6521450"/>
            <a:ext cx="3489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Christiane Mainzer 2002</a:t>
            </a:r>
          </a:p>
        </p:txBody>
      </p:sp>
    </p:spTree>
    <p:extLst>
      <p:ext uri="{BB962C8B-B14F-4D97-AF65-F5344CB8AC3E}">
        <p14:creationId xmlns:p14="http://schemas.microsoft.com/office/powerpoint/2010/main" val="16435726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0" y="6521450"/>
            <a:ext cx="3090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Frank Eckardt 2002</a:t>
            </a:r>
          </a:p>
        </p:txBody>
      </p:sp>
      <p:pic>
        <p:nvPicPr>
          <p:cNvPr id="218115" name="Picture 3" descr="C:\Geomorphcdrom\Eckart\Geom_CD_Weathering_Granite_Exfoliation2_Namib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375"/>
            <a:ext cx="9144000" cy="5938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230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ext Box 1026"/>
          <p:cNvSpPr txBox="1">
            <a:spLocks noChangeArrowheads="1"/>
          </p:cNvSpPr>
          <p:nvPr/>
        </p:nvSpPr>
        <p:spPr bwMode="auto">
          <a:xfrm>
            <a:off x="0" y="6521450"/>
            <a:ext cx="2855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Allan James 2002</a:t>
            </a:r>
          </a:p>
        </p:txBody>
      </p:sp>
      <p:pic>
        <p:nvPicPr>
          <p:cNvPr id="257027" name="Picture 1027" descr="C:\Geomorphcdrom\James\Glacial\ErosionFeatures\_2Roch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6938"/>
            <a:ext cx="9144000" cy="512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8571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descr="C:\Geomorphcdrom\Kuhn\0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9667" name="Text Box 3"/>
          <p:cNvSpPr txBox="1">
            <a:spLocks noChangeArrowheads="1"/>
          </p:cNvSpPr>
          <p:nvPr/>
        </p:nvSpPr>
        <p:spPr bwMode="auto">
          <a:xfrm>
            <a:off x="0" y="6521450"/>
            <a:ext cx="30813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Nicolaus Kuhn 2002</a:t>
            </a:r>
          </a:p>
        </p:txBody>
      </p:sp>
    </p:spTree>
    <p:extLst>
      <p:ext uri="{BB962C8B-B14F-4D97-AF65-F5344CB8AC3E}">
        <p14:creationId xmlns:p14="http://schemas.microsoft.com/office/powerpoint/2010/main" val="18441852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9" name="Picture 3" descr="headwardero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6421" name="Text Box 5"/>
          <p:cNvSpPr txBox="1">
            <a:spLocks noChangeArrowheads="1"/>
          </p:cNvSpPr>
          <p:nvPr/>
        </p:nvSpPr>
        <p:spPr bwMode="auto">
          <a:xfrm>
            <a:off x="0" y="6515100"/>
            <a:ext cx="3057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Alan Arbogast 2002</a:t>
            </a:r>
          </a:p>
        </p:txBody>
      </p:sp>
    </p:spTree>
    <p:extLst>
      <p:ext uri="{BB962C8B-B14F-4D97-AF65-F5344CB8AC3E}">
        <p14:creationId xmlns:p14="http://schemas.microsoft.com/office/powerpoint/2010/main" val="25211047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Text Box 2"/>
          <p:cNvSpPr txBox="1">
            <a:spLocks noChangeArrowheads="1"/>
          </p:cNvSpPr>
          <p:nvPr/>
        </p:nvSpPr>
        <p:spPr bwMode="auto">
          <a:xfrm>
            <a:off x="0" y="6521450"/>
            <a:ext cx="29670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Frans Kwaad 2002</a:t>
            </a:r>
          </a:p>
        </p:txBody>
      </p:sp>
      <p:pic>
        <p:nvPicPr>
          <p:cNvPr id="400387" name="Picture 3" descr="C:\Geomorphcdrom\Kwaad\FK_Gully3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0538"/>
            <a:ext cx="9144000" cy="587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4548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Text Box 2"/>
          <p:cNvSpPr txBox="1">
            <a:spLocks noChangeArrowheads="1"/>
          </p:cNvSpPr>
          <p:nvPr/>
        </p:nvSpPr>
        <p:spPr bwMode="auto">
          <a:xfrm>
            <a:off x="0" y="6521450"/>
            <a:ext cx="29670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Frans Kwaad 2002</a:t>
            </a:r>
          </a:p>
        </p:txBody>
      </p:sp>
      <p:pic>
        <p:nvPicPr>
          <p:cNvPr id="402435" name="Picture 3" descr="C:\Geomorphcdrom\Kwaad\FK_Gully4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8788"/>
            <a:ext cx="9144000" cy="594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0112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p:cNvSpPr txBox="1">
            <a:spLocks noChangeArrowheads="1"/>
          </p:cNvSpPr>
          <p:nvPr/>
        </p:nvSpPr>
        <p:spPr bwMode="auto">
          <a:xfrm>
            <a:off x="0" y="6521450"/>
            <a:ext cx="3387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J. Michael Daniels 2002</a:t>
            </a:r>
          </a:p>
        </p:txBody>
      </p:sp>
      <p:pic>
        <p:nvPicPr>
          <p:cNvPr id="429059" name="Picture 3" descr="C:\Geomorphcdrom\Daniels\slo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250"/>
            <a:ext cx="9144000" cy="615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9822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2142"/>
            <a:ext cx="4495800" cy="6719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88255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Text Box 2"/>
          <p:cNvSpPr txBox="1">
            <a:spLocks noChangeArrowheads="1"/>
          </p:cNvSpPr>
          <p:nvPr/>
        </p:nvSpPr>
        <p:spPr bwMode="auto">
          <a:xfrm>
            <a:off x="0" y="6521450"/>
            <a:ext cx="3090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Frank Eckardt 2002</a:t>
            </a:r>
          </a:p>
        </p:txBody>
      </p:sp>
      <p:pic>
        <p:nvPicPr>
          <p:cNvPr id="291843" name="Picture 3" descr="C:\Geomorphcdrom\Eckart\Geom_CD_Soil_Loess_Terraces_Chi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9100"/>
            <a:ext cx="9144000" cy="6021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3159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C:\Geomorphcdrom\Mason\jiuzhoutai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686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0035" name="Text Box 3"/>
          <p:cNvSpPr txBox="1">
            <a:spLocks noChangeArrowheads="1"/>
          </p:cNvSpPr>
          <p:nvPr/>
        </p:nvSpPr>
        <p:spPr bwMode="auto">
          <a:xfrm>
            <a:off x="2233613" y="6521450"/>
            <a:ext cx="27193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Joe Mason 2002</a:t>
            </a:r>
          </a:p>
        </p:txBody>
      </p:sp>
    </p:spTree>
    <p:extLst>
      <p:ext uri="{BB962C8B-B14F-4D97-AF65-F5344CB8AC3E}">
        <p14:creationId xmlns:p14="http://schemas.microsoft.com/office/powerpoint/2010/main" val="2988983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1026" descr="C:\Geomorphcdrom\Locke\GEOMORPH\are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888" y="0"/>
            <a:ext cx="4594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24611" name="Text Box 1027"/>
          <p:cNvSpPr txBox="1">
            <a:spLocks noChangeArrowheads="1"/>
          </p:cNvSpPr>
          <p:nvPr/>
        </p:nvSpPr>
        <p:spPr bwMode="auto">
          <a:xfrm>
            <a:off x="2338388" y="6521450"/>
            <a:ext cx="30718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rPr>
              <a:t>Copyright © William Locke 2002</a:t>
            </a:r>
          </a:p>
        </p:txBody>
      </p:sp>
    </p:spTree>
    <p:extLst>
      <p:ext uri="{BB962C8B-B14F-4D97-AF65-F5344CB8AC3E}">
        <p14:creationId xmlns:p14="http://schemas.microsoft.com/office/powerpoint/2010/main" val="33817756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1734</Words>
  <Application>Microsoft Office PowerPoint</Application>
  <PresentationFormat>On-screen Show (4:3)</PresentationFormat>
  <Paragraphs>207</Paragraphs>
  <Slides>87</Slides>
  <Notes>68</Notes>
  <HiddenSlides>0</HiddenSlides>
  <MMClips>0</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Fonstad</dc:creator>
  <cp:lastModifiedBy>Mark Fonstad</cp:lastModifiedBy>
  <cp:revision>7</cp:revision>
  <dcterms:created xsi:type="dcterms:W3CDTF">2014-02-03T06:10:49Z</dcterms:created>
  <dcterms:modified xsi:type="dcterms:W3CDTF">2014-02-03T07:03:11Z</dcterms:modified>
</cp:coreProperties>
</file>