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350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57" r:id="rId11"/>
    <p:sldId id="258" r:id="rId12"/>
    <p:sldId id="351" r:id="rId13"/>
    <p:sldId id="291" r:id="rId14"/>
    <p:sldId id="290" r:id="rId15"/>
    <p:sldId id="292" r:id="rId16"/>
    <p:sldId id="259" r:id="rId17"/>
    <p:sldId id="261" r:id="rId18"/>
    <p:sldId id="262" r:id="rId19"/>
    <p:sldId id="263" r:id="rId20"/>
    <p:sldId id="264" r:id="rId21"/>
    <p:sldId id="265" r:id="rId22"/>
    <p:sldId id="267" r:id="rId23"/>
    <p:sldId id="269" r:id="rId24"/>
    <p:sldId id="271" r:id="rId25"/>
    <p:sldId id="272" r:id="rId26"/>
    <p:sldId id="320" r:id="rId27"/>
    <p:sldId id="321" r:id="rId28"/>
    <p:sldId id="322" r:id="rId29"/>
    <p:sldId id="323" r:id="rId30"/>
    <p:sldId id="324" r:id="rId31"/>
    <p:sldId id="352" r:id="rId32"/>
    <p:sldId id="353" r:id="rId33"/>
    <p:sldId id="354" r:id="rId34"/>
    <p:sldId id="355" r:id="rId35"/>
    <p:sldId id="356" r:id="rId36"/>
    <p:sldId id="357" r:id="rId37"/>
    <p:sldId id="358" r:id="rId38"/>
    <p:sldId id="359" r:id="rId39"/>
    <p:sldId id="360" r:id="rId40"/>
    <p:sldId id="361" r:id="rId41"/>
    <p:sldId id="362" r:id="rId42"/>
    <p:sldId id="363" r:id="rId43"/>
    <p:sldId id="364" r:id="rId44"/>
    <p:sldId id="365" r:id="rId45"/>
    <p:sldId id="366" r:id="rId46"/>
    <p:sldId id="367" r:id="rId47"/>
    <p:sldId id="368" r:id="rId48"/>
    <p:sldId id="369" r:id="rId49"/>
    <p:sldId id="370" r:id="rId50"/>
    <p:sldId id="371" r:id="rId51"/>
    <p:sldId id="372" r:id="rId52"/>
    <p:sldId id="373" r:id="rId53"/>
    <p:sldId id="374" r:id="rId54"/>
    <p:sldId id="375" r:id="rId55"/>
    <p:sldId id="376" r:id="rId56"/>
    <p:sldId id="377" r:id="rId57"/>
    <p:sldId id="378" r:id="rId58"/>
    <p:sldId id="379" r:id="rId59"/>
    <p:sldId id="380" r:id="rId60"/>
    <p:sldId id="381" r:id="rId61"/>
    <p:sldId id="382" r:id="rId62"/>
    <p:sldId id="383" r:id="rId63"/>
    <p:sldId id="384" r:id="rId64"/>
    <p:sldId id="385" r:id="rId65"/>
    <p:sldId id="386" r:id="rId66"/>
    <p:sldId id="387" r:id="rId67"/>
    <p:sldId id="388" r:id="rId68"/>
    <p:sldId id="389" r:id="rId69"/>
    <p:sldId id="390" r:id="rId70"/>
    <p:sldId id="391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-966" y="-16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D614F-1C41-41B3-81F7-8733B774A0CB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F8DF5-6BAD-4ECD-AC35-FAB05778C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86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27DA37-3561-49DD-AF99-1D8E5BD400E5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A1BF60-2C89-4058-963D-87EF30FD2860}" type="slidenum">
              <a:rPr lang="en-US" smtClean="0"/>
              <a:pPr>
                <a:defRPr/>
              </a:pPr>
              <a:t>23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930231-46BC-44FA-AC0C-AE897F74EEF0}" type="slidenum">
              <a:rPr lang="en-US" smtClean="0"/>
              <a:pPr>
                <a:defRPr/>
              </a:pPr>
              <a:t>24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r>
              <a:rPr lang="en-US" altLang="en-US" sz="1400" smtClean="0">
                <a:ea typeface="ＭＳ Ｐゴシック" pitchFamily="1" charset="-128"/>
              </a:rPr>
              <a:t>A large mass of ice and rock separated from a vertical face on Nevado Huascaran, the highest peak in Peru</a:t>
            </a:r>
          </a:p>
          <a:p>
            <a:pPr eaLnBrk="1" hangingPunct="1">
              <a:buFontTx/>
              <a:buChar char="•"/>
            </a:pPr>
            <a:r>
              <a:rPr lang="en-US" altLang="en-US" sz="1400" smtClean="0">
                <a:ea typeface="ＭＳ Ｐゴシック" pitchFamily="1" charset="-128"/>
              </a:rPr>
              <a:t>The slab fell 1000 m vertically, disintegrated, slid down the lateral slopes of the mountain, and then was launched off a 'ski jump'. </a:t>
            </a:r>
          </a:p>
          <a:p>
            <a:pPr eaLnBrk="1" hangingPunct="1">
              <a:buFontTx/>
              <a:buChar char="•"/>
            </a:pPr>
            <a:r>
              <a:rPr lang="en-US" altLang="en-US" sz="1400" smtClean="0">
                <a:ea typeface="ＭＳ Ｐゴシック" pitchFamily="1" charset="-128"/>
              </a:rPr>
              <a:t>Debris reached a velocity as high as 280 km/hr</a:t>
            </a:r>
          </a:p>
          <a:p>
            <a:pPr eaLnBrk="1" hangingPunct="1">
              <a:buFontTx/>
              <a:buChar char="•"/>
            </a:pPr>
            <a:r>
              <a:rPr lang="en-US" altLang="en-US" sz="1400" smtClean="0">
                <a:ea typeface="ＭＳ Ｐゴシック" pitchFamily="1" charset="-128"/>
              </a:rPr>
              <a:t>buried the towns of Yungay and Ranrahirca, having traveled 11 km horizontally in about 4 minutes at a mean velocity of 165 km/hr. </a:t>
            </a:r>
          </a:p>
          <a:p>
            <a:pPr eaLnBrk="1" hangingPunct="1">
              <a:buFontTx/>
              <a:buChar char="•"/>
            </a:pPr>
            <a:r>
              <a:rPr lang="en-US" altLang="en-US" sz="1400" smtClean="0">
                <a:ea typeface="ＭＳ Ｐゴシック" pitchFamily="1" charset="-128"/>
              </a:rPr>
              <a:t>The death toll in both villages was 20,000.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C11685-CE21-4ADA-8582-7A35D0E94FBC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87EA47-8513-48B9-9FBC-0D8E2DFEAFCF}" type="slidenum">
              <a:rPr lang="en-US"/>
              <a:pPr/>
              <a:t>26</a:t>
            </a:fld>
            <a:endParaRPr lang="en-US"/>
          </a:p>
        </p:txBody>
      </p:sp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Arenal volcano, Costa Rica with lava flow in the foreground. 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477006-B7DC-43DB-83B7-85C4C500DEC3}" type="slidenum">
              <a:rPr lang="en-US"/>
              <a:pPr/>
              <a:t>27</a:t>
            </a:fld>
            <a:endParaRPr lang="en-US"/>
          </a:p>
        </p:txBody>
      </p:sp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latin typeface="Courier New" pitchFamily="49" charset="0"/>
                <a:ea typeface="MS Mincho" charset="-128"/>
              </a:rPr>
              <a:t>Semeru active volcano located in the Lengkong river next to the Semeru volcano - Est of Java - Indonesia.</a:t>
            </a:r>
            <a:endParaRPr lang="en-US">
              <a:latin typeface="Courier New" pitchFamily="49" charset="0"/>
              <a:cs typeface="Courier New" pitchFamily="49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C016D7-A31B-4F06-A1CB-6539030CFE0C}" type="slidenum">
              <a:rPr lang="en-US"/>
              <a:pPr/>
              <a:t>28</a:t>
            </a:fld>
            <a:endParaRPr lang="en-US"/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ea typeface="MS Mincho" charset="-128"/>
              </a:rPr>
              <a:t>Mt. St. Helens from Johnston Ridge.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8D7B36-0E52-4296-90C1-A1FA3F82C523}" type="slidenum">
              <a:rPr lang="en-US"/>
              <a:pPr/>
              <a:t>29</a:t>
            </a:fld>
            <a:endParaRPr lang="en-US"/>
          </a:p>
        </p:txBody>
      </p:sp>
      <p:sp>
        <p:nvSpPr>
          <p:cNvPr id="46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latin typeface="Courier New" pitchFamily="49" charset="0"/>
                <a:ea typeface="MS Mincho" charset="-128"/>
              </a:rPr>
              <a:t>Slope debris flows located in Isere - French North Alps.</a:t>
            </a:r>
            <a:endParaRPr lang="en-US">
              <a:latin typeface="Courier New" pitchFamily="49" charset="0"/>
              <a:cs typeface="Courier New" pitchFamily="49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1292E6-452A-4E2B-AC17-F17D68EA2392}" type="slidenum">
              <a:rPr lang="en-US"/>
              <a:pPr/>
              <a:t>30</a:t>
            </a:fld>
            <a:endParaRPr lang="en-US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Debris flow damage to an apartment building following heavy rainfall and flash flooding in December, 1999, Venezuela. 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3F0-4341-40BD-8731-25EFAE490650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69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3F0-4341-40BD-8731-25EFAE490650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41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3F0-4341-40BD-8731-25EFAE490650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9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3F0-4341-40BD-8731-25EFAE490650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3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3F0-4341-40BD-8731-25EFAE490650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95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3F0-4341-40BD-8731-25EFAE490650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83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3F0-4341-40BD-8731-25EFAE490650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7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3F0-4341-40BD-8731-25EFAE490650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61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3F0-4341-40BD-8731-25EFAE490650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84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3F0-4341-40BD-8731-25EFAE490650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3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3F0-4341-40BD-8731-25EFAE490650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54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523F0-4341-40BD-8731-25EFAE490650}" type="datetimeFigureOut">
              <a:rPr lang="en-US" smtClean="0"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2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Example of Bioclimatic Belts</a:t>
            </a:r>
            <a:endParaRPr lang="en-US" dirty="0"/>
          </a:p>
        </p:txBody>
      </p:sp>
      <p:pic>
        <p:nvPicPr>
          <p:cNvPr id="58370" name="Picture 2" descr="http://www.kathyloperevents.com/kilimanjaro/images/v0311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08" y="878640"/>
            <a:ext cx="8844492" cy="582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323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799"/>
            <a:ext cx="9144000" cy="464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37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162050"/>
            <a:ext cx="748665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040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Mountain Challenges and Opportunities</a:t>
            </a:r>
            <a:endParaRPr lang="en-US" dirty="0"/>
          </a:p>
        </p:txBody>
      </p:sp>
      <p:pic>
        <p:nvPicPr>
          <p:cNvPr id="59394" name="Picture 2" descr="http://s.ngm.com/2007/09/vesuvius/img/vesuvius_fea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29" y="1490132"/>
            <a:ext cx="7766371" cy="521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607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33400"/>
            <a:ext cx="8250226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28800" y="5997714"/>
            <a:ext cx="5787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Shepherds in Northern Iran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721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99" y="228600"/>
            <a:ext cx="8400661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30763" y="5997714"/>
            <a:ext cx="5332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‘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Andenes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’ Terraces, Peru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179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81000"/>
            <a:ext cx="7620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5997714"/>
            <a:ext cx="91457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Seter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in Norway, Transhumance (Summer)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417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>
                <a:ea typeface="ＭＳ Ｐゴシック" pitchFamily="1" charset="-128"/>
              </a:rPr>
              <a:t>Austro-Italian Alps:1915-1918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08037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 smtClean="0">
                <a:ea typeface="ＭＳ Ｐゴシック" pitchFamily="1" charset="-128"/>
              </a:rPr>
              <a:t>60,000 soldiers killed from avalanches</a:t>
            </a:r>
          </a:p>
          <a:p>
            <a:pPr eaLnBrk="1" hangingPunct="1"/>
            <a:r>
              <a:rPr lang="en-US" altLang="en-US" sz="2400" dirty="0" smtClean="0">
                <a:ea typeface="ＭＳ Ｐゴシック" pitchFamily="1" charset="-128"/>
              </a:rPr>
              <a:t>To put in perspective, a total of 25,000 troops were killed by poison gas on this war's Western front in Belgium and France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260600"/>
            <a:ext cx="29337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222501"/>
            <a:ext cx="30861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753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38200"/>
            <a:ext cx="30861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32893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863600"/>
            <a:ext cx="32893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216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3"/>
            <a:ext cx="9144000" cy="607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523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63246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ea typeface="ＭＳ Ｐゴシック" pitchFamily="1" charset="-128"/>
              </a:rPr>
              <a:t>Siachen glacier from Indian helicopter</a:t>
            </a:r>
          </a:p>
        </p:txBody>
      </p:sp>
    </p:spTree>
    <p:extLst>
      <p:ext uri="{BB962C8B-B14F-4D97-AF65-F5344CB8AC3E}">
        <p14:creationId xmlns:p14="http://schemas.microsoft.com/office/powerpoint/2010/main" val="2755513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228600"/>
            <a:ext cx="665797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2819400" y="6096000"/>
            <a:ext cx="3413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Vegetation zonation at Kilimanjaro</a:t>
            </a:r>
          </a:p>
        </p:txBody>
      </p:sp>
    </p:spTree>
    <p:extLst>
      <p:ext uri="{BB962C8B-B14F-4D97-AF65-F5344CB8AC3E}">
        <p14:creationId xmlns:p14="http://schemas.microsoft.com/office/powerpoint/2010/main" val="2864224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ＭＳ Ｐゴシック" pitchFamily="1" charset="-128"/>
              </a:rPr>
              <a:t>Indian soldiers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731125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864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0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245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37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9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itchFamily="1" charset="-128"/>
              </a:rPr>
              <a:t>Siachen Glacier</a:t>
            </a:r>
          </a:p>
        </p:txBody>
      </p:sp>
    </p:spTree>
    <p:extLst>
      <p:ext uri="{BB962C8B-B14F-4D97-AF65-F5344CB8AC3E}">
        <p14:creationId xmlns:p14="http://schemas.microsoft.com/office/powerpoint/2010/main" val="279384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ea typeface="ＭＳ Ｐゴシック" pitchFamily="1" charset="-128"/>
              </a:rPr>
              <a:t>Landslides: May 30, 1970 Peru disaster</a:t>
            </a:r>
          </a:p>
        </p:txBody>
      </p:sp>
      <p:pic>
        <p:nvPicPr>
          <p:cNvPr id="30723" name="Picture 3" descr="slide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43000"/>
            <a:ext cx="3460750" cy="5334000"/>
          </a:xfrm>
          <a:noFill/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114800" y="1493838"/>
            <a:ext cx="4724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CC3300"/>
                </a:solidFill>
              </a:rPr>
              <a:t>Magnitude: 7.9 </a:t>
            </a:r>
          </a:p>
          <a:p>
            <a:pPr eaLnBrk="1" hangingPunct="1"/>
            <a:endParaRPr lang="en-US" altLang="en-US" sz="2000"/>
          </a:p>
          <a:p>
            <a:pPr eaLnBrk="1" hangingPunct="1">
              <a:buFontTx/>
              <a:buChar char="•"/>
            </a:pPr>
            <a:r>
              <a:rPr lang="en-US" altLang="en-US" sz="2000"/>
              <a:t>A large mass of ice and rock slid from a vertical face on Nevado Huascaran, the highest peak in Peru</a:t>
            </a:r>
          </a:p>
          <a:p>
            <a:pPr eaLnBrk="1" hangingPunct="1">
              <a:buFontTx/>
              <a:buChar char="•"/>
            </a:pPr>
            <a:endParaRPr lang="en-US" altLang="en-US" sz="2000"/>
          </a:p>
          <a:p>
            <a:pPr eaLnBrk="1" hangingPunct="1">
              <a:buFontTx/>
              <a:buChar char="•"/>
            </a:pPr>
            <a:r>
              <a:rPr lang="en-US" altLang="en-US" sz="2000"/>
              <a:t>Debris reached a velocity of 280 km/hr</a:t>
            </a:r>
          </a:p>
          <a:p>
            <a:pPr eaLnBrk="1" hangingPunct="1">
              <a:buFontTx/>
              <a:buChar char="•"/>
            </a:pPr>
            <a:endParaRPr lang="en-US" altLang="en-US" sz="2000"/>
          </a:p>
          <a:p>
            <a:pPr eaLnBrk="1" hangingPunct="1">
              <a:buFontTx/>
              <a:buChar char="•"/>
            </a:pPr>
            <a:r>
              <a:rPr lang="en-US" altLang="en-US" sz="2000"/>
              <a:t>traveled 11 km horizontally in about 4 minutes at a mean velocity of 165 km/hr. </a:t>
            </a:r>
          </a:p>
          <a:p>
            <a:pPr eaLnBrk="1" hangingPunct="1">
              <a:buFontTx/>
              <a:buChar char="•"/>
            </a:pPr>
            <a:endParaRPr lang="en-US" altLang="en-US" sz="2000"/>
          </a:p>
          <a:p>
            <a:pPr eaLnBrk="1" hangingPunct="1">
              <a:buFontTx/>
              <a:buChar char="•"/>
            </a:pPr>
            <a:endParaRPr lang="en-US" altLang="en-US" sz="2000"/>
          </a:p>
          <a:p>
            <a:pPr eaLnBrk="1" hangingPunct="1">
              <a:buFontTx/>
              <a:buChar char="•"/>
            </a:pPr>
            <a:r>
              <a:rPr lang="en-US" altLang="en-US" sz="2000"/>
              <a:t>Buried the towns of Yungay and Ranrahirca, The death toll in both villages was 20,000. </a:t>
            </a:r>
          </a:p>
        </p:txBody>
      </p:sp>
    </p:spTree>
    <p:extLst>
      <p:ext uri="{BB962C8B-B14F-4D97-AF65-F5344CB8AC3E}">
        <p14:creationId xmlns:p14="http://schemas.microsoft.com/office/powerpoint/2010/main" val="139146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itchFamily="1" charset="-128"/>
              </a:rPr>
              <a:t>The town of Huaraz flattened</a:t>
            </a:r>
          </a:p>
        </p:txBody>
      </p:sp>
      <p:pic>
        <p:nvPicPr>
          <p:cNvPr id="31747" name="Picture 3" descr="01062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600200"/>
            <a:ext cx="3435350" cy="4953000"/>
          </a:xfrm>
          <a:noFill/>
        </p:spPr>
      </p:pic>
      <p:pic>
        <p:nvPicPr>
          <p:cNvPr id="31748" name="Picture 4" descr="EQ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1752600"/>
            <a:ext cx="3267075" cy="4800600"/>
          </a:xfrm>
          <a:noFill/>
        </p:spPr>
      </p:pic>
    </p:spTree>
    <p:extLst>
      <p:ext uri="{BB962C8B-B14F-4D97-AF65-F5344CB8AC3E}">
        <p14:creationId xmlns:p14="http://schemas.microsoft.com/office/powerpoint/2010/main" val="1893278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Text Box 2"/>
          <p:cNvSpPr txBox="1">
            <a:spLocks noChangeArrowheads="1"/>
          </p:cNvSpPr>
          <p:nvPr/>
        </p:nvSpPr>
        <p:spPr bwMode="auto">
          <a:xfrm>
            <a:off x="0" y="6521450"/>
            <a:ext cx="3025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990000"/>
                </a:solidFill>
              </a:rPr>
              <a:t>Copyright © Richard Kesel 2002</a:t>
            </a:r>
          </a:p>
        </p:txBody>
      </p:sp>
      <p:pic>
        <p:nvPicPr>
          <p:cNvPr id="340995" name="Picture 3" descr="C:\Geomorphcdrom\Kessel\Scan2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9813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8" name="Picture 1026" descr="C:\Geomorphcdrom\Charvillon\SemeruVolcan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2825" y="0"/>
            <a:ext cx="4576763" cy="6858000"/>
          </a:xfrm>
          <a:prstGeom prst="rect">
            <a:avLst/>
          </a:prstGeom>
          <a:noFill/>
        </p:spPr>
      </p:pic>
      <p:sp>
        <p:nvSpPr>
          <p:cNvPr id="398339" name="Text Box 1027"/>
          <p:cNvSpPr txBox="1">
            <a:spLocks noChangeArrowheads="1"/>
          </p:cNvSpPr>
          <p:nvPr/>
        </p:nvSpPr>
        <p:spPr bwMode="auto">
          <a:xfrm>
            <a:off x="2308225" y="6521450"/>
            <a:ext cx="4244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990000"/>
                </a:solidFill>
              </a:rPr>
              <a:t>Copyright © Stephane Veyrat-Charvillon 2002</a:t>
            </a:r>
          </a:p>
        </p:txBody>
      </p:sp>
    </p:spTree>
    <p:extLst>
      <p:ext uri="{BB962C8B-B14F-4D97-AF65-F5344CB8AC3E}">
        <p14:creationId xmlns:p14="http://schemas.microsoft.com/office/powerpoint/2010/main" val="891104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Text Box 2"/>
          <p:cNvSpPr txBox="1">
            <a:spLocks noChangeArrowheads="1"/>
          </p:cNvSpPr>
          <p:nvPr/>
        </p:nvSpPr>
        <p:spPr bwMode="auto">
          <a:xfrm>
            <a:off x="0" y="6521450"/>
            <a:ext cx="2797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990000"/>
                </a:solidFill>
              </a:rPr>
              <a:t>Copyright © Bob Andrle 2002</a:t>
            </a:r>
          </a:p>
        </p:txBody>
      </p:sp>
      <p:pic>
        <p:nvPicPr>
          <p:cNvPr id="324611" name="Picture 3" descr="C:\Geomorphcdrom\Andrle\JohnstonRidge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144000" cy="6251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4854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26" name="Picture 2" descr="C:\Geomorphcdrom\Charvillon\DFVersant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7750" y="0"/>
            <a:ext cx="4508500" cy="6858000"/>
          </a:xfrm>
          <a:prstGeom prst="rect">
            <a:avLst/>
          </a:prstGeom>
          <a:noFill/>
        </p:spPr>
      </p:pic>
      <p:sp>
        <p:nvSpPr>
          <p:cNvPr id="461827" name="Text Box 3"/>
          <p:cNvSpPr txBox="1">
            <a:spLocks noChangeArrowheads="1"/>
          </p:cNvSpPr>
          <p:nvPr/>
        </p:nvSpPr>
        <p:spPr bwMode="auto">
          <a:xfrm>
            <a:off x="2308225" y="6477000"/>
            <a:ext cx="4244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990000"/>
                </a:solidFill>
              </a:rPr>
              <a:t>Copyright © Stephane Veyrat-Charvillon 2002</a:t>
            </a:r>
          </a:p>
        </p:txBody>
      </p:sp>
    </p:spTree>
    <p:extLst>
      <p:ext uri="{BB962C8B-B14F-4D97-AF65-F5344CB8AC3E}">
        <p14:creationId xmlns:p14="http://schemas.microsoft.com/office/powerpoint/2010/main" val="1272237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028825"/>
            <a:ext cx="85058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4302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 descr="C:\Geomorphcdrom\Larsen\apt_bld_collap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  <p:sp>
        <p:nvSpPr>
          <p:cNvPr id="304131" name="Text Box 3"/>
          <p:cNvSpPr txBox="1">
            <a:spLocks noChangeArrowheads="1"/>
          </p:cNvSpPr>
          <p:nvPr/>
        </p:nvSpPr>
        <p:spPr bwMode="auto">
          <a:xfrm>
            <a:off x="2030413" y="6521450"/>
            <a:ext cx="3227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990000"/>
                </a:solidFill>
              </a:rPr>
              <a:t>Copyright © Matthew Larsen 2002</a:t>
            </a:r>
          </a:p>
        </p:txBody>
      </p:sp>
    </p:spTree>
    <p:extLst>
      <p:ext uri="{BB962C8B-B14F-4D97-AF65-F5344CB8AC3E}">
        <p14:creationId xmlns:p14="http://schemas.microsoft.com/office/powerpoint/2010/main" val="98600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799"/>
            <a:ext cx="9144000" cy="464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039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162050"/>
            <a:ext cx="748665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388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"/>
            <a:ext cx="4829175" cy="68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449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36385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214313"/>
            <a:ext cx="355282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029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542925"/>
            <a:ext cx="7419975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6276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352425"/>
            <a:ext cx="7686675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909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481138"/>
            <a:ext cx="79057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3516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343025"/>
            <a:ext cx="62103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557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earthsciences.iupui.edu/research/klicht/Iceland/Geologic%20Features/Images/Rift%20Valley/P108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5048"/>
            <a:ext cx="8772525" cy="658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load.wikimedia.org/wikipedia/commons/a/ab/Iceland_Mid-Atlantic_Ridge_Fig1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12842"/>
            <a:ext cx="2133600" cy="221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954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229600" cy="549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3352800" y="6096000"/>
            <a:ext cx="2324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Starting up Kilimanjaro</a:t>
            </a:r>
          </a:p>
        </p:txBody>
      </p:sp>
    </p:spTree>
    <p:extLst>
      <p:ext uri="{BB962C8B-B14F-4D97-AF65-F5344CB8AC3E}">
        <p14:creationId xmlns:p14="http://schemas.microsoft.com/office/powerpoint/2010/main" val="3162378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900113"/>
            <a:ext cx="61722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2312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mountain-forecast.com/system/images/4903/original/Atlasov-Island.jpg?13444383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533400"/>
            <a:ext cx="8952457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360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ages.nationalgeographic.com/wpf/media-live/photos/000/221/cache/mount-hood-road-trip-1_22153_600x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28600"/>
            <a:ext cx="8636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4797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628775"/>
            <a:ext cx="69723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0106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466725"/>
            <a:ext cx="6105525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8367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upload.wikimedia.org/wikipedia/commons/2/2d/Andes_70.30345W_42.99203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2" y="228600"/>
            <a:ext cx="854963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701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blogs.agu.org/georneys/files/2011/08/Krak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42" y="838200"/>
            <a:ext cx="8809263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damninteresting.com/wp-content/uploads/2006/06/Krakatoa_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672" y="92604"/>
            <a:ext cx="40005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6435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"/>
            <a:ext cx="481485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0040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85813"/>
            <a:ext cx="610552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8768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038225"/>
            <a:ext cx="307657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76388"/>
            <a:ext cx="320992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700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82000" cy="578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2743200" y="6248400"/>
            <a:ext cx="3670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Lower altitude rainforest, Kilimanjaro</a:t>
            </a:r>
          </a:p>
        </p:txBody>
      </p:sp>
    </p:spTree>
    <p:extLst>
      <p:ext uri="{BB962C8B-B14F-4D97-AF65-F5344CB8AC3E}">
        <p14:creationId xmlns:p14="http://schemas.microsoft.com/office/powerpoint/2010/main" val="20164331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eology.gsapubs.org/content/36/6/483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"/>
            <a:ext cx="4800600" cy="60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xQTEhUUExQVFhQXGBgaGBcYGBQYHBgYGBcYFxQYHBUYHCggHR0lHBcXITEhJSkrLi4uGB8zODMsNygtLisBCgoKDg0OGhAQGiwcHBwsLCwsLCwsLCwsLCwsLCwsLCwsLCwsLCwsLCwsLCwsLCs3NywsKyw3LCsrLCsrKyssK//AABEIAQMAwgMBIgACEQEDEQH/xAAcAAAABwEBAAAAAAAAAAAAAAAAAQIDBAUGBwj/xAA9EAACAQMDAgQEAwcEAAYDAAABAhEAAyEEEjEFQQYTUWEicYGRMqGxByNCUsHR8BRi4fEkcoKSotIWM0P/xAAZAQADAQEBAAAAAAAAAAAAAAAAAQIDBAX/xAAgEQEBAAIDAQEBAQEBAAAAAAAAAQIRAyExEkFRYSIT/9oADAMBAAIRAxEAPwDKW7xnMmlMZBPeYj6c0q7bK8x64NM7qUk9cNys6oMT3ps34pN94FQHvVrMdpkTTcmks1Nq1HvxHvNVoCekb6W7TSUYBgSAQOxmD9qqHDtnUFY2mOO/Oe9R710kk+pNL1N4MxYAKDkAcD2qJVAuabuEUbNTK5p7VIVRxQVac2VNotN0grTxEUqxZLSew5qblqbE7R2szTDLFSL94kwOBzSb4ByO3M1ljy7vbS4WIjikxS2pNbCUmKG2lxQAo0raw6H0Z9QTsAO2DBMAyYgE966/0nq9/als2nXbl32kAjjy12jJHrXNPDCq/wC6N1kZiY5AGO0dzXXPDOpv+SLa3ASDtTA4AAlvrn61nk0xKF5/W6PbcKFaq1pb20SwmBOO/fvQqFvPpuE80U0zvim21cVenn90Na9V6tJNK1Gok03ZHNXGkmodDxUi1cGJzUQ0pDTKxMmiNMq9OMaE6NMabY0p2puaZjJpIWjipNlO9FvQBE4qXY0DMeI+dT9Fp/hmBJ/KpCj4syZ/OuLPnvkb4cP7VX1Hp4SOTP696LT6RiQvGMj+5q31VjcsehBH05qJpNTG+4/wzgEwJA5xUfds7a/ElQeodL/kUz3Hp9arV0jDJEAeuBV5qdYuzcrR8+foKz2qvl8kk/P+1OFdD1Do3A+wqK9sDImlTHanA+DI5Ge1aYZ2VFRZoTQaO1FFdSVj0fWeVcD5+HP58f8AVbzwz1V7OoDpIS6J27jJ3DkA9xn7Vzcg7R75+2OKt+n9T2sXbkKFQA8QMfQRRZtc6deOv1I5u3Z/9FCqDSeKbnlpN61O1Zl7UzAmfeirL5XtgblzFV9xqG6ktWrnxx0NKetUytSbfFAyJiiFOzSWcUILRacZvSowegTQWhsKRFGTQNBnLVTtDYJMgTFQdMOTVzpdR5aj4QZkyax5stRXHjvJK1eoFsDHyAqNptbLAEEc5OM/2o9Vq1uDap+OMe/qPyqlF0gNja3Hp+VceOLruS16lryqjaYJMevbkVR6rVs+SZjgHt60i9qWnOT6mo1xpNaTHSLdnfPketI86lgrB3Ic8NwBHMDg1I0SgH4RJ7E4Pv3iqpC0ulnJmfTj6k/0qHeaTA47Vob9nbbgehPbnPpWbYEGtOLvssugKkGCIPpS0We8UiZ5patH1FdMSnOz+Ukg+WCSBOJJho9P+auvDvTLequhLSEEnO6SAvzAOTxOKreiJu3W2iDtJ3YABMEyeDkZrr3hLpdi0v8AqdM02mBFwkkZ7R8sf0qcrpcjSW/C9gADyLeAPQ/nNCpadd08CbyceqUKx3V6eZiKbJqbct4zUFjW9jnxuxg06j0xS1FI7D2+iApSJT9vTEmKaKaVfSkNU69tQQPxH/BUICaZE0dtSTilra9amaRQJMccfP8Az9KjPL5mxO7qJNnQbVDN+H07ml9Q1isdgUAc7pAnFLS78N2cptxWdu3K4rble3RJMZ0ffU7TgQZB/tTF/UknJn/PWmDfmJpt2BPNVIDgI5MxQukEcffn8qSj/wCegpdm2Dntz9BTM7aWQB2Hc9s1Y2LqLgLJ9SBVazFoVQf/ACjJ+dOf6O4CZVhEgkggAgSQT/Siwl4rK6jaZOZ/6rNalIY/OpNoEjcpAiMTkkmOPpTGuufFnnuPQ1pw+lldhodN5lxU3Ku4xLcU/wBW0RtXNp4gR9vy+VP2tZbt2YRAbjNlzztEHb6R+fNWeh09u7euWb7R5hm3d3SEciQDmCp4wfSugSIvV9Ktoadu72wzL2HpwZ4966l4EvtpbLaO+A7k70Rc/CUBMx7/AKVyzX6B11PkXRBEABTPw9tp9K7b4UCXmc2iG8pgpukSxO0Bk3H8QHrU5+Kx9V7+KLIJH+lu4/2rQreLaECVH/tNCselvLN8mmCtTTZJpy305iJ9eK6LHLjVcqGrjpnRmcbjhPU1Z6Ho6gAHnmTwBSuqdR2fAIxwPT0pb/igu2LdhDEFj9x7+1VF3UCPh5PJqLqNQWOTSEbNORnaBqRpkxSUFSlECi1FptLRJAHJq11Gm8q17Hk+9J6XpsljyKsNQgdSrCVPOYj6iuLm5N3Tq4ePU2zJ1hFvy4EN9zJqDqREwAc/91YHSyxZTPscH+32qHdUrJP4pxPp6xUxdQwPWB/aksw9celHtJPvQAhsfOqIPK7fenrjCFUd4k/56UqcFmOT9ZNFpbUkmJXgmROe9OU130/U2rU+XhlMg4+P+YHE8SAPUipp8RM9vymWRuO4bWclWJM4MgiAJHaazgS2FBO4+oOAfYMuRjNTekC+W8ywjbS0fCY4+KC3pHOaZEdVZCzuLZVD+DG2YMVR3HJM1oPF915RHCK3xHapmNzbpPpzH096znFb8c1E30sGpSanABAMCBjtM1DBpxa1J2Dwtq7eu0Rs6hdlza1u1c2ht0CVUGPhIjjANSf2d9ZFjT3AZ3Jc+JSMKowBjkc5Nc68Mdau2rqiX2gzC7SRBBJE47d66Z1LrNl7T3dKU3sAb6OApZQvxKFiCYPaKzs/Fx0BNajANnIn8XrmhXGrPWdPtGb4wMC4ABjsJwKFL4PaP03pgOe3c8fOn2tWp+D5T2qp1fV5ARJAHJqJe15VdoPNVq1jbIs+qdSCLA/EfyH96y9x570Vxyabir1pFuwJpa0mKUtCTtv0qaiSR2FRtIsn9K0fT7AX8S8AGT6mseXPUVx4fWRwgBQAM4J+nJp+58CExOCfr6UWpChlO7ae3v6inLt0BSScAVw63e3d+MvbvfC0mWyYPb0iqbUWyT3qTdYzg0i9bYmcz9a0kZbR94UQBJ+kD+5ogWY8Af560NoGO/8AnelWciBgep7faqBq4d3A4x3+tStLc28CG9Z4+9Rraz8Iz3MYx9akaO1uPxGEWC0c7ZAOD86cFPac/vAxVWWRKkhVI7z2rRtqbVi07XFV/jZbOzCsSAWuAA4iY+hqz6D0TSWrzPD3m8tWs2ijgksfiY/DDCDz2g81kvGGpXzXRbap8ZbavCDso/vV447pW6ii1epLuWPJ9MUxTt5QDAk4Ez69/pRBZIAkk9o7+1dKSVUngGnKv/BCkasJA+IFWB7AZP6VC62B5r7VIG4j2jijYXvgDorXb+8Oqm2AdpG7f/MsTxFXfjWxd09y7Fpbdq8u1Qu0Dcwlju+mRWO6NqzbbcrlLn8JExH0/wAzWu6T1ptWF/1ADbPw3DBEk8FPQgf9UrLLs54ySdMcgH4+P5Goq1Gq6RrC7FXtBSxiHgROME+lCn9DTJtdgAVFa4aO5TBps4dD0oNUeadsmjZWHUp9EJxSUFTtJapZXTP3w9prB4H+eprQaYiAKi6G0ApJGT+Q7U+lrv8AauDly+q6+PH5iP1TT70LCZXimtZdV7KktCkj7gGRUm4IVs4gn8qpyYslTHYiBn61GlIJ2jA+Jp9DUjRWBcBUkfPvUO7AjmiS9tnJBrSRGzLWQGiJ+0feiuM3AAoXLmCeCe8TioyHPqKqwF23IOQCa1VnVoLKedp7QtTG5GXzGgD1ztJGZ5mqToOk828EgNgnJAUAclieBH6it74d6NaK2GIJWWusoO74cjywMckMTjAHNENO0XULOnsK+nu22vtjG4sMESxJ+EAHAiJrmniq4pu4y2d59Wn/AD71tOp659TfYKBsDs2FHLASTEDhT8gDXOOo3d11zzk/rWvF7tNRq1Hg/pPmbm7TtA5MAS5jvEjHc1mK6L+zew20oIU+ZJLCQUKCFHsSBJntW2Xgil8S77N1XCm1cUkrjIHbOQfueTUHQ6h3L+YqlWRufXsyxyQa0nj4P5rSQZwFBnjmV95xjtWT6WC123bkxu45j+bH3p4+C+jt6a5dBYDjuTGB/ao1rUMv4WInkA8/MV1TxnoLdnS22toALiwcZY7fhkjg+3euf9J6Xc1AIt+XKwWLGDHyjI+VPHLc2LDVvq9wADecADtQrYWPBybV3KN0Cf3tsZjON9Cj6xGqw4tkqSP4QCflUV1q1XRg2ydxkRIj3qvuLBIHFLe2MqOBTimDRFaWtNdT9JkVc6UJtC7ZdjM5G1R6e5qo0FrvWk0VraNx5I/Idq5+bLpPFj/1s/aAGJ4pwsKLbImjKiM1x2uqGbwUDIx3NVF28ipKHLcbs94iPpUjqOqMYwOPv71RX3EKMzn5cn86vGJtPrqXLKpCmTnAzPyqLfuKAcE89/fApuzehweaGtWG59x2x+hrSJGuYwB7Ex+Ypi9bM5G0Uq8ZgQCT85+lIuXMRkR+VFNcdCdVYsLBusu0ggkFZIAwDBk+s/lWg1OqQJ51val669zeAGkBiS1uRCrEn3OKp/D2uuhQlrakEESDDsZ3XHcn+EcewpATYziQ0E/EkgMQTMD0o8hVYp1C7b09zywsEMHIXKjaR+InBO6I5rDKJPvWw69dtDQWYe4b9x3e4pJ2qJ2qNvEwoz86xsV0cU1in9Gav/DuvuadWvKxgSgAbhiJEpwRVDbSTnirW1pPMO21cBgA7TiSOPhGJzWlOE6vqVy6+52O/BLfL8PHpUrT+daddSiAbTIJgieCY78zTmr8Om2N73bYUn5k92gCrM6hUsJC+YGICiBEAdwe5o2G88PLa6jpNt8/vQcEEiCxwQJxMD1rY6bw5bRNgsq20AbiEUnEYIxxPbvXM/BVu6u5rZ+CT5isjDyhMYOATJAiO2K6votYYGWYbRwsCTEkkmfpFZZdXpcP2tNdAA2WsAen/wBaFTEtYHw0dRs3mXp+otra3MCY5IyDPAjkGqzXahbj7lG0ECR796gTSwa2xx1dsf8ABk5pzTkTFMk09pImrK+LvRqIq56dx8iaqdMBAI4q30AkVx81Phv4mxTGqBAJHIp0iPUVG1t4BIOJ71zTuum9RnNZdZhniaiC8uFI+ZzP9qk6114kn7VBcjuMe1bMQJl+woX7oOT8h8u1MEhjjAo9ik+w9Z/SnKYi+eJj3NO6Wz5jQzBTBie8Zj0+9M2259T+dWnh/Qbr6FjttjLscfuwQLn3DR9aRtxorZbR2N19tOLQAzsm4zE+XAb+EKAxAExWRTUbT/CxgkbgWE5yF9fSfWtL4m2zd2Wv3V5lew5ADArAuJt7J2AjMcmk9M8P2rlm9cv3CgtW2K/C074kHHKziKpN7Qur9EeDa043rsBuXG2yX2hmUEeg5rM9MJS3eDbVVlAluzCSAv8AuiundOuAaGzmHebRKx/GCsk+oEZ9hUZPCWl09td6G7cmfiM8Axj6cVvjlqDTlGpCz8ExHfk+tO9KvFLqsOxHInExMVr38Fl9VtAbyjJJ9j+EA0xqOiWrWoFnO4LEySA04LH/ADitPqFpA1qP5m5R8cjsQHiYYDtgZ+dW2juXbqjbCkHdBWVJHofUT+lRPF926LttnZSyKBCiI9/r61TafqlxD8LEA9vr6VU7g8dx8Faq5dd7Vw4iScfX5mI44mt9bKwVBH5f0rzzoPEeput5elEudsGPiWMYjEkHP+Gtb+z7rOoTUnS6hGn8LMTEfyjdMQDORnNZZYVUrsAtijqqbqSAwXyMcen0oVkp5NmltTamnbh+ldTE2KesU0BT1jmgr4utG3wgVcWWMCfy/tVb0azuJPpV2+nI/CMd8iuLmu7pXDjqbOA4qp61eEbcT3j8s1ZXGCqY7ZHvis3cJY85NYYxrlfxACkk5wPWmrqyIp+4sYpi48Axyf0rRBpTOFwB+dKZViC32/4oyNqj3pq2AMyP6CmY2HcT9f8AOK0nROg6m5p/MRWANzZ8RhCqruO72mqTTaYs6wRzMnIAGSSO9dN6Gtu5ojq9UzXltblSy5UKzj4iQMcgg594qsYGau33vXVuOu3y0CwAcMnw7feTn24FX2t6z/pOnDTQ/mXwWum4I8tJyF/8xn5VWdD0zXb6+UFtszi5sAaAJAVORAgk8/rVb+0e9cOrvC4STv8AhGcIMqNvbkVWM3SvUaXwl160LFm0bZglmZpED4jDNPqTgVRXPFpGqulhuAY7BLAYJAGPUd+1ZCxq7oU2kYhX5Ud+KK/p9kqQS2M5gDv8/wDiuiYyFt0joHix2vvbuxJMpGCB2X8+af8AEept27blQVdySXiST6zXMn1EhIUKy43CZb0Mfze4p7Uau+RtuFyMfinHpR89j6WfTSNS832J2iOwM9s/MUvr/Tlthdg37gIPdSORA/zmqKzcZGDc5zP6e9bToN+1q7qbpBQYB44OYqr12PW4/ZPr7N20LPli1ftSPhEbxIJaeZnmK3Vro1hH3i0pckktGZP4j9a5T4E1xXqW1FKJJU2/iOI+MzwBuAMe9dnv6wW0LNwOfXHtWWfq4rW6W0/jP2U/nR1GXxnoyJ80Z9j/AGoVOqfTy/Ztd6XdpUxSGaa3YmhTlo5FJiimmK1nSLRge/M95zz/AJxV8Ij2isPoepsuDkelbXp1zcgYkGfpHtFcXLhZd1px2eG9eg2Hge9UR25xB4FW3XGMQOOZqlZvgHr/AErI7e0F1yZ4GT8uwqMQMsfkP6VN1VsBIPfMf1NQdSOFHpP3EnFVEo7vPaff/j0pIijefTH+c0sr7elUCtKSZ2gn1P6z6Vp+jszp5bn93b+MDMSwEyCOcCpOk0rsLV3UWj5C2w7EW9qjny7ZIiFaBzMzQTWrPnXRAe5vdVxIAwgmcSBz2p040PhG2lm9dvO7+ZZttce3GDuAKrtnO0leY5rn3WupC5u3FnvM+43CSYGZXPPb7VoBrCul1N+4i/vnARmQhiZk7Wn8MCKwjGtuLH9Tafa6AgA/FMk/81b6u61tLbhCpaCA4mRtMmOCCTVU2ldQrOpAb8MiJHr8qufE2qLtbX+FFAkxliAWJrULn9n/AIeNw+ZcQG3ghsHgkRHYkipHjXo7syC3bI3GJkbc4WYJA7/YVofApJtWUsSuSLnupkFhHEetbu54dS4QwbaEEEAST6c1nctVUnTkek8GK9oI1nUC8v4nBDLyPwrORnkZqkudF1Wmvb0tuFSJcKwUA9jOeO9dF8TaHyrv/hVvPeWNzbt5jJyhiPTHpRnx1q7YYPpzf2L8ZCgbJBAkAncOePeqlpWKjw71Z7OrtXWUAXCF3gmIY/xYiJ7muh+KLq3EdC1xYBlVKjcOQVjLSYHPrxXE9dq9TqH+I+VaPxbSfLUKewBy2Md62/hHqFi2ypeIvKxCByfwjhB7if1oyn6cpmz1Dp21Z/1HA5Pt8qFb0/s80BydLbJOSfc0KX1Bp5uvXfTim1o2X17Ukn0rRmdYYpg04rUJoBKVsPDd+bYA5BP9xWPJq68O34uKDwxAqOXHeJ43VX/VUx2mYxVbsE+35mKu9ZbBBEcZ/wCTVJpgN88xiuFrfSdVo5yMnEk4gf0FU+tYBiFzECfkK0lzUgiOPb3+dZzVKNzTET/gq8UVCJn6VK0xAZSx3CZI4j5U2UAEYrdfs28JWb4GpvvCJcwhwrbRuJLckcYFXBCfEPiO/ct+UUa1auHcBP4lxsUN3AEYxSbfQ0TTJqdVc2pzZs4PmgHJfHwgnGO1arxx5d51OCEkqBgENIDD2x+VZnxZrfI8okh3VVhWggfxGRTk3RemS8T67zLnwgKigBUAICgCAAvYelV/T4DiV3EwAPnz+U1INprr+c4O17mT+ZAn7UxcbZdPB2nBIMeoMV0ydaSsuoa0m7vu2zG2ACCAP5Y9sVF6fo31FzHxMzARMTOSfYACmeoa1rzgs7N2lu3yHp7VL0/TDbuBbj+WCAyuIODkEEH/AD6UzdM0t+/oLYvfuBEqApZdu7gHkHjk1o/CP7QF1W4OVt3P4VGJgSx3RxWD0/R72t0jNpCTbQ7W3su640DO3kc4JIrA6kXLTlGlXXBAIJHtINTMZTt06H+0LxDqrVxSGZDcFzICiVkADEzAPNYbp3UbqmFuuokSBJ9p9KiajV3LgAcswBMEyfSRJ+mKm65LaIgtBw0bn3lZJ4woGAM+/erk1NJ2s+rdbt3rRTUb21CMQlxWwBnBWAOeaz+k1rIynDBSDtaYMcSAQT96iMaOIoDo9rxtfgf+IHA//pc/tQrIL1K0BHkIfmXn6x3oVPyEbV6sP/CAfaodILURaqIuaMtSAaOgFKKk6Zsioy06lAroVpCbQHMgTPbFRbGiVTDfMxUbonUdybG5ipq3QT8WCB+vH5Vw54/N01l3ES5pQe49vYVm9dKsdwBGY/7rSXrPxDPuaodWq5EgGTJnIz6UYoq26b4cnTLf2M124ZRZAVU3BUYzgy+Init107rZuMq2NId1u25L3P3aI+AzQPhaM8ZgYPaqzqehvXBaezfti1a2ptcbFAtAOzAAGV/FOfaqS/1K7sLXdVBYGLVsrJGQN38qwSY5z7zWh70ieJPETtdYhy9xjhshVB4VVOfv6U/1jQW9Mx8w+e5QlmccllKqFA7g5+gq18JdB03kNrtX8TCfLtTsgKPhEYmR34qL1zVoYa+5dV2nasFW3Ekru/FHI4itZqeCf6oNJZ1Go2RbItydpA5IEY7nArV2PDC7raHTmBm47QSSTCqJ4HvWr8G6S01lLijaGkoSc7eyx2UARV3cubUUnO9uPaD/AEgVNyVI5FrvByNcYWQ23cF3AGEnsR3yOfel+J/Bd2zYDK5uKk/DAkTzABwO8V1kWgEllVJIiPn37cVm/F9ubbCzcUYbcp+LcP4hJwPY05lRqOb9J6rp9PbhrV4Xtrb4bbuLCFJ9gOB61S9O0Qv3CgbZ8JKyCxJEYx3M81O646BlAUztyDBz2JPfFWXgrqSor21tp5r48zcRc2mMLiBGT/1WiGfvP5cquPeTMzxHbt9qgFsz3rQ9R8KXUZ9u10WSX32yAY3EYPp6c1nSKqEl9P0wdstAzP2xA757U/a0qllVzsU5LDJjgYHeRFRdNuHxAn4ciCJn9R/mKtb1w33e6ggbTMhcbV9BMEjiDzSNXOLcmC3PdhP1FCnNsYNoSPVTP1oUBWzQFAUdNICliiApxVoA1pYNIpwiMU4Ei1cgSDkVaabqxzvyTGeOBFUqxImY7xRBs1OWMy9LxrLJmWBBEcz/AErO6hQGP60rR6kow/l7j/O9DUwXB7TP0+VcuWHxVb26LrHCaJG1Nk27DQPKUbHuNwo3HO2M+pkcRWI6hcO5iEW0NyxbBB2zAUHGTtzmpPXOt3NQi+ZcckCYO0xGIEZAMcH86zvULsQv+2fqeTTw7yO1u/H/AF0tYt22NsEz8IXIUAQ3OCawOjsNcdVHciSeAJAk0xevMxliSYAk+gwKes6ohSoUSf4hM/LmK6JNQbd+8M6235S2g6EoNuIHA7Afel+JuqpatG6oFwrHwgnJ78egrgydUZdpQC2V7qTJ4kyTz8qtepeNNReteUdoU4JAyREQT/Wo/wDPs/pq+veObF1FAslmjIDQOMiRz+VZ7TdcKqwa0q2/5bjsCJ7icms7043S4t2Z3OQoA7/5zXUPCH7PrR1O3UnzStveANxTdIBDNiYnjHNVdQTdc9HTL17Ui3sIdypjttbgy3aM/Sr3qmp/0Vprel2jc225c3IXYfiVQVzt/wDjmK2/7TNWqgi1tt7VHmvCg7ZhLSAHLEA9pAn1rj3UtTaJAsoVUTktJJ7Y7D2onZIpbuPrOBPynNL02je5hBuOcewBJPyAnNMTRFqsj10ExBmBGAcDt/enOn3irYYqDgwYxUYPRigOj2fBGpdQ/nN8QDYQMMicNuyM80dZzTa8hFH+puj4RgKYGOB7UdTo2YApQWjUUsCmkSpTlFNFNMHQYHvRE/ekTQNMCY0nfQY0y5o2Ejz6lWL25TkDbj5zVTU7pVlmYheYn5AZmsuWbxEi86Not/mbllQpbkiI7z88D1NUmuWXEegH9v1rUdF01xwVUgqTBBI+JgMEzyM/cUrV+EWUPdZlKoFBg/xsMCB2GPuKy4vVaYsrVr0noV7UD92jETG6MT6e5p7Q9Ia+2JJmBAJJggE8cAGa6jruuabp9hbQbY4B2quWOIExwCa3uX8En9cx13hprFsvqHFt8BLUbnae5E/CIqoFoswQKdxIEHkk8CKc1mve7da6zS7GZOc9uavfAfU7Ni+16+ASqMbZaSBcGRxz8qfchOj/ALOf2enSlNVqNvmw21G4WQVAz39/eqzxx43u2L3+ntqo24uMpB3BhJUEZHcfaspq/FWqvXN2oL3Lc7gglBiduP4eJE/as51PXedde4FCBiYRYhR6CpmPfarUbW61iSWYmTOST+tPjp4Sytxz+P8ACMSR6x6VoPC/RLLMLlxhuQElDmY/2HOOKg9Y6c+quk6VHKwBB7dpgcCZouQ0oATSC2a03U/D76ayRcYZI2/PuD6c0z4R6E1+7O0lVUsZwPQQe9Fy6EnahWy5khTA5gcdqcWw+ZUwK7B0zpCOFRdu4kHyxH8OLgz6GfrVV4rF+wBb02iAV5LPl2GRg9lmJ7/OpmR6YuzojtH7xOB6+lCtvptZqNizoRO0enp7UKPoac3U4pJai2xzQgetaMw3UYoBx6CgbhpwD20RakM1NlqAU70yaUaKKDEKtvDt7beE98T+tVQp7TXSrBl5FTnj9TQ8a/SajytxyygtAmB68DOSOe+BU+yW1aOr3EtP/wDtYPuUGZA47hVn3rNeGuoJavo94M9oGWQZ3Dvyeatur9ZS62o22ylq46mFKgFVjy1OOAYOKzw4/k9nNJea1ZZbbfFsEwoQndJJ3HJAHofyqg1OhP4mYucS04z/ALjVj0zULv8Aj2xiTtkwvH0I+4qBc1ZLuFO1W5BMiJkNJ9PWtIB6nQIqAE7bmSwncFHb8ORjMmoWi1QtsCUVx/uExPJHvH2oa27bWEQhgMs45YnsDztj85pq1ZZ1LwFRSRBPE5AE/i/4qhpM1/XHubd5lRiD+I+pJ/KmdEwVw6xIO5QRuGMrPqPai6DpRqL62YkGSTEmFEmtB/8AjhbVtb0+4om0BiPxHG5Afy+lZ7kp6V1vT3bZe9cBuF5O5SZljJbA9cVufC2tFl9toszMCdpAUFlXdt4xjNK8C2bly/e0z2yRbmZIAtsYJIORu9q3J6FbV7Vy0q+aG+OY3MIIkH7DHaotVHKPFmne/bGrB+Akq6STtIMSP61rv2R6gFWsugDLJUkfwmfT61tbHhS2VYBdm9ixSFiTn9c0jpPhtdI7PaHxPhu+J7DtRb0NLHpvQ7Fq6zrbVZz/AOomW/U1Y6nRrc/Eo/ztin0T0+/vTWoux2Pz7VJowsWf5fyNCiif5vuaFAeTN1BWNChW7EpWomNHQqjMs1J3UKFFMpTQLUVCgg3VN0o+Ge8gfSJoUKAna5B5atGYAn6Grj/SIPhCiN8R7eWrj/5ZoUKn8ONT1DSJaeERQDC8SdpERJkj+lZDxP0+3acKigAsQeTiQOT7UKFKenVPpdOratbZHwEgEZ4LZyM10P8AaBoLduxaCIqgMUEDhdyiJoUKMvTjTfsg6Jp/9K9zyl3s9xS2ZIDEAVM0GhtrfuQoEQRzg74n7UVCsjamxpEtpcFtQsgsY7tgSffFDp2nU3XJEkcH0zQoVJrq2opQUUKFBk3lxVX1Y/DHqtFQpkpheb+Y/c0KFCmH/9k="/>
          <p:cNvSpPr>
            <a:spLocks noChangeAspect="1" noChangeArrowheads="1"/>
          </p:cNvSpPr>
          <p:nvPr/>
        </p:nvSpPr>
        <p:spPr bwMode="auto">
          <a:xfrm>
            <a:off x="155575" y="-1531938"/>
            <a:ext cx="24003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data:image/jpeg;base64,/9j/4AAQSkZJRgABAQAAAQABAAD/2wCEAAkGBxQTEhUUExQVFhQXGBgaGBcYGBQYHBgYGBcYFxQYHBUYHCggHR0lHBcXITEhJSkrLi4uGB8zODMsNygtLisBCgoKDg0OGhAQGiwcHBwsLCwsLCwsLCwsLCwsLCwsLCwsLCwsLCwsLCwsLCwsLCs3NywsKyw3LCsrLCsrKyssK//AABEIAQMAwgMBIgACEQEDEQH/xAAcAAAABwEBAAAAAAAAAAAAAAAAAQIDBAUGBwj/xAA9EAACAQMDAgQEAwcEAAYDAAABAhEAAyEEEjEFQQYTUWEicYGRMqGxByNCUsHR8BRi4fEkcoKSotIWM0P/xAAZAQADAQEBAAAAAAAAAAAAAAAAAQIDBAX/xAAgEQEBAAIDAQEBAQEBAAAAAAAAAQIRAyExEkFRYSIT/9oADAMBAAIRAxEAPwDKW7xnMmlMZBPeYj6c0q7bK8x64NM7qUk9cNys6oMT3ps34pN94FQHvVrMdpkTTcmks1Nq1HvxHvNVoCekb6W7TSUYBgSAQOxmD9qqHDtnUFY2mOO/Oe9R710kk+pNL1N4MxYAKDkAcD2qJVAuabuEUbNTK5p7VIVRxQVac2VNotN0grTxEUqxZLSew5qblqbE7R2szTDLFSL94kwOBzSb4ByO3M1ljy7vbS4WIjikxS2pNbCUmKG2lxQAo0raw6H0Z9QTsAO2DBMAyYgE966/0nq9/als2nXbl32kAjjy12jJHrXNPDCq/wC6N1kZiY5AGO0dzXXPDOpv+SLa3ASDtTA4AAlvrn61nk0xKF5/W6PbcKFaq1pb20SwmBOO/fvQqFvPpuE80U0zvim21cVenn90Na9V6tJNK1Gok03ZHNXGkmodDxUi1cGJzUQ0pDTKxMmiNMq9OMaE6NMabY0p2puaZjJpIWjipNlO9FvQBE4qXY0DMeI+dT9Fp/hmBJ/KpCj4syZ/OuLPnvkb4cP7VX1Hp4SOTP696LT6RiQvGMj+5q31VjcsehBH05qJpNTG+4/wzgEwJA5xUfds7a/ElQeodL/kUz3Hp9arV0jDJEAeuBV5qdYuzcrR8+foKz2qvl8kk/P+1OFdD1Do3A+wqK9sDImlTHanA+DI5Ge1aYZ2VFRZoTQaO1FFdSVj0fWeVcD5+HP58f8AVbzwz1V7OoDpIS6J27jJ3DkA9xn7Vzcg7R75+2OKt+n9T2sXbkKFQA8QMfQRRZtc6deOv1I5u3Z/9FCqDSeKbnlpN61O1Zl7UzAmfeirL5XtgblzFV9xqG6ktWrnxx0NKetUytSbfFAyJiiFOzSWcUILRacZvSowegTQWhsKRFGTQNBnLVTtDYJMgTFQdMOTVzpdR5aj4QZkyax5stRXHjvJK1eoFsDHyAqNptbLAEEc5OM/2o9Vq1uDap+OMe/qPyqlF0gNja3Hp+VceOLruS16lryqjaYJMevbkVR6rVs+SZjgHt60i9qWnOT6mo1xpNaTHSLdnfPketI86lgrB3Ic8NwBHMDg1I0SgH4RJ7E4Pv3iqpC0ulnJmfTj6k/0qHeaTA47Vob9nbbgehPbnPpWbYEGtOLvssugKkGCIPpS0We8UiZ5patH1FdMSnOz+Ukg+WCSBOJJho9P+auvDvTLequhLSEEnO6SAvzAOTxOKreiJu3W2iDtJ3YABMEyeDkZrr3hLpdi0v8AqdM02mBFwkkZ7R8sf0qcrpcjSW/C9gADyLeAPQ/nNCpadd08CbyceqUKx3V6eZiKbJqbct4zUFjW9jnxuxg06j0xS1FI7D2+iApSJT9vTEmKaKaVfSkNU69tQQPxH/BUICaZE0dtSTilra9amaRQJMccfP8Az9KjPL5mxO7qJNnQbVDN+H07ml9Q1isdgUAc7pAnFLS78N2cptxWdu3K4rble3RJMZ0ffU7TgQZB/tTF/UknJn/PWmDfmJpt2BPNVIDgI5MxQukEcffn8qSj/wCegpdm2Dntz9BTM7aWQB2Hc9s1Y2LqLgLJ9SBVazFoVQf/ACjJ+dOf6O4CZVhEgkggAgSQT/Siwl4rK6jaZOZ/6rNalIY/OpNoEjcpAiMTkkmOPpTGuufFnnuPQ1pw+lldhodN5lxU3Ku4xLcU/wBW0RtXNp4gR9vy+VP2tZbt2YRAbjNlzztEHb6R+fNWeh09u7euWb7R5hm3d3SEciQDmCp4wfSugSIvV9Ktoadu72wzL2HpwZ4966l4EvtpbLaO+A7k70Rc/CUBMx7/AKVyzX6B11PkXRBEABTPw9tp9K7b4UCXmc2iG8pgpukSxO0Bk3H8QHrU5+Kx9V7+KLIJH+lu4/2rQreLaECVH/tNCselvLN8mmCtTTZJpy305iJ9eK6LHLjVcqGrjpnRmcbjhPU1Z6Ho6gAHnmTwBSuqdR2fAIxwPT0pb/igu2LdhDEFj9x7+1VF3UCPh5PJqLqNQWOTSEbNORnaBqRpkxSUFSlECi1FptLRJAHJq11Gm8q17Hk+9J6XpsljyKsNQgdSrCVPOYj6iuLm5N3Tq4ePU2zJ1hFvy4EN9zJqDqREwAc/91YHSyxZTPscH+32qHdUrJP4pxPp6xUxdQwPWB/aksw9celHtJPvQAhsfOqIPK7fenrjCFUd4k/56UqcFmOT9ZNFpbUkmJXgmROe9OU130/U2rU+XhlMg4+P+YHE8SAPUipp8RM9vymWRuO4bWclWJM4MgiAJHaazgS2FBO4+oOAfYMuRjNTekC+W8ywjbS0fCY4+KC3pHOaZEdVZCzuLZVD+DG2YMVR3HJM1oPF915RHCK3xHapmNzbpPpzH096znFb8c1E30sGpSanABAMCBjtM1DBpxa1J2Dwtq7eu0Rs6hdlza1u1c2ht0CVUGPhIjjANSf2d9ZFjT3AZ3Jc+JSMKowBjkc5Nc68Mdau2rqiX2gzC7SRBBJE47d66Z1LrNl7T3dKU3sAb6OApZQvxKFiCYPaKzs/Fx0BNajANnIn8XrmhXGrPWdPtGb4wMC4ABjsJwKFL4PaP03pgOe3c8fOn2tWp+D5T2qp1fV5ARJAHJqJe15VdoPNVq1jbIs+qdSCLA/EfyH96y9x570Vxyabir1pFuwJpa0mKUtCTtv0qaiSR2FRtIsn9K0fT7AX8S8AGT6mseXPUVx4fWRwgBQAM4J+nJp+58CExOCfr6UWpChlO7ae3v6inLt0BSScAVw63e3d+MvbvfC0mWyYPb0iqbUWyT3qTdYzg0i9bYmcz9a0kZbR94UQBJ+kD+5ogWY8Af560NoGO/8AnelWciBgep7faqBq4d3A4x3+tStLc28CG9Z4+9Rraz8Iz3MYx9akaO1uPxGEWC0c7ZAOD86cFPac/vAxVWWRKkhVI7z2rRtqbVi07XFV/jZbOzCsSAWuAA4iY+hqz6D0TSWrzPD3m8tWs2ijgksfiY/DDCDz2g81kvGGpXzXRbap8ZbavCDso/vV447pW6ii1epLuWPJ9MUxTt5QDAk4Ez69/pRBZIAkk9o7+1dKSVUngGnKv/BCkasJA+IFWB7AZP6VC62B5r7VIG4j2jijYXvgDorXb+8Oqm2AdpG7f/MsTxFXfjWxd09y7Fpbdq8u1Qu0Dcwlju+mRWO6NqzbbcrlLn8JExH0/wAzWu6T1ptWF/1ADbPw3DBEk8FPQgf9UrLLs54ySdMcgH4+P5Goq1Gq6RrC7FXtBSxiHgROME+lCn9DTJtdgAVFa4aO5TBps4dD0oNUeadsmjZWHUp9EJxSUFTtJapZXTP3w9prB4H+eprQaYiAKi6G0ApJGT+Q7U+lrv8AauDly+q6+PH5iP1TT70LCZXimtZdV7KktCkj7gGRUm4IVs4gn8qpyYslTHYiBn61GlIJ2jA+Jp9DUjRWBcBUkfPvUO7AjmiS9tnJBrSRGzLWQGiJ+0feiuM3AAoXLmCeCe8TioyHPqKqwF23IOQCa1VnVoLKedp7QtTG5GXzGgD1ztJGZ5mqToOk828EgNgnJAUAclieBH6it74d6NaK2GIJWWusoO74cjywMckMTjAHNENO0XULOnsK+nu22vtjG4sMESxJ+EAHAiJrmniq4pu4y2d59Wn/AD71tOp659TfYKBsDs2FHLASTEDhT8gDXOOo3d11zzk/rWvF7tNRq1Hg/pPmbm7TtA5MAS5jvEjHc1mK6L+zew20oIU+ZJLCQUKCFHsSBJntW2Xgil8S77N1XCm1cUkrjIHbOQfueTUHQ6h3L+YqlWRufXsyxyQa0nj4P5rSQZwFBnjmV95xjtWT6WC123bkxu45j+bH3p4+C+jt6a5dBYDjuTGB/ao1rUMv4WInkA8/MV1TxnoLdnS22toALiwcZY7fhkjg+3euf9J6Xc1AIt+XKwWLGDHyjI+VPHLc2LDVvq9wADecADtQrYWPBybV3KN0Cf3tsZjON9Cj6xGqw4tkqSP4QCflUV1q1XRg2ydxkRIj3qvuLBIHFLe2MqOBTimDRFaWtNdT9JkVc6UJtC7ZdjM5G1R6e5qo0FrvWk0VraNx5I/Idq5+bLpPFj/1s/aAGJ4pwsKLbImjKiM1x2uqGbwUDIx3NVF28ipKHLcbs94iPpUjqOqMYwOPv71RX3EKMzn5cn86vGJtPrqXLKpCmTnAzPyqLfuKAcE89/fApuzehweaGtWG59x2x+hrSJGuYwB7Ex+Ypi9bM5G0Uq8ZgQCT85+lIuXMRkR+VFNcdCdVYsLBusu0ggkFZIAwDBk+s/lWg1OqQJ51val669zeAGkBiS1uRCrEn3OKp/D2uuhQlrakEESDDsZ3XHcn+EcewpATYziQ0E/EkgMQTMD0o8hVYp1C7b09zywsEMHIXKjaR+InBO6I5rDKJPvWw69dtDQWYe4b9x3e4pJ2qJ2qNvEwoz86xsV0cU1in9Gav/DuvuadWvKxgSgAbhiJEpwRVDbSTnirW1pPMO21cBgA7TiSOPhGJzWlOE6vqVy6+52O/BLfL8PHpUrT+daddSiAbTIJgieCY78zTmr8Om2N73bYUn5k92gCrM6hUsJC+YGICiBEAdwe5o2G88PLa6jpNt8/vQcEEiCxwQJxMD1rY6bw5bRNgsq20AbiEUnEYIxxPbvXM/BVu6u5rZ+CT5isjDyhMYOATJAiO2K6votYYGWYbRwsCTEkkmfpFZZdXpcP2tNdAA2WsAen/wBaFTEtYHw0dRs3mXp+otra3MCY5IyDPAjkGqzXahbj7lG0ECR796gTSwa2xx1dsf8ABk5pzTkTFMk09pImrK+LvRqIq56dx8iaqdMBAI4q30AkVx81Phv4mxTGqBAJHIp0iPUVG1t4BIOJ71zTuum9RnNZdZhniaiC8uFI+ZzP9qk6114kn7VBcjuMe1bMQJl+woX7oOT8h8u1MEhjjAo9ik+w9Z/SnKYi+eJj3NO6Wz5jQzBTBie8Zj0+9M2259T+dWnh/Qbr6FjttjLscfuwQLn3DR9aRtxorZbR2N19tOLQAzsm4zE+XAb+EKAxAExWRTUbT/CxgkbgWE5yF9fSfWtL4m2zd2Wv3V5lew5ADArAuJt7J2AjMcmk9M8P2rlm9cv3CgtW2K/C074kHHKziKpN7Qur9EeDa043rsBuXG2yX2hmUEeg5rM9MJS3eDbVVlAluzCSAv8AuiundOuAaGzmHebRKx/GCsk+oEZ9hUZPCWl09td6G7cmfiM8Axj6cVvjlqDTlGpCz8ExHfk+tO9KvFLqsOxHInExMVr38Fl9VtAbyjJJ9j+EA0xqOiWrWoFnO4LEySA04LH/ADitPqFpA1qP5m5R8cjsQHiYYDtgZ+dW2juXbqjbCkHdBWVJHofUT+lRPF926LttnZSyKBCiI9/r61TafqlxD8LEA9vr6VU7g8dx8Faq5dd7Vw4iScfX5mI44mt9bKwVBH5f0rzzoPEeput5elEudsGPiWMYjEkHP+Gtb+z7rOoTUnS6hGn8LMTEfyjdMQDORnNZZYVUrsAtijqqbqSAwXyMcen0oVkp5NmltTamnbh+ldTE2KesU0BT1jmgr4utG3wgVcWWMCfy/tVb0azuJPpV2+nI/CMd8iuLmu7pXDjqbOA4qp61eEbcT3j8s1ZXGCqY7ZHvis3cJY85NYYxrlfxACkk5wPWmrqyIp+4sYpi48Axyf0rRBpTOFwB+dKZViC32/4oyNqj3pq2AMyP6CmY2HcT9f8AOK0nROg6m5p/MRWANzZ8RhCqruO72mqTTaYs6wRzMnIAGSSO9dN6Gtu5ojq9UzXltblSy5UKzj4iQMcgg594qsYGau33vXVuOu3y0CwAcMnw7feTn24FX2t6z/pOnDTQ/mXwWum4I8tJyF/8xn5VWdD0zXb6+UFtszi5sAaAJAVORAgk8/rVb+0e9cOrvC4STv8AhGcIMqNvbkVWM3SvUaXwl160LFm0bZglmZpED4jDNPqTgVRXPFpGqulhuAY7BLAYJAGPUd+1ZCxq7oU2kYhX5Ud+KK/p9kqQS2M5gDv8/wDiuiYyFt0joHix2vvbuxJMpGCB2X8+af8AEept27blQVdySXiST6zXMn1EhIUKy43CZb0Mfze4p7Uau+RtuFyMfinHpR89j6WfTSNS832J2iOwM9s/MUvr/Tlthdg37gIPdSORA/zmqKzcZGDc5zP6e9bToN+1q7qbpBQYB44OYqr12PW4/ZPr7N20LPli1ftSPhEbxIJaeZnmK3Vro1hH3i0pckktGZP4j9a5T4E1xXqW1FKJJU2/iOI+MzwBuAMe9dnv6wW0LNwOfXHtWWfq4rW6W0/jP2U/nR1GXxnoyJ80Z9j/AGoVOqfTy/Ztd6XdpUxSGaa3YmhTlo5FJiimmK1nSLRge/M95zz/AJxV8Ij2isPoepsuDkelbXp1zcgYkGfpHtFcXLhZd1px2eG9eg2Hge9UR25xB4FW3XGMQOOZqlZvgHr/AErI7e0F1yZ4GT8uwqMQMsfkP6VN1VsBIPfMf1NQdSOFHpP3EnFVEo7vPaff/j0pIijefTH+c0sr7elUCtKSZ2gn1P6z6Vp+jszp5bn93b+MDMSwEyCOcCpOk0rsLV3UWj5C2w7EW9qjny7ZIiFaBzMzQTWrPnXRAe5vdVxIAwgmcSBz2p040PhG2lm9dvO7+ZZttce3GDuAKrtnO0leY5rn3WupC5u3FnvM+43CSYGZXPPb7VoBrCul1N+4i/vnARmQhiZk7Wn8MCKwjGtuLH9Tafa6AgA/FMk/81b6u61tLbhCpaCA4mRtMmOCCTVU2ldQrOpAb8MiJHr8qufE2qLtbX+FFAkxliAWJrULn9n/AIeNw+ZcQG3ghsHgkRHYkipHjXo7syC3bI3GJkbc4WYJA7/YVofApJtWUsSuSLnupkFhHEetbu54dS4QwbaEEEAST6c1nctVUnTkek8GK9oI1nUC8v4nBDLyPwrORnkZqkudF1Wmvb0tuFSJcKwUA9jOeO9dF8TaHyrv/hVvPeWNzbt5jJyhiPTHpRnx1q7YYPpzf2L8ZCgbJBAkAncOePeqlpWKjw71Z7OrtXWUAXCF3gmIY/xYiJ7muh+KLq3EdC1xYBlVKjcOQVjLSYHPrxXE9dq9TqH+I+VaPxbSfLUKewBy2Md62/hHqFi2ypeIvKxCByfwjhB7if1oyn6cpmz1Dp21Z/1HA5Pt8qFb0/s80BydLbJOSfc0KX1Bp5uvXfTim1o2X17Ukn0rRmdYYpg04rUJoBKVsPDd+bYA5BP9xWPJq68O34uKDwxAqOXHeJ43VX/VUx2mYxVbsE+35mKu9ZbBBEcZ/wCTVJpgN88xiuFrfSdVo5yMnEk4gf0FU+tYBiFzECfkK0lzUgiOPb3+dZzVKNzTET/gq8UVCJn6VK0xAZSx3CZI4j5U2UAEYrdfs28JWb4GpvvCJcwhwrbRuJLckcYFXBCfEPiO/ct+UUa1auHcBP4lxsUN3AEYxSbfQ0TTJqdVc2pzZs4PmgHJfHwgnGO1arxx5d51OCEkqBgENIDD2x+VZnxZrfI8okh3VVhWggfxGRTk3RemS8T67zLnwgKigBUAICgCAAvYelV/T4DiV3EwAPnz+U1INprr+c4O17mT+ZAn7UxcbZdPB2nBIMeoMV0ydaSsuoa0m7vu2zG2ACCAP5Y9sVF6fo31FzHxMzARMTOSfYACmeoa1rzgs7N2lu3yHp7VL0/TDbuBbj+WCAyuIODkEEH/AD6UzdM0t+/oLYvfuBEqApZdu7gHkHjk1o/CP7QF1W4OVt3P4VGJgSx3RxWD0/R72t0jNpCTbQ7W3su640DO3kc4JIrA6kXLTlGlXXBAIJHtINTMZTt06H+0LxDqrVxSGZDcFzICiVkADEzAPNYbp3UbqmFuuokSBJ9p9KiajV3LgAcswBMEyfSRJ+mKm65LaIgtBw0bn3lZJ4woGAM+/erk1NJ2s+rdbt3rRTUb21CMQlxWwBnBWAOeaz+k1rIynDBSDtaYMcSAQT96iMaOIoDo9rxtfgf+IHA//pc/tQrIL1K0BHkIfmXn6x3oVPyEbV6sP/CAfaodILURaqIuaMtSAaOgFKKk6Zsioy06lAroVpCbQHMgTPbFRbGiVTDfMxUbonUdybG5ipq3QT8WCB+vH5Vw54/N01l3ES5pQe49vYVm9dKsdwBGY/7rSXrPxDPuaodWq5EgGTJnIz6UYoq26b4cnTLf2M124ZRZAVU3BUYzgy+Init107rZuMq2NId1u25L3P3aI+AzQPhaM8ZgYPaqzqehvXBaezfti1a2ptcbFAtAOzAAGV/FOfaqS/1K7sLXdVBYGLVsrJGQN38qwSY5z7zWh70ieJPETtdYhy9xjhshVB4VVOfv6U/1jQW9Mx8w+e5QlmccllKqFA7g5+gq18JdB03kNrtX8TCfLtTsgKPhEYmR34qL1zVoYa+5dV2nasFW3Ekru/FHI4itZqeCf6oNJZ1Go2RbItydpA5IEY7nArV2PDC7raHTmBm47QSSTCqJ4HvWr8G6S01lLijaGkoSc7eyx2UARV3cubUUnO9uPaD/AEgVNyVI5FrvByNcYWQ23cF3AGEnsR3yOfel+J/Bd2zYDK5uKk/DAkTzABwO8V1kWgEllVJIiPn37cVm/F9ubbCzcUYbcp+LcP4hJwPY05lRqOb9J6rp9PbhrV4Xtrb4bbuLCFJ9gOB61S9O0Qv3CgbZ8JKyCxJEYx3M81O646BlAUztyDBz2JPfFWXgrqSor21tp5r48zcRc2mMLiBGT/1WiGfvP5cquPeTMzxHbt9qgFsz3rQ9R8KXUZ9u10WSX32yAY3EYPp6c1nSKqEl9P0wdstAzP2xA757U/a0qllVzsU5LDJjgYHeRFRdNuHxAn4ciCJn9R/mKtb1w33e6ggbTMhcbV9BMEjiDzSNXOLcmC3PdhP1FCnNsYNoSPVTP1oUBWzQFAUdNICliiApxVoA1pYNIpwiMU4Ei1cgSDkVaabqxzvyTGeOBFUqxImY7xRBs1OWMy9LxrLJmWBBEcz/AErO6hQGP60rR6kow/l7j/O9DUwXB7TP0+VcuWHxVb26LrHCaJG1Nk27DQPKUbHuNwo3HO2M+pkcRWI6hcO5iEW0NyxbBB2zAUHGTtzmpPXOt3NQi+ZcckCYO0xGIEZAMcH86zvULsQv+2fqeTTw7yO1u/H/AF0tYt22NsEz8IXIUAQ3OCawOjsNcdVHciSeAJAk0xevMxliSYAk+gwKes6ohSoUSf4hM/LmK6JNQbd+8M6235S2g6EoNuIHA7Afel+JuqpatG6oFwrHwgnJ78egrgydUZdpQC2V7qTJ4kyTz8qtepeNNReteUdoU4JAyREQT/Wo/wDPs/pq+veObF1FAslmjIDQOMiRz+VZ7TdcKqwa0q2/5bjsCJ7icms7043S4t2Z3OQoA7/5zXUPCH7PrR1O3UnzStveANxTdIBDNiYnjHNVdQTdc9HTL17Ui3sIdypjttbgy3aM/Sr3qmp/0Vprel2jc225c3IXYfiVQVzt/wDjmK2/7TNWqgi1tt7VHmvCg7ZhLSAHLEA9pAn1rj3UtTaJAsoVUTktJJ7Y7D2onZIpbuPrOBPynNL02je5hBuOcewBJPyAnNMTRFqsj10ExBmBGAcDt/enOn3irYYqDgwYxUYPRigOj2fBGpdQ/nN8QDYQMMicNuyM80dZzTa8hFH+puj4RgKYGOB7UdTo2YApQWjUUsCmkSpTlFNFNMHQYHvRE/ekTQNMCY0nfQY0y5o2Ejz6lWL25TkDbj5zVTU7pVlmYheYn5AZmsuWbxEi86Not/mbllQpbkiI7z88D1NUmuWXEegH9v1rUdF01xwVUgqTBBI+JgMEzyM/cUrV+EWUPdZlKoFBg/xsMCB2GPuKy4vVaYsrVr0noV7UD92jETG6MT6e5p7Q9Ia+2JJmBAJJggE8cAGa6jruuabp9hbQbY4B2quWOIExwCa3uX8En9cx13hprFsvqHFt8BLUbnae5E/CIqoFoswQKdxIEHkk8CKc1mve7da6zS7GZOc9uavfAfU7Ni+16+ASqMbZaSBcGRxz8qfchOj/ALOf2enSlNVqNvmw21G4WQVAz39/eqzxx43u2L3+ntqo24uMpB3BhJUEZHcfaspq/FWqvXN2oL3Lc7gglBiduP4eJE/as51PXedde4FCBiYRYhR6CpmPfarUbW61iSWYmTOST+tPjp4Sytxz+P8ACMSR6x6VoPC/RLLMLlxhuQElDmY/2HOOKg9Y6c+quk6VHKwBB7dpgcCZouQ0oATSC2a03U/D76ayRcYZI2/PuD6c0z4R6E1+7O0lVUsZwPQQe9Fy6EnahWy5khTA5gcdqcWw+ZUwK7B0zpCOFRdu4kHyxH8OLgz6GfrVV4rF+wBb02iAV5LPl2GRg9lmJ7/OpmR6YuzojtH7xOB6+lCtvptZqNizoRO0enp7UKPoac3U4pJai2xzQgetaMw3UYoBx6CgbhpwD20RakM1NlqAU70yaUaKKDEKtvDt7beE98T+tVQp7TXSrBl5FTnj9TQ8a/SajytxyygtAmB68DOSOe+BU+yW1aOr3EtP/wDtYPuUGZA47hVn3rNeGuoJavo94M9oGWQZ3Dvyeatur9ZS62o22ylq46mFKgFVjy1OOAYOKzw4/k9nNJea1ZZbbfFsEwoQndJJ3HJAHofyqg1OhP4mYucS04z/ALjVj0zULv8Aj2xiTtkwvH0I+4qBc1ZLuFO1W5BMiJkNJ9PWtIB6nQIqAE7bmSwncFHb8ORjMmoWi1QtsCUVx/uExPJHvH2oa27bWEQhgMs45YnsDztj85pq1ZZ1LwFRSRBPE5AE/i/4qhpM1/XHubd5lRiD+I+pJ/KmdEwVw6xIO5QRuGMrPqPai6DpRqL62YkGSTEmFEmtB/8AjhbVtb0+4om0BiPxHG5Afy+lZ7kp6V1vT3bZe9cBuF5O5SZljJbA9cVufC2tFl9toszMCdpAUFlXdt4xjNK8C2bly/e0z2yRbmZIAtsYJIORu9q3J6FbV7Vy0q+aG+OY3MIIkH7DHaotVHKPFmne/bGrB+Akq6STtIMSP61rv2R6gFWsugDLJUkfwmfT61tbHhS2VYBdm9ixSFiTn9c0jpPhtdI7PaHxPhu+J7DtRb0NLHpvQ7Fq6zrbVZz/AOomW/U1Y6nRrc/Eo/ztin0T0+/vTWoux2Pz7VJowsWf5fyNCiif5vuaFAeTN1BWNChW7EpWomNHQqjMs1J3UKFFMpTQLUVCgg3VN0o+Ge8gfSJoUKAna5B5atGYAn6Grj/SIPhCiN8R7eWrj/5ZoUKn8ONT1DSJaeERQDC8SdpERJkj+lZDxP0+3acKigAsQeTiQOT7UKFKenVPpdOratbZHwEgEZ4LZyM10P8AaBoLduxaCIqgMUEDhdyiJoUKMvTjTfsg6Jp/9K9zyl3s9xS2ZIDEAVM0GhtrfuQoEQRzg74n7UVCsjamxpEtpcFtQsgsY7tgSffFDp2nU3XJEkcH0zQoVJrq2opQUUKFBk3lxVX1Y/DHqtFQpkpheb+Y/c0KFCmH/9k="/>
          <p:cNvSpPr>
            <a:spLocks noChangeAspect="1" noChangeArrowheads="1"/>
          </p:cNvSpPr>
          <p:nvPr/>
        </p:nvSpPr>
        <p:spPr bwMode="auto">
          <a:xfrm>
            <a:off x="307975" y="-1379538"/>
            <a:ext cx="24003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ttp://www.tabel.tcu.edu.tw/TaiwanSpa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5" y="762000"/>
            <a:ext cx="4011215" cy="534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5824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312420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1447800"/>
            <a:ext cx="313372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026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southwestdesertlover.files.wordpress.com/2012/07/southwest-us-topo-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24" y="152400"/>
            <a:ext cx="7524476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0370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swervn.com/BasinAndRange/index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692744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2987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cdn.c.photoshelter.com/img-get/I0000mHcIfyHRMc4/s/900/900/Desert-Isol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57200"/>
            <a:ext cx="8890000" cy="592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2461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1766888"/>
            <a:ext cx="62007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9946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195263"/>
            <a:ext cx="6257925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5990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2433638"/>
            <a:ext cx="62103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7914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7.i.pbase.com/o6/43/815143/1/93469147.UJRlRTM0.klip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3" y="457200"/>
            <a:ext cx="8824077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3636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238125"/>
            <a:ext cx="3057525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254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534400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3276600" y="6324600"/>
            <a:ext cx="294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Monkey Forest, about 2700m</a:t>
            </a:r>
          </a:p>
        </p:txBody>
      </p:sp>
    </p:spTree>
    <p:extLst>
      <p:ext uri="{BB962C8B-B14F-4D97-AF65-F5344CB8AC3E}">
        <p14:creationId xmlns:p14="http://schemas.microsoft.com/office/powerpoint/2010/main" val="41847083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:Wpdms shdrlfi020l san gabriel mounta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08" y="152400"/>
            <a:ext cx="28575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geology.campus.ad.csulb.edu/people/bperry/AerialPhotosSoCal/_overlay/SanGabrielMountains.htm_txt_172Glendora210FwyMtSanAntonioDec05M_cm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112" y="2209800"/>
            <a:ext cx="6711587" cy="449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5185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71588"/>
            <a:ext cx="62484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4199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1362075"/>
            <a:ext cx="311467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8975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teachingboxes.org/mountainBuilding/lessons/foldImages/antic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95829"/>
            <a:ext cx="8816014" cy="582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9196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0"/>
            <a:ext cx="631507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3046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geographylwc.org.uk/images/5tect/fol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898928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233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gsi.ie/NR/rdonlyres/36244D01-D014-4CB3-BBD5-5EABB31E07D1/0/Plat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3429"/>
            <a:ext cx="8992252" cy="613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9826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247650"/>
            <a:ext cx="303847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114550"/>
            <a:ext cx="61150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3316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2128838"/>
            <a:ext cx="634365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8384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314325"/>
            <a:ext cx="6200775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550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7724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3810000" y="6172200"/>
            <a:ext cx="1619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Moreland Zone</a:t>
            </a:r>
          </a:p>
        </p:txBody>
      </p:sp>
    </p:spTree>
    <p:extLst>
      <p:ext uri="{BB962C8B-B14F-4D97-AF65-F5344CB8AC3E}">
        <p14:creationId xmlns:p14="http://schemas.microsoft.com/office/powerpoint/2010/main" val="21374242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arth.ox.ac.uk/%7Edavewa/research/donaranap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42" y="460904"/>
            <a:ext cx="8795540" cy="586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768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820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2286000" y="6248400"/>
            <a:ext cx="4681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3700m, Giant Heather is not so giant anymore…</a:t>
            </a:r>
          </a:p>
        </p:txBody>
      </p:sp>
    </p:spTree>
    <p:extLst>
      <p:ext uri="{BB962C8B-B14F-4D97-AF65-F5344CB8AC3E}">
        <p14:creationId xmlns:p14="http://schemas.microsoft.com/office/powerpoint/2010/main" val="3830424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838200" y="6248400"/>
            <a:ext cx="7669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Alpine Tundra / Desert in Saddle between Mawenzi and Kibo (the main Kili peak)</a:t>
            </a:r>
          </a:p>
        </p:txBody>
      </p:sp>
    </p:spTree>
    <p:extLst>
      <p:ext uri="{BB962C8B-B14F-4D97-AF65-F5344CB8AC3E}">
        <p14:creationId xmlns:p14="http://schemas.microsoft.com/office/powerpoint/2010/main" val="2578470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385</Words>
  <Application>Microsoft Office PowerPoint</Application>
  <PresentationFormat>On-screen Show (4:3)</PresentationFormat>
  <Paragraphs>54</Paragraphs>
  <Slides>70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Example of Bioclimatic Belts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Mountain Challenges and Opportunities</vt:lpstr>
      <vt:lpstr>PowerPoint Presentation</vt:lpstr>
      <vt:lpstr>PowerPoint Presentation</vt:lpstr>
      <vt:lpstr>PowerPoint Presentation</vt:lpstr>
      <vt:lpstr>Austro-Italian Alps:1915-1918</vt:lpstr>
      <vt:lpstr>PowerPoint Presentation</vt:lpstr>
      <vt:lpstr>PowerPoint Presentation</vt:lpstr>
      <vt:lpstr>Siachen glacier from Indian helicopter</vt:lpstr>
      <vt:lpstr>Indian soldiers</vt:lpstr>
      <vt:lpstr>PowerPoint Presentation</vt:lpstr>
      <vt:lpstr>PowerPoint Presentation</vt:lpstr>
      <vt:lpstr>Siachen Glacier</vt:lpstr>
      <vt:lpstr>Landslides: May 30, 1970 Peru disaster</vt:lpstr>
      <vt:lpstr>The town of Huaraz flattened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Fonstad</dc:creator>
  <cp:lastModifiedBy>Mark Fonstad</cp:lastModifiedBy>
  <cp:revision>21</cp:revision>
  <dcterms:created xsi:type="dcterms:W3CDTF">2014-01-03T03:22:00Z</dcterms:created>
  <dcterms:modified xsi:type="dcterms:W3CDTF">2016-01-06T18:24:50Z</dcterms:modified>
</cp:coreProperties>
</file>