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Override PartName="/ppt/notesSlides/notesSlide4.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2"/>
  </p:notesMasterIdLst>
  <p:sldIdLst>
    <p:sldId id="273" r:id="rId2"/>
    <p:sldId id="274" r:id="rId3"/>
    <p:sldId id="277" r:id="rId4"/>
    <p:sldId id="276" r:id="rId5"/>
    <p:sldId id="278" r:id="rId6"/>
    <p:sldId id="256" r:id="rId7"/>
    <p:sldId id="271" r:id="rId8"/>
    <p:sldId id="257" r:id="rId9"/>
    <p:sldId id="258" r:id="rId10"/>
    <p:sldId id="25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6" d="100"/>
          <a:sy n="86" d="100"/>
        </p:scale>
        <p:origin x="-7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F96BCF-A29A-944D-9326-9D8343B4F1B9}" type="datetimeFigureOut">
              <a:rPr lang="en-US" smtClean="0"/>
              <a:pPr/>
              <a:t>2/5/15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B8413E-0DB7-5845-9769-0C6C8F9993D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are the bad guys?  Who are the good guys?  How does the </a:t>
            </a:r>
            <a:r>
              <a:rPr lang="en-US" i="1" dirty="0" smtClean="0"/>
              <a:t>narrative</a:t>
            </a:r>
            <a:r>
              <a:rPr lang="en-US" i="1" baseline="0" dirty="0" smtClean="0"/>
              <a:t> </a:t>
            </a:r>
            <a:r>
              <a:rPr lang="en-US" i="0" baseline="0" dirty="0" smtClean="0"/>
              <a:t>want us to answer this question?  </a:t>
            </a:r>
            <a:endParaRPr lang="en-US" dirty="0"/>
          </a:p>
        </p:txBody>
      </p:sp>
      <p:sp>
        <p:nvSpPr>
          <p:cNvPr id="4" name="Slide Number Placeholder 3"/>
          <p:cNvSpPr>
            <a:spLocks noGrp="1"/>
          </p:cNvSpPr>
          <p:nvPr>
            <p:ph type="sldNum" sz="quarter" idx="10"/>
          </p:nvPr>
        </p:nvSpPr>
        <p:spPr/>
        <p:txBody>
          <a:bodyPr/>
          <a:lstStyle/>
          <a:p>
            <a:fld id="{91B8413E-0DB7-5845-9769-0C6C8F9993D8}"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B8413E-0DB7-5845-9769-0C6C8F9993D8}"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background on Mr. Gartman?  Does</a:t>
            </a:r>
            <a:r>
              <a:rPr lang="en-US" baseline="0" dirty="0" smtClean="0"/>
              <a:t> graphic novel want us to try to understand him, however evil he may be?  Does graphic novel want us to see that his evil is not only a universal evil but is a product of the world he’s living in?  </a:t>
            </a:r>
            <a:endParaRPr lang="en-US" dirty="0"/>
          </a:p>
        </p:txBody>
      </p:sp>
      <p:sp>
        <p:nvSpPr>
          <p:cNvPr id="4" name="Slide Number Placeholder 3"/>
          <p:cNvSpPr>
            <a:spLocks noGrp="1"/>
          </p:cNvSpPr>
          <p:nvPr>
            <p:ph type="sldNum" sz="quarter" idx="10"/>
          </p:nvPr>
        </p:nvSpPr>
        <p:spPr/>
        <p:txBody>
          <a:bodyPr/>
          <a:lstStyle/>
          <a:p>
            <a:fld id="{91B8413E-0DB7-5845-9769-0C6C8F9993D8}"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Technology itself</a:t>
            </a:r>
            <a:r>
              <a:rPr lang="en-US" baseline="0" dirty="0" smtClean="0"/>
              <a:t> not bad </a:t>
            </a:r>
            <a:r>
              <a:rPr lang="en-US" baseline="0" dirty="0" smtClean="0">
                <a:sym typeface="Wingdings"/>
              </a:rPr>
              <a:t> for instance, Cait still advocates that they use technology to turn crickets into something useful</a:t>
            </a:r>
            <a:endParaRPr lang="en-US" dirty="0"/>
          </a:p>
        </p:txBody>
      </p:sp>
      <p:sp>
        <p:nvSpPr>
          <p:cNvPr id="4" name="Slide Number Placeholder 3"/>
          <p:cNvSpPr>
            <a:spLocks noGrp="1"/>
          </p:cNvSpPr>
          <p:nvPr>
            <p:ph type="sldNum" sz="quarter" idx="10"/>
          </p:nvPr>
        </p:nvSpPr>
        <p:spPr/>
        <p:txBody>
          <a:bodyPr/>
          <a:lstStyle/>
          <a:p>
            <a:fld id="{91B8413E-0DB7-5845-9769-0C6C8F9993D8}"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91B8413E-0DB7-5845-9769-0C6C8F9993D8}"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B8413E-0DB7-5845-9769-0C6C8F9993D8}"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6B76AAF-3929-264C-A65D-AEFDFB3F523C}" type="datetimeFigureOut">
              <a:rPr lang="en-US" smtClean="0"/>
              <a:pPr/>
              <a:t>2/5/15</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0F84B699-422D-3745-934A-FFDB88EBE305}"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84B699-422D-3745-934A-FFDB88EBE30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84B699-422D-3745-934A-FFDB88EBE305}"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84B699-422D-3745-934A-FFDB88EBE305}"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6B76AAF-3929-264C-A65D-AEFDFB3F523C}" type="datetimeFigureOut">
              <a:rPr lang="en-US" smtClean="0"/>
              <a:pPr/>
              <a:t>2/5/15</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0F84B699-422D-3745-934A-FFDB88EBE305}"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84B699-422D-3745-934A-FFDB88EBE305}"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84B699-422D-3745-934A-FFDB88EBE305}"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84B699-422D-3745-934A-FFDB88EBE305}"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84B699-422D-3745-934A-FFDB88EBE305}"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84B699-422D-3745-934A-FFDB88EBE305}"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B76AAF-3929-264C-A65D-AEFDFB3F523C}" type="datetimeFigureOut">
              <a:rPr lang="en-US" smtClean="0"/>
              <a:pPr/>
              <a:t>2/5/15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84B699-422D-3745-934A-FFDB88EBE305}"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6B76AAF-3929-264C-A65D-AEFDFB3F523C}" type="datetimeFigureOut">
              <a:rPr lang="en-US" smtClean="0"/>
              <a:pPr/>
              <a:t>2/5/15</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F84B699-422D-3745-934A-FFDB88EBE305}"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990600"/>
          </a:xfrm>
        </p:spPr>
        <p:txBody>
          <a:bodyPr>
            <a:normAutofit fontScale="90000"/>
          </a:bodyPr>
          <a:lstStyle/>
          <a:p>
            <a:r>
              <a:rPr lang="en-US" i="1" dirty="0" smtClean="0"/>
              <a:t>IDP: 2043 </a:t>
            </a:r>
            <a:r>
              <a:rPr lang="en-US" dirty="0" smtClean="0"/>
              <a:t>[“internally displaced people”]—Character Map</a:t>
            </a:r>
            <a:endParaRPr lang="en-US" i="1" dirty="0"/>
          </a:p>
        </p:txBody>
      </p:sp>
      <p:sp>
        <p:nvSpPr>
          <p:cNvPr id="6" name="Content Placeholder 5"/>
          <p:cNvSpPr>
            <a:spLocks noGrp="1"/>
          </p:cNvSpPr>
          <p:nvPr>
            <p:ph sz="quarter" idx="1"/>
          </p:nvPr>
        </p:nvSpPr>
        <p:spPr>
          <a:xfrm>
            <a:off x="0" y="850698"/>
            <a:ext cx="9143999" cy="5463634"/>
          </a:xfrm>
        </p:spPr>
        <p:txBody>
          <a:bodyPr>
            <a:noAutofit/>
          </a:bodyPr>
          <a:lstStyle/>
          <a:p>
            <a:pPr>
              <a:buNone/>
            </a:pPr>
            <a:endParaRPr lang="en-US" sz="1400" dirty="0" smtClean="0"/>
          </a:p>
          <a:p>
            <a:r>
              <a:rPr lang="en-US" sz="1300" b="1" dirty="0" smtClean="0"/>
              <a:t>Cait McNeill</a:t>
            </a:r>
            <a:r>
              <a:rPr lang="en-US" sz="1300" dirty="0" smtClean="0"/>
              <a:t>—lives in slums and works for Sky Farm as an agricultural specialist and as the “face” of the company; believes in a different kind of agriculture; advocates for other people living in slums; strong willed and a sort of “bad ass”  (</a:t>
            </a:r>
            <a:r>
              <a:rPr lang="en-US" sz="1300" b="1" dirty="0" smtClean="0"/>
              <a:t>the protagonist</a:t>
            </a:r>
            <a:r>
              <a:rPr lang="en-US" sz="1300" dirty="0" smtClean="0"/>
              <a:t>)</a:t>
            </a:r>
          </a:p>
          <a:p>
            <a:r>
              <a:rPr lang="en-US" sz="1300" dirty="0" smtClean="0"/>
              <a:t>Dillon (murdered)</a:t>
            </a:r>
          </a:p>
          <a:p>
            <a:pPr>
              <a:buNone/>
            </a:pPr>
            <a:endParaRPr lang="en-US" sz="1300" dirty="0" smtClean="0"/>
          </a:p>
          <a:p>
            <a:r>
              <a:rPr lang="en-US" sz="1300" b="1" dirty="0" smtClean="0"/>
              <a:t>Danny Stone </a:t>
            </a:r>
            <a:r>
              <a:rPr lang="en-US" sz="1300" dirty="0" smtClean="0"/>
              <a:t>– works for Sky Farm; creates commercials for company; does he care about the “non-tower” people?</a:t>
            </a:r>
          </a:p>
          <a:p>
            <a:r>
              <a:rPr lang="en-US" sz="1300" b="1" dirty="0" smtClean="0"/>
              <a:t>Jools</a:t>
            </a:r>
            <a:r>
              <a:rPr lang="en-US" sz="1300" dirty="0" smtClean="0"/>
              <a:t> – also works for Sky Farm</a:t>
            </a:r>
          </a:p>
          <a:p>
            <a:r>
              <a:rPr lang="en-US" sz="1300" dirty="0" smtClean="0"/>
              <a:t>Danny &amp; Jools’s tower friends</a:t>
            </a:r>
          </a:p>
          <a:p>
            <a:pPr>
              <a:buNone/>
            </a:pPr>
            <a:endParaRPr lang="en-US" sz="1300" dirty="0" smtClean="0"/>
          </a:p>
          <a:p>
            <a:r>
              <a:rPr lang="en-US" sz="1300" b="1" dirty="0" smtClean="0"/>
              <a:t>Mr. Gartman</a:t>
            </a:r>
            <a:r>
              <a:rPr lang="en-US" sz="1300" dirty="0" smtClean="0"/>
              <a:t>—head of Sky Farm corporation (</a:t>
            </a:r>
            <a:r>
              <a:rPr lang="en-US" sz="1300" b="1" dirty="0" smtClean="0"/>
              <a:t>the antagonist?</a:t>
            </a:r>
            <a:r>
              <a:rPr lang="en-US" sz="1300" dirty="0" smtClean="0"/>
              <a:t>)</a:t>
            </a:r>
          </a:p>
          <a:p>
            <a:r>
              <a:rPr lang="en-US" sz="1300" dirty="0" smtClean="0"/>
              <a:t>Other Sky Farm board members</a:t>
            </a:r>
          </a:p>
          <a:p>
            <a:r>
              <a:rPr lang="en-US" sz="1300" dirty="0" smtClean="0"/>
              <a:t>Hitman (murdered by Mr. Gartman w/poisoned tea)</a:t>
            </a:r>
          </a:p>
          <a:p>
            <a:pPr>
              <a:buNone/>
            </a:pPr>
            <a:endParaRPr lang="en-US" sz="1300" dirty="0" smtClean="0"/>
          </a:p>
          <a:p>
            <a:r>
              <a:rPr lang="en-US" sz="1300" b="1" dirty="0" smtClean="0"/>
              <a:t>Tom Sayers </a:t>
            </a:r>
            <a:r>
              <a:rPr lang="en-US" sz="1300" dirty="0" smtClean="0"/>
              <a:t>(“New Wanlockhead Sub-Person”; has family living in slums; boxer turned hired thug; ultimately saves Cait)</a:t>
            </a:r>
          </a:p>
          <a:p>
            <a:r>
              <a:rPr lang="en-US" sz="1300" dirty="0" smtClean="0"/>
              <a:t>Tom’s family</a:t>
            </a:r>
          </a:p>
          <a:p>
            <a:pPr>
              <a:buNone/>
            </a:pPr>
            <a:endParaRPr lang="en-US" sz="1300" dirty="0" smtClean="0"/>
          </a:p>
          <a:p>
            <a:r>
              <a:rPr lang="en-US" sz="1300" dirty="0" smtClean="0"/>
              <a:t>The genetically modified animals</a:t>
            </a:r>
          </a:p>
          <a:p>
            <a:pPr>
              <a:buNone/>
            </a:pPr>
            <a:endParaRPr lang="en-US" sz="1300" dirty="0" smtClean="0"/>
          </a:p>
          <a:p>
            <a:r>
              <a:rPr lang="en-US" sz="1300" b="1" dirty="0" smtClean="0"/>
              <a:t>Narrator</a:t>
            </a:r>
            <a:r>
              <a:rPr lang="en-US" sz="1300" dirty="0" smtClean="0"/>
              <a:t> (non-participant, objective; we don’t have access to thoughts/feelings of characters except through what we “see” illustrated in panels of comic)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Asking big questions/synthesizing our course texts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In your small group:</a:t>
            </a:r>
          </a:p>
          <a:p>
            <a:pPr marL="514350" indent="-514350">
              <a:buFont typeface="+mj-lt"/>
              <a:buAutoNum type="arabicPeriod"/>
            </a:pPr>
            <a:r>
              <a:rPr lang="en-US" dirty="0" smtClean="0"/>
              <a:t>Choose one of these “difficulties” of climate change (from our group brainstorming).</a:t>
            </a:r>
          </a:p>
          <a:p>
            <a:pPr marL="514350" indent="-514350">
              <a:buNone/>
            </a:pPr>
            <a:endParaRPr lang="en-US" dirty="0" smtClean="0"/>
          </a:p>
          <a:p>
            <a:pPr marL="514350" indent="-514350">
              <a:buFont typeface="+mj-lt"/>
              <a:buAutoNum type="arabicPeriod"/>
            </a:pPr>
            <a:r>
              <a:rPr lang="en-US" i="1" dirty="0" smtClean="0"/>
              <a:t> How</a:t>
            </a:r>
            <a:r>
              <a:rPr lang="en-US" dirty="0" smtClean="0"/>
              <a:t> might prose fiction (like a short story) help with this difficulty? Be able to identify and explain at least one specific example from one of the short stories we have read so far in the course to support your answer.</a:t>
            </a:r>
          </a:p>
          <a:p>
            <a:pPr marL="514350" indent="-514350">
              <a:buFont typeface="+mj-lt"/>
              <a:buAutoNum type="arabicPeriod"/>
            </a:pPr>
            <a:endParaRPr lang="en-US" dirty="0" smtClean="0"/>
          </a:p>
          <a:p>
            <a:pPr marL="514350" indent="-514350">
              <a:buFont typeface="+mj-lt"/>
              <a:buAutoNum type="arabicPeriod"/>
            </a:pPr>
            <a:r>
              <a:rPr lang="en-US" i="1" dirty="0" smtClean="0"/>
              <a:t>How </a:t>
            </a:r>
            <a:r>
              <a:rPr lang="en-US" dirty="0" smtClean="0"/>
              <a:t>might a graphic novel/comic help with this difficulty?  Be able to identify and explain an example from the graphic novel, </a:t>
            </a:r>
            <a:r>
              <a:rPr lang="en-US" i="1" dirty="0" smtClean="0"/>
              <a:t>IDP: 2043</a:t>
            </a:r>
            <a:r>
              <a:rPr lang="en-US" dirty="0" smtClean="0"/>
              <a:t>.  </a:t>
            </a:r>
            <a:endParaRPr lang="en-US" i="1" dirty="0" smtClean="0"/>
          </a:p>
          <a:p>
            <a:pPr marL="1062990" lvl="2" indent="-514350">
              <a:buNone/>
            </a:pPr>
            <a:r>
              <a:rPr lang="en-US" dirty="0" smtClean="0"/>
              <a:t>	(Note: each person in group should keep track of discussion by writing in reading journal)</a:t>
            </a:r>
          </a:p>
          <a:p>
            <a:pPr lvl="1">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990600"/>
          </a:xfrm>
        </p:spPr>
        <p:txBody>
          <a:bodyPr>
            <a:normAutofit fontScale="90000"/>
          </a:bodyPr>
          <a:lstStyle/>
          <a:p>
            <a:r>
              <a:rPr lang="en-US" i="1" dirty="0" smtClean="0"/>
              <a:t>IDP: 2043 </a:t>
            </a:r>
            <a:r>
              <a:rPr lang="en-US" dirty="0" smtClean="0"/>
              <a:t>[“internally displaced people”]—Structure</a:t>
            </a:r>
            <a:endParaRPr lang="en-US" i="1" dirty="0"/>
          </a:p>
        </p:txBody>
      </p:sp>
      <p:sp>
        <p:nvSpPr>
          <p:cNvPr id="6" name="Content Placeholder 5"/>
          <p:cNvSpPr>
            <a:spLocks noGrp="1"/>
          </p:cNvSpPr>
          <p:nvPr>
            <p:ph sz="quarter" idx="1"/>
          </p:nvPr>
        </p:nvSpPr>
        <p:spPr/>
        <p:txBody>
          <a:bodyPr>
            <a:normAutofit fontScale="85000" lnSpcReduction="20000"/>
          </a:bodyPr>
          <a:lstStyle/>
          <a:p>
            <a:pPr>
              <a:buNone/>
            </a:pPr>
            <a:endParaRPr lang="en-US" dirty="0" smtClean="0"/>
          </a:p>
          <a:p>
            <a:r>
              <a:rPr lang="en-US" b="1" dirty="0" smtClean="0"/>
              <a:t>Chapter 1: </a:t>
            </a:r>
            <a:r>
              <a:rPr lang="en-US" dirty="0" smtClean="0"/>
              <a:t> Introduced to Cait, Danny, Jools, Mr. Gartman; introduced to the multiple places in the narrative (diff. between slums and the towers); Mr. Gartman sends people to kill Cait (Dillon killed</a:t>
            </a:r>
            <a:r>
              <a:rPr lang="en-US" dirty="0" smtClean="0"/>
              <a:t>)</a:t>
            </a:r>
            <a:r>
              <a:rPr lang="en-US" dirty="0" smtClean="0"/>
              <a:t>; doesn’t seem to be much of a </a:t>
            </a:r>
            <a:r>
              <a:rPr lang="en-US" dirty="0" err="1" smtClean="0"/>
              <a:t>gov’t</a:t>
            </a:r>
            <a:r>
              <a:rPr lang="en-US" dirty="0" smtClean="0"/>
              <a:t> of any kind—corporation in charge</a:t>
            </a:r>
            <a:endParaRPr lang="en-US" dirty="0" smtClean="0"/>
          </a:p>
          <a:p>
            <a:r>
              <a:rPr lang="en-US" b="1" dirty="0" smtClean="0"/>
              <a:t>Chapter 2: </a:t>
            </a:r>
            <a:r>
              <a:rPr lang="en-US" dirty="0" smtClean="0"/>
              <a:t> Introduced to Tom Sayers and get background on his life; we learn more about life in the slums &amp; that the smallpox scare is a scam; we see the attempted murder of Cait from another perspective and learn how she was able to escape</a:t>
            </a:r>
          </a:p>
          <a:p>
            <a:r>
              <a:rPr lang="en-US" b="1" dirty="0" smtClean="0"/>
              <a:t>Chapter 3:  </a:t>
            </a:r>
            <a:r>
              <a:rPr lang="en-US" dirty="0" smtClean="0"/>
              <a:t>Background on Danny, Jools, and Cait at the Sky Farm; we learn more about life in the tower; dinner party at the tower</a:t>
            </a:r>
          </a:p>
          <a:p>
            <a:r>
              <a:rPr lang="en-US" b="1" dirty="0" smtClean="0"/>
              <a:t>Chapter 4: </a:t>
            </a:r>
            <a:r>
              <a:rPr lang="en-US" dirty="0" smtClean="0"/>
              <a:t> Background on Mr. Gartman</a:t>
            </a:r>
          </a:p>
          <a:p>
            <a:r>
              <a:rPr lang="en-US" b="1" dirty="0" smtClean="0"/>
              <a:t>Chapter 5: </a:t>
            </a:r>
            <a:r>
              <a:rPr lang="en-US" dirty="0" smtClean="0"/>
              <a:t> </a:t>
            </a:r>
            <a:r>
              <a:rPr lang="en-US" dirty="0" smtClean="0"/>
              <a:t>Danny’s internal transformation</a:t>
            </a:r>
          </a:p>
          <a:p>
            <a:r>
              <a:rPr lang="en-US" b="1" dirty="0" smtClean="0"/>
              <a:t>Chapter 6:  </a:t>
            </a:r>
            <a:r>
              <a:rPr lang="en-US" dirty="0" smtClean="0"/>
              <a:t>Fast forwards back to the present of right after the attempted murder  </a:t>
            </a:r>
            <a:endParaRPr lang="en-US" b="1"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143765" y="152400"/>
            <a:ext cx="8793574" cy="990600"/>
          </a:xfrm>
        </p:spPr>
        <p:txBody>
          <a:bodyPr>
            <a:normAutofit fontScale="90000"/>
          </a:bodyPr>
          <a:lstStyle/>
          <a:p>
            <a:r>
              <a:rPr lang="en-US" i="1" dirty="0" smtClean="0"/>
              <a:t>IDP: 2043 </a:t>
            </a:r>
            <a:r>
              <a:rPr lang="en-US" dirty="0" smtClean="0"/>
              <a:t>[“internally displaced people”]—</a:t>
            </a:r>
            <a:br>
              <a:rPr lang="en-US" dirty="0" smtClean="0"/>
            </a:br>
            <a:r>
              <a:rPr lang="en-US" dirty="0" smtClean="0"/>
              <a:t>how does the graphic novel imagine the future?</a:t>
            </a:r>
            <a:endParaRPr lang="en-US" i="1" dirty="0"/>
          </a:p>
        </p:txBody>
      </p:sp>
      <p:sp>
        <p:nvSpPr>
          <p:cNvPr id="6" name="Content Placeholder 5"/>
          <p:cNvSpPr>
            <a:spLocks noGrp="1"/>
          </p:cNvSpPr>
          <p:nvPr>
            <p:ph sz="quarter" idx="1"/>
          </p:nvPr>
        </p:nvSpPr>
        <p:spPr/>
        <p:txBody>
          <a:bodyPr>
            <a:normAutofit lnSpcReduction="10000"/>
          </a:bodyPr>
          <a:lstStyle/>
          <a:p>
            <a:r>
              <a:rPr lang="en-US" dirty="0" smtClean="0"/>
              <a:t>So how does </a:t>
            </a:r>
            <a:r>
              <a:rPr lang="en-US" i="1" dirty="0" smtClean="0"/>
              <a:t>IDP: 2043 </a:t>
            </a:r>
            <a:r>
              <a:rPr lang="en-US" dirty="0" smtClean="0"/>
              <a:t>imagine the future?</a:t>
            </a:r>
            <a:endParaRPr lang="en-US" dirty="0" smtClean="0"/>
          </a:p>
          <a:p>
            <a:r>
              <a:rPr lang="en-US" dirty="0" smtClean="0"/>
              <a:t>Mix </a:t>
            </a:r>
            <a:r>
              <a:rPr lang="en-US" dirty="0" smtClean="0"/>
              <a:t>of aesthetic styles that pay homage to particular genres </a:t>
            </a:r>
            <a:r>
              <a:rPr lang="en-US" dirty="0" smtClean="0">
                <a:sym typeface="Wingdings"/>
              </a:rPr>
              <a:t> future can be imagined</a:t>
            </a:r>
            <a:r>
              <a:rPr lang="en-US" dirty="0" smtClean="0">
                <a:sym typeface="Wingdings"/>
              </a:rPr>
              <a:t> in different ways</a:t>
            </a:r>
          </a:p>
          <a:p>
            <a:r>
              <a:rPr lang="en-US" dirty="0" smtClean="0"/>
              <a:t>“Graphic novels are good at imagining the future.  In fact, most of our classic images of tomorrow’s world—silver jumpsuits, flying cars and robotic gadgets—probably originated in graphic novels or comics… Those enticing images from the past were driven by an underlying sense that technology offered the prospect of real progress for the human race, if only we could keep that fearsome scientific knowledge out of the hands of the baddies.  Today, it’s not quite so clear who the baddies might be…” (Nick Barley, “Afterword” to </a:t>
            </a:r>
            <a:r>
              <a:rPr lang="en-US" i="1" dirty="0" smtClean="0"/>
              <a:t>IDP: 2043</a:t>
            </a:r>
            <a:r>
              <a:rPr lang="en-US" dirty="0" smtClean="0"/>
              <a:t>)</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990600"/>
          </a:xfrm>
        </p:spPr>
        <p:txBody>
          <a:bodyPr>
            <a:normAutofit fontScale="90000"/>
          </a:bodyPr>
          <a:lstStyle/>
          <a:p>
            <a:r>
              <a:rPr lang="en-US" i="1" dirty="0" smtClean="0"/>
              <a:t>IDP: 2043 </a:t>
            </a:r>
            <a:r>
              <a:rPr lang="en-US" dirty="0" smtClean="0"/>
              <a:t>[“internally displaced people”]—</a:t>
            </a:r>
            <a:br>
              <a:rPr lang="en-US" dirty="0" smtClean="0"/>
            </a:br>
            <a:r>
              <a:rPr lang="en-US" dirty="0" smtClean="0"/>
              <a:t>context/argument</a:t>
            </a:r>
            <a:endParaRPr lang="en-US" i="1" dirty="0"/>
          </a:p>
        </p:txBody>
      </p:sp>
      <p:sp>
        <p:nvSpPr>
          <p:cNvPr id="6" name="Content Placeholder 5"/>
          <p:cNvSpPr>
            <a:spLocks noGrp="1"/>
          </p:cNvSpPr>
          <p:nvPr>
            <p:ph sz="quarter" idx="1"/>
          </p:nvPr>
        </p:nvSpPr>
        <p:spPr>
          <a:xfrm>
            <a:off x="457200" y="1219199"/>
            <a:ext cx="8229600" cy="5202967"/>
          </a:xfrm>
        </p:spPr>
        <p:txBody>
          <a:bodyPr>
            <a:normAutofit fontScale="77500" lnSpcReduction="20000"/>
          </a:bodyPr>
          <a:lstStyle/>
          <a:p>
            <a:pPr>
              <a:buNone/>
            </a:pPr>
            <a:endParaRPr lang="en-US" dirty="0" smtClean="0"/>
          </a:p>
          <a:p>
            <a:r>
              <a:rPr lang="en-US" dirty="0" smtClean="0"/>
              <a:t>Climate change and food industry</a:t>
            </a:r>
          </a:p>
          <a:p>
            <a:pPr>
              <a:buNone/>
            </a:pPr>
            <a:endParaRPr lang="en-US" dirty="0" smtClean="0"/>
          </a:p>
          <a:p>
            <a:r>
              <a:rPr lang="en-US" dirty="0" smtClean="0"/>
              <a:t>The graphic novel explores the question:  </a:t>
            </a:r>
            <a:r>
              <a:rPr lang="en-US" u="sng" dirty="0" smtClean="0"/>
              <a:t>How do we feed the world</a:t>
            </a:r>
            <a:r>
              <a:rPr lang="en-US" u="sng" dirty="0" smtClean="0"/>
              <a:t> during </a:t>
            </a:r>
            <a:r>
              <a:rPr lang="en-US" u="sng" dirty="0" smtClean="0"/>
              <a:t>climate change? (and who is the </a:t>
            </a:r>
            <a:r>
              <a:rPr lang="en-US" i="1" u="sng" dirty="0" smtClean="0"/>
              <a:t>we</a:t>
            </a:r>
            <a:r>
              <a:rPr lang="en-US" u="sng" dirty="0" smtClean="0"/>
              <a:t>?)</a:t>
            </a:r>
            <a:endParaRPr lang="en-US" u="sng" dirty="0" smtClean="0"/>
          </a:p>
          <a:p>
            <a:pPr lvl="1"/>
            <a:r>
              <a:rPr lang="en-US" dirty="0" smtClean="0"/>
              <a:t>Danny’s worldview </a:t>
            </a:r>
            <a:r>
              <a:rPr lang="en-US" dirty="0" smtClean="0">
                <a:sym typeface="Wingdings"/>
              </a:rPr>
              <a:t> technology will solve all our </a:t>
            </a:r>
            <a:r>
              <a:rPr lang="en-US" dirty="0" smtClean="0">
                <a:sym typeface="Wingdings"/>
              </a:rPr>
              <a:t>problems and everyone can live the lifestyle of the wealthy (idealist)</a:t>
            </a:r>
            <a:endParaRPr lang="en-US" dirty="0" smtClean="0"/>
          </a:p>
          <a:p>
            <a:pPr lvl="1"/>
            <a:r>
              <a:rPr lang="en-US" dirty="0" smtClean="0"/>
              <a:t>Cait’s worldview </a:t>
            </a:r>
            <a:r>
              <a:rPr lang="en-US" dirty="0" smtClean="0">
                <a:sym typeface="Wingdings"/>
              </a:rPr>
              <a:t> ecological agriculture, egalitarian, equality, diversity (realist)</a:t>
            </a:r>
            <a:endParaRPr lang="en-US" dirty="0" smtClean="0"/>
          </a:p>
          <a:p>
            <a:pPr lvl="1"/>
            <a:r>
              <a:rPr lang="en-US" dirty="0" smtClean="0"/>
              <a:t>Mr</a:t>
            </a:r>
            <a:r>
              <a:rPr lang="en-US" dirty="0" smtClean="0"/>
              <a:t>. Gartman’s </a:t>
            </a:r>
            <a:r>
              <a:rPr lang="en-US" dirty="0" smtClean="0"/>
              <a:t>worldview </a:t>
            </a:r>
            <a:r>
              <a:rPr lang="en-US" dirty="0" smtClean="0">
                <a:sym typeface="Wingdings"/>
              </a:rPr>
              <a:t> industrial agriculture &amp; technology as means of control; population control is necessary to ensure order; </a:t>
            </a:r>
            <a:r>
              <a:rPr lang="en-US" dirty="0" smtClean="0">
                <a:sym typeface="Wingdings"/>
              </a:rPr>
              <a:t>survival all that matters; no compassion</a:t>
            </a:r>
            <a:r>
              <a:rPr lang="en-US" dirty="0" smtClean="0">
                <a:sym typeface="Wingdings"/>
              </a:rPr>
              <a:t> (</a:t>
            </a:r>
            <a:r>
              <a:rPr lang="en-US" dirty="0" smtClean="0">
                <a:sym typeface="Wingdings"/>
              </a:rPr>
              <a:t>dark outlook on human nature)</a:t>
            </a:r>
            <a:endParaRPr lang="en-US" dirty="0" smtClean="0">
              <a:sym typeface="Wingdings"/>
            </a:endParaRPr>
          </a:p>
          <a:p>
            <a:pPr lvl="2"/>
            <a:r>
              <a:rPr lang="en-US" dirty="0" smtClean="0">
                <a:sym typeface="Wingdings"/>
              </a:rPr>
              <a:t>Why do we get background on Mr. Gartman?</a:t>
            </a:r>
            <a:endParaRPr lang="en-US" dirty="0" smtClean="0"/>
          </a:p>
          <a:p>
            <a:pPr lvl="1">
              <a:buNone/>
            </a:pPr>
            <a:endParaRPr lang="en-US" dirty="0" smtClean="0"/>
          </a:p>
          <a:p>
            <a:r>
              <a:rPr lang="en-US" dirty="0" smtClean="0"/>
              <a:t>Demonstrates that the question, at its root, is not just </a:t>
            </a:r>
            <a:r>
              <a:rPr lang="en-US" dirty="0" smtClean="0"/>
              <a:t>about the technical details of </a:t>
            </a:r>
            <a:r>
              <a:rPr lang="en-US" i="1" dirty="0" smtClean="0"/>
              <a:t>how </a:t>
            </a:r>
            <a:r>
              <a:rPr lang="en-US" dirty="0" smtClean="0"/>
              <a:t>we</a:t>
            </a:r>
            <a:r>
              <a:rPr lang="en-US" dirty="0" smtClean="0"/>
              <a:t> feed the world, </a:t>
            </a:r>
            <a:r>
              <a:rPr lang="en-US" dirty="0" smtClean="0"/>
              <a:t>but about the ethics of </a:t>
            </a:r>
            <a:r>
              <a:rPr lang="en-US" i="1" dirty="0" smtClean="0"/>
              <a:t>how </a:t>
            </a:r>
            <a:r>
              <a:rPr lang="en-US" dirty="0" smtClean="0"/>
              <a:t>we do it.  </a:t>
            </a:r>
          </a:p>
          <a:p>
            <a:pPr lvl="1"/>
            <a:r>
              <a:rPr lang="en-US" dirty="0" smtClean="0"/>
              <a:t>That is, about how humans should treat one another and how humans should treat the non-human world</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990600"/>
          </a:xfrm>
        </p:spPr>
        <p:txBody>
          <a:bodyPr>
            <a:normAutofit fontScale="90000"/>
          </a:bodyPr>
          <a:lstStyle/>
          <a:p>
            <a:r>
              <a:rPr lang="en-US" i="1" dirty="0" smtClean="0"/>
              <a:t>IDP: 2043 </a:t>
            </a:r>
            <a:r>
              <a:rPr lang="en-US" dirty="0" smtClean="0"/>
              <a:t>[“internally displaced people”]—</a:t>
            </a:r>
            <a:br>
              <a:rPr lang="en-US" dirty="0" smtClean="0"/>
            </a:br>
            <a:r>
              <a:rPr lang="en-US" dirty="0" smtClean="0"/>
              <a:t>argument, cont…</a:t>
            </a:r>
            <a:endParaRPr lang="en-US" i="1" dirty="0"/>
          </a:p>
        </p:txBody>
      </p:sp>
      <p:sp>
        <p:nvSpPr>
          <p:cNvPr id="6" name="Content Placeholder 5"/>
          <p:cNvSpPr>
            <a:spLocks noGrp="1"/>
          </p:cNvSpPr>
          <p:nvPr>
            <p:ph sz="quarter" idx="1"/>
          </p:nvPr>
        </p:nvSpPr>
        <p:spPr>
          <a:xfrm>
            <a:off x="457200" y="946551"/>
            <a:ext cx="8229600" cy="5210409"/>
          </a:xfrm>
        </p:spPr>
        <p:txBody>
          <a:bodyPr>
            <a:normAutofit/>
          </a:bodyPr>
          <a:lstStyle/>
          <a:p>
            <a:pPr>
              <a:buNone/>
            </a:pPr>
            <a:endParaRPr lang="en-US" dirty="0" smtClean="0"/>
          </a:p>
          <a:p>
            <a:r>
              <a:rPr lang="en-US" dirty="0" smtClean="0"/>
              <a:t>E</a:t>
            </a:r>
            <a:r>
              <a:rPr lang="en-US" dirty="0" smtClean="0"/>
              <a:t>nding </a:t>
            </a:r>
            <a:r>
              <a:rPr lang="en-US" dirty="0" smtClean="0"/>
              <a:t>of the graphic </a:t>
            </a:r>
            <a:r>
              <a:rPr lang="en-US" dirty="0" smtClean="0"/>
              <a:t>novel</a:t>
            </a:r>
          </a:p>
          <a:p>
            <a:r>
              <a:rPr lang="en-US" dirty="0" smtClean="0"/>
              <a:t>Technology itself not </a:t>
            </a:r>
            <a:r>
              <a:rPr lang="en-US" dirty="0" smtClean="0"/>
              <a:t>bad; </a:t>
            </a:r>
            <a:r>
              <a:rPr lang="en-US" dirty="0" smtClean="0"/>
              <a:t>just the kind of disconnect that technology makes possible</a:t>
            </a:r>
            <a:endParaRPr lang="en-US" dirty="0" smtClean="0"/>
          </a:p>
          <a:p>
            <a:r>
              <a:rPr lang="en-US" dirty="0" smtClean="0"/>
              <a:t>The problems are in certain worldviews and in certain ethical flaws  (violence, oppression through internal displacement, viewing other people as “populations” not as “individuals with rights,” fear of the other/fear of people who are different from us, refusal to see our own privilege</a:t>
            </a:r>
            <a:r>
              <a:rPr lang="en-US" dirty="0" smtClean="0"/>
              <a:t>)</a:t>
            </a:r>
          </a:p>
          <a:p>
            <a:r>
              <a:rPr lang="en-US" dirty="0" smtClean="0"/>
              <a:t>Similarities/differences to other texts that we’ve read?</a:t>
            </a:r>
          </a:p>
          <a:p>
            <a:endParaRPr lang="en-US" dirty="0" smtClean="0"/>
          </a:p>
          <a:p>
            <a:pPr>
              <a:buNone/>
            </a:pPr>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does fiction do? (and how…)</a:t>
            </a:r>
            <a:endParaRPr lang="en-US" dirty="0"/>
          </a:p>
        </p:txBody>
      </p:sp>
      <p:sp>
        <p:nvSpPr>
          <p:cNvPr id="3" name="Subtitle 2"/>
          <p:cNvSpPr>
            <a:spLocks noGrp="1"/>
          </p:cNvSpPr>
          <p:nvPr>
            <p:ph type="subTitle" idx="1"/>
          </p:nvPr>
        </p:nvSpPr>
        <p:spPr/>
        <p:txBody>
          <a:bodyPr/>
          <a:lstStyle/>
          <a:p>
            <a:r>
              <a:rPr lang="en-US" dirty="0" smtClean="0"/>
              <a:t>Preparing for the midterm, and beyond…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Midterm Exam</a:t>
            </a:r>
            <a:endParaRPr lang="en-US" dirty="0"/>
          </a:p>
        </p:txBody>
      </p:sp>
      <p:sp>
        <p:nvSpPr>
          <p:cNvPr id="5" name="Content Placeholder 4"/>
          <p:cNvSpPr>
            <a:spLocks noGrp="1"/>
          </p:cNvSpPr>
          <p:nvPr>
            <p:ph sz="quarter" idx="1"/>
          </p:nvPr>
        </p:nvSpPr>
        <p:spPr>
          <a:xfrm>
            <a:off x="457199" y="1219200"/>
            <a:ext cx="8468159" cy="4937760"/>
          </a:xfrm>
        </p:spPr>
        <p:txBody>
          <a:bodyPr>
            <a:normAutofit/>
          </a:bodyPr>
          <a:lstStyle/>
          <a:p>
            <a:pPr marL="514350" indent="-514350">
              <a:buAutoNum type="arabicPeriod"/>
            </a:pPr>
            <a:r>
              <a:rPr lang="en-US" dirty="0" smtClean="0"/>
              <a:t>Bring a blank blue book, or two if you write a lot (sold at the bookstore)</a:t>
            </a:r>
          </a:p>
          <a:p>
            <a:pPr marL="514350" indent="-514350">
              <a:buNone/>
            </a:pPr>
            <a:endParaRPr lang="en-US" dirty="0" smtClean="0"/>
          </a:p>
          <a:p>
            <a:pPr marL="514350" indent="-514350">
              <a:buAutoNum type="arabicPeriod"/>
            </a:pPr>
            <a:r>
              <a:rPr lang="en-US" dirty="0" smtClean="0"/>
              <a:t> Key terms—define and illustrate by citing a specific example from one of the course texts</a:t>
            </a:r>
          </a:p>
          <a:p>
            <a:pPr marL="514350" indent="-514350">
              <a:buAutoNum type="arabicPeriod"/>
            </a:pPr>
            <a:r>
              <a:rPr lang="en-US" dirty="0" smtClean="0"/>
              <a:t>Analyzing passages</a:t>
            </a:r>
          </a:p>
          <a:p>
            <a:pPr marL="514350" indent="-514350">
              <a:buAutoNum type="arabicPeriod"/>
            </a:pPr>
            <a:r>
              <a:rPr lang="en-US" dirty="0" smtClean="0"/>
              <a:t>Essay question</a:t>
            </a:r>
          </a:p>
          <a:p>
            <a:pPr marL="514350" indent="-514350">
              <a:buNone/>
            </a:pPr>
            <a:endParaRPr lang="en-US" dirty="0" smtClean="0"/>
          </a:p>
          <a:p>
            <a:pPr marL="514350" indent="-51435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Strategies for preparing:</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b="1" dirty="0" smtClean="0"/>
              <a:t>Review key terms</a:t>
            </a:r>
            <a:r>
              <a:rPr lang="en-US" dirty="0" smtClean="0"/>
              <a:t>—from the readings, our class discussions, PowerPoint presentations, or those included on reading quizzes.</a:t>
            </a:r>
          </a:p>
          <a:p>
            <a:pPr>
              <a:buNone/>
            </a:pPr>
            <a:endParaRPr lang="en-US" dirty="0" smtClean="0"/>
          </a:p>
          <a:p>
            <a:r>
              <a:rPr lang="en-US" b="1" dirty="0" smtClean="0"/>
              <a:t>Practice </a:t>
            </a:r>
            <a:r>
              <a:rPr lang="en-US" b="1" i="1" dirty="0" smtClean="0"/>
              <a:t>writing</a:t>
            </a:r>
            <a:r>
              <a:rPr lang="en-US" i="1" dirty="0" smtClean="0"/>
              <a:t> </a:t>
            </a:r>
            <a:r>
              <a:rPr lang="en-US" dirty="0" smtClean="0"/>
              <a:t>about the literary texts that we have read so far (i.e. the short stories and the graphic novel). </a:t>
            </a:r>
          </a:p>
          <a:p>
            <a:pPr lvl="0"/>
            <a:endParaRPr lang="en-US" dirty="0" smtClean="0"/>
          </a:p>
          <a:p>
            <a:pPr lvl="0"/>
            <a:r>
              <a:rPr lang="en-US" dirty="0" smtClean="0"/>
              <a:t>Get together with two or three other students from class, not to review key terms or to test each other, but rather to </a:t>
            </a:r>
            <a:r>
              <a:rPr lang="en-US" b="1" dirty="0" smtClean="0"/>
              <a:t>have a discussion about the literary texts</a:t>
            </a:r>
            <a:r>
              <a:rPr lang="en-US"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04848" cy="990600"/>
          </a:xfrm>
        </p:spPr>
        <p:txBody>
          <a:bodyPr>
            <a:normAutofit fontScale="90000"/>
          </a:bodyPr>
          <a:lstStyle/>
          <a:p>
            <a:r>
              <a:rPr lang="en-US" sz="2400" dirty="0" smtClean="0"/>
              <a:t>Why don’t people care about climate change?</a:t>
            </a:r>
            <a:br>
              <a:rPr lang="en-US" sz="2400" dirty="0" smtClean="0"/>
            </a:br>
            <a:r>
              <a:rPr lang="en-US" sz="2400" dirty="0" smtClean="0"/>
              <a:t>Or if people do care, why don’t they act?</a:t>
            </a:r>
            <a:br>
              <a:rPr lang="en-US" sz="2400" dirty="0" smtClean="0"/>
            </a:br>
            <a:r>
              <a:rPr lang="en-US" sz="2400" dirty="0" smtClean="0"/>
              <a:t>Or more broadly, why is climate change a difficult problem?  </a:t>
            </a:r>
            <a:endParaRPr lang="en-US" sz="2400" dirty="0"/>
          </a:p>
        </p:txBody>
      </p:sp>
      <p:sp>
        <p:nvSpPr>
          <p:cNvPr id="4" name="Content Placeholder 3"/>
          <p:cNvSpPr>
            <a:spLocks noGrp="1"/>
          </p:cNvSpPr>
          <p:nvPr>
            <p:ph sz="quarter" idx="1"/>
          </p:nvPr>
        </p:nvSpPr>
        <p:spPr>
          <a:xfrm>
            <a:off x="457200" y="1483968"/>
            <a:ext cx="8229600" cy="4672992"/>
          </a:xfrm>
        </p:spPr>
        <p:txBody>
          <a:bodyPr>
            <a:normAutofit fontScale="62500" lnSpcReduction="20000"/>
          </a:bodyPr>
          <a:lstStyle/>
          <a:p>
            <a:r>
              <a:rPr lang="en-US" dirty="0" smtClean="0"/>
              <a:t>BIG – the scale of the problem; daunting, overwhelming</a:t>
            </a:r>
          </a:p>
          <a:p>
            <a:pPr lvl="1"/>
            <a:r>
              <a:rPr lang="en-US" dirty="0" smtClean="0"/>
              <a:t>Individuals feel like they can’t make a difference</a:t>
            </a:r>
          </a:p>
          <a:p>
            <a:r>
              <a:rPr lang="en-US" dirty="0" smtClean="0"/>
              <a:t>Doesn’t seem to affect people’s everyday lives and so people sort of check out and don’t care</a:t>
            </a:r>
          </a:p>
          <a:p>
            <a:r>
              <a:rPr lang="en-US" dirty="0" smtClean="0"/>
              <a:t>Denial/people don’t believe it’s happening </a:t>
            </a:r>
            <a:r>
              <a:rPr lang="en-US" dirty="0" smtClean="0">
                <a:sym typeface="Wingdings"/>
              </a:rPr>
              <a:t> that leads to not caring</a:t>
            </a:r>
          </a:p>
          <a:p>
            <a:r>
              <a:rPr lang="en-US" dirty="0" smtClean="0"/>
              <a:t>Requires lifestyle changes and people don’t want to give that up (e.g. people in the developed world don’t want to give up their stuff, their standard of living)</a:t>
            </a:r>
          </a:p>
          <a:p>
            <a:r>
              <a:rPr lang="en-US" dirty="0" smtClean="0"/>
              <a:t>Politics of the climate change “debate” (especially in the U.S.) </a:t>
            </a:r>
            <a:r>
              <a:rPr lang="en-US" dirty="0" smtClean="0">
                <a:sym typeface="Wingdings"/>
              </a:rPr>
              <a:t> so we avoid it because of the partisan tension </a:t>
            </a:r>
          </a:p>
          <a:p>
            <a:r>
              <a:rPr lang="en-US" dirty="0" smtClean="0">
                <a:sym typeface="Wingdings"/>
              </a:rPr>
              <a:t>Ignorance about the solutions leads people not to act (that is, people know about the problem but not about what to do)</a:t>
            </a:r>
          </a:p>
          <a:p>
            <a:r>
              <a:rPr lang="en-US" dirty="0" smtClean="0">
                <a:sym typeface="Wingdings"/>
              </a:rPr>
              <a:t>Timescale of the problem makes addressing it difficult  because our actions today affect future generations; do people actually care about the future?</a:t>
            </a:r>
          </a:p>
          <a:p>
            <a:pPr lvl="1"/>
            <a:r>
              <a:rPr lang="en-US" dirty="0" smtClean="0">
                <a:sym typeface="Wingdings"/>
              </a:rPr>
              <a:t>Short term vs. long term thinking </a:t>
            </a:r>
          </a:p>
          <a:p>
            <a:r>
              <a:rPr lang="en-US" dirty="0" smtClean="0">
                <a:sym typeface="Wingdings"/>
              </a:rPr>
              <a:t>People expect someone else to fix it (techno-solutions by scientists) and thus don’t think it’s their problem.</a:t>
            </a:r>
          </a:p>
          <a:p>
            <a:r>
              <a:rPr lang="en-US" dirty="0" smtClean="0">
                <a:sym typeface="Wingdings"/>
              </a:rPr>
              <a:t>People like simple black and white issues that they can understand but climate change is constantly changing and is very complex and difficult to grasp</a:t>
            </a:r>
          </a:p>
          <a:p>
            <a:r>
              <a:rPr lang="en-US" dirty="0" smtClean="0">
                <a:sym typeface="Wingdings"/>
              </a:rPr>
              <a:t>Institutional barriers (e.g. we don’t learn about it in schools from a young age)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7959</TotalTime>
  <Words>1458</Words>
  <Application>Microsoft Macintosh PowerPoint</Application>
  <PresentationFormat>On-screen Show (4:3)</PresentationFormat>
  <Paragraphs>97</Paragraphs>
  <Slides>10</Slides>
  <Notes>6</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Origin</vt:lpstr>
      <vt:lpstr>IDP: 2043 [“internally displaced people”]—Character Map</vt:lpstr>
      <vt:lpstr>IDP: 2043 [“internally displaced people”]—Structure</vt:lpstr>
      <vt:lpstr>IDP: 2043 [“internally displaced people”]— how does the graphic novel imagine the future?</vt:lpstr>
      <vt:lpstr>IDP: 2043 [“internally displaced people”]— context/argument</vt:lpstr>
      <vt:lpstr>IDP: 2043 [“internally displaced people”]— argument, cont…</vt:lpstr>
      <vt:lpstr>What does fiction do? (and how…)</vt:lpstr>
      <vt:lpstr>Midterm Exam</vt:lpstr>
      <vt:lpstr>Strategies for preparing:</vt:lpstr>
      <vt:lpstr>Why don’t people care about climate change? Or if people do care, why don’t they act? Or more broadly, why is climate change a difficult problem?  </vt:lpstr>
      <vt:lpstr>Asking big questions/synthesizing our course texts</vt:lpstr>
    </vt:vector>
  </TitlesOfParts>
  <Company>University of Oregon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Siperstein</dc:creator>
  <cp:lastModifiedBy>Stephen Siperstein</cp:lastModifiedBy>
  <cp:revision>284</cp:revision>
  <dcterms:created xsi:type="dcterms:W3CDTF">2015-02-05T23:41:28Z</dcterms:created>
  <dcterms:modified xsi:type="dcterms:W3CDTF">2015-02-06T21:19:37Z</dcterms:modified>
</cp:coreProperties>
</file>