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xlsx" ContentType="application/vnd.openxmlformats-officedocument.spreadsheetml.sheet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sldIdLst>
    <p:sldId id="256" r:id="rId2"/>
    <p:sldId id="262" r:id="rId3"/>
    <p:sldId id="263" r:id="rId4"/>
    <p:sldId id="264" r:id="rId5"/>
    <p:sldId id="257" r:id="rId6"/>
    <p:sldId id="261" r:id="rId7"/>
    <p:sldId id="258" r:id="rId8"/>
    <p:sldId id="265" r:id="rId9"/>
    <p:sldId id="268" r:id="rId10"/>
    <p:sldId id="259" r:id="rId11"/>
    <p:sldId id="260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12" autoAdjust="0"/>
    <p:restoredTop sz="94583" autoAdjust="0"/>
  </p:normalViewPr>
  <p:slideViewPr>
    <p:cSldViewPr snapToGrid="0" snapToObjects="1">
      <p:cViewPr>
        <p:scale>
          <a:sx n="75" d="100"/>
          <a:sy n="75" d="100"/>
        </p:scale>
        <p:origin x="-920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Current Income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Earned</c:v>
                </c:pt>
                <c:pt idx="1">
                  <c:v>Government</c:v>
                </c:pt>
                <c:pt idx="2">
                  <c:v>Contributed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25.0</c:v>
                </c:pt>
                <c:pt idx="1">
                  <c:v>51.0</c:v>
                </c:pt>
                <c:pt idx="2">
                  <c:v>24.0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Desired Income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Earned</c:v>
                </c:pt>
                <c:pt idx="1">
                  <c:v>Government</c:v>
                </c:pt>
                <c:pt idx="2">
                  <c:v>Contributed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33.0</c:v>
                </c:pt>
                <c:pt idx="1">
                  <c:v>33.0</c:v>
                </c:pt>
                <c:pt idx="2">
                  <c:v>33.0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current attendence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spring concert</c:v>
                </c:pt>
                <c:pt idx="1">
                  <c:v>overall attendence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0.62</c:v>
                </c:pt>
                <c:pt idx="1">
                  <c:v>0.65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desired attendence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spring concert</c:v>
                </c:pt>
                <c:pt idx="1">
                  <c:v>overall attendence</c:v>
                </c:pt>
              </c:strCache>
            </c:strRef>
          </c:cat>
          <c:val>
            <c:numRef>
              <c:f>Sheet1!$C$2:$C$3</c:f>
              <c:numCache>
                <c:formatCode>0.00%</c:formatCode>
                <c:ptCount val="2"/>
                <c:pt idx="0">
                  <c:v>0.87</c:v>
                </c:pt>
                <c:pt idx="1">
                  <c:v>0.73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6517704"/>
        <c:axId val="-2139330824"/>
      </c:barChart>
      <c:catAx>
        <c:axId val="-2116517704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9330824"/>
        <c:crosses val="autoZero"/>
        <c:auto val="1"/>
        <c:lblAlgn val="ctr"/>
        <c:lblOffset val="100"/>
        <c:noMultiLvlLbl val="0"/>
      </c:catAx>
      <c:valAx>
        <c:axId val="-213933082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-21165177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3/11/14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3/11/14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3/11/14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3/11/14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4" Type="http://schemas.openxmlformats.org/officeDocument/2006/relationships/image" Target="../media/image13.jpeg"/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4" Type="http://schemas.openxmlformats.org/officeDocument/2006/relationships/image" Target="../media/image16.jpeg"/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5" Type="http://schemas.openxmlformats.org/officeDocument/2006/relationships/chart" Target="../charts/chart4.xml"/><Relationship Id="rId6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09600" y="2705925"/>
            <a:ext cx="7924800" cy="18223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981" y="274637"/>
            <a:ext cx="8076419" cy="1911593"/>
          </a:xfrm>
        </p:spPr>
        <p:txBody>
          <a:bodyPr/>
          <a:lstStyle/>
          <a:p>
            <a:pPr algn="ctr"/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Marketing Plan</a:t>
            </a:r>
            <a:endParaRPr lang="en-US" sz="4800" dirty="0"/>
          </a:p>
        </p:txBody>
      </p:sp>
      <p:pic>
        <p:nvPicPr>
          <p:cNvPr id="12" name="Content Placeholder 11" descr="rdtlogo_v5.pdf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296" r="-46296"/>
          <a:stretch>
            <a:fillRect/>
          </a:stretch>
        </p:blipFill>
        <p:spPr>
          <a:xfrm>
            <a:off x="-1959297" y="1417638"/>
            <a:ext cx="17774124" cy="9228873"/>
          </a:xfrm>
        </p:spPr>
      </p:pic>
    </p:spTree>
    <p:extLst>
      <p:ext uri="{BB962C8B-B14F-4D97-AF65-F5344CB8AC3E}">
        <p14:creationId xmlns:p14="http://schemas.microsoft.com/office/powerpoint/2010/main" val="2903496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>
                <a:solidFill>
                  <a:srgbClr val="DC9E1F"/>
                </a:solidFill>
              </a:rPr>
              <a:t>Social Media Plan</a:t>
            </a:r>
            <a:endParaRPr lang="en-US" sz="4400" dirty="0">
              <a:solidFill>
                <a:srgbClr val="DC9E1F"/>
              </a:solidFill>
            </a:endParaRPr>
          </a:p>
        </p:txBody>
      </p:sp>
      <p:sp>
        <p:nvSpPr>
          <p:cNvPr id="2" name="Vertical Text Placeholder 1"/>
          <p:cNvSpPr>
            <a:spLocks noGrp="1"/>
          </p:cNvSpPr>
          <p:nvPr>
            <p:ph type="body" orient="vert" idx="1"/>
          </p:nvPr>
        </p:nvSpPr>
        <p:spPr>
          <a:xfrm>
            <a:off x="203200" y="592666"/>
            <a:ext cx="8331200" cy="5533497"/>
          </a:xfrm>
        </p:spPr>
        <p:txBody>
          <a:bodyPr vert="horz"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2400" dirty="0" smtClean="0"/>
              <a:t>Facebook= all types of interaction</a:t>
            </a:r>
          </a:p>
          <a:p>
            <a:r>
              <a:rPr lang="en-US" sz="2400" dirty="0" smtClean="0"/>
              <a:t>Blog=Monthly Newsletter posted on Homepage </a:t>
            </a:r>
          </a:p>
          <a:p>
            <a:pPr lvl="1"/>
            <a:r>
              <a:rPr lang="en-US" sz="2400" dirty="0"/>
              <a:t>D</a:t>
            </a:r>
            <a:r>
              <a:rPr lang="en-US" sz="2400" dirty="0" smtClean="0"/>
              <a:t>raw readers in to the website</a:t>
            </a:r>
          </a:p>
          <a:p>
            <a:pPr lvl="1"/>
            <a:r>
              <a:rPr lang="en-US" sz="2400" dirty="0" smtClean="0"/>
              <a:t>Advertised on Facebook</a:t>
            </a:r>
          </a:p>
          <a:p>
            <a:r>
              <a:rPr lang="en-US" sz="2400" dirty="0" smtClean="0"/>
              <a:t>Twitter= Audience Member interaction</a:t>
            </a:r>
          </a:p>
          <a:p>
            <a:pPr lvl="1"/>
            <a:r>
              <a:rPr lang="en-US" sz="2400" dirty="0" smtClean="0"/>
              <a:t>Prompts made by company through performance week and shows </a:t>
            </a:r>
          </a:p>
          <a:p>
            <a:pPr lvl="1"/>
            <a:r>
              <a:rPr lang="en-US" sz="2400" dirty="0" smtClean="0"/>
              <a:t>Audience interaction whenever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endParaRPr lang="en-US" dirty="0"/>
          </a:p>
        </p:txBody>
      </p:sp>
      <p:pic>
        <p:nvPicPr>
          <p:cNvPr id="6" name="Content Placeholder 5" descr="Unknown-3.jpeg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296" r="-46296"/>
          <a:stretch>
            <a:fillRect/>
          </a:stretch>
        </p:blipFill>
        <p:spPr>
          <a:xfrm>
            <a:off x="6756399" y="3169300"/>
            <a:ext cx="2201333" cy="1143936"/>
          </a:xfrm>
        </p:spPr>
      </p:pic>
      <p:pic>
        <p:nvPicPr>
          <p:cNvPr id="7" name="Picture 6" descr="Unknown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933" y="1722438"/>
            <a:ext cx="1405467" cy="935275"/>
          </a:xfrm>
          <a:prstGeom prst="rect">
            <a:avLst/>
          </a:prstGeom>
        </p:spPr>
      </p:pic>
      <p:pic>
        <p:nvPicPr>
          <p:cNvPr id="9" name="Picture 8" descr="images-10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049" y="4842050"/>
            <a:ext cx="1016884" cy="1016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630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New Strategies</a:t>
            </a:r>
            <a:endParaRPr lang="en-US" sz="4800" dirty="0"/>
          </a:p>
        </p:txBody>
      </p:sp>
      <p:sp>
        <p:nvSpPr>
          <p:cNvPr id="4" name="Vertical Text Placeholder 3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600" dirty="0" smtClean="0"/>
              <a:t>Pandora= Younger, dance-oriented audience</a:t>
            </a:r>
          </a:p>
          <a:p>
            <a:r>
              <a:rPr lang="en-US" sz="2600" dirty="0" err="1" smtClean="0"/>
              <a:t>Youtube</a:t>
            </a:r>
            <a:r>
              <a:rPr lang="en-US" sz="2600" dirty="0" smtClean="0"/>
              <a:t>= Channel= stream-lined, professional approach= all video content in one spot</a:t>
            </a:r>
          </a:p>
          <a:p>
            <a:r>
              <a:rPr lang="en-US" sz="2600" dirty="0" err="1" smtClean="0"/>
              <a:t>Instagram</a:t>
            </a:r>
            <a:r>
              <a:rPr lang="en-US" sz="2600" dirty="0" smtClean="0"/>
              <a:t>/Twitter= during performance breaks to encourage audience participation</a:t>
            </a:r>
          </a:p>
          <a:p>
            <a:pPr lvl="1"/>
            <a:r>
              <a:rPr lang="en-US" sz="2600" dirty="0" smtClean="0"/>
              <a:t>Take themed </a:t>
            </a:r>
            <a:r>
              <a:rPr lang="en-US" sz="2600" dirty="0" err="1" smtClean="0"/>
              <a:t>pics</a:t>
            </a:r>
            <a:r>
              <a:rPr lang="en-US" sz="2600" dirty="0" smtClean="0"/>
              <a:t>, scavenger hunt, most tweeted dance, etc.</a:t>
            </a:r>
            <a:endParaRPr lang="en-US" sz="2600" dirty="0"/>
          </a:p>
        </p:txBody>
      </p:sp>
      <p:pic>
        <p:nvPicPr>
          <p:cNvPr id="10" name="Content Placeholder 9" descr="Unknown-3.jpeg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592" r="-47592"/>
          <a:stretch>
            <a:fillRect/>
          </a:stretch>
        </p:blipFill>
        <p:spPr>
          <a:xfrm>
            <a:off x="287867" y="1600200"/>
            <a:ext cx="3016857" cy="1566863"/>
          </a:xfrm>
        </p:spPr>
      </p:pic>
      <p:pic>
        <p:nvPicPr>
          <p:cNvPr id="11" name="Picture 10" descr="images-9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949" y="1639011"/>
            <a:ext cx="1528052" cy="1528052"/>
          </a:xfrm>
          <a:prstGeom prst="rect">
            <a:avLst/>
          </a:prstGeom>
        </p:spPr>
      </p:pic>
      <p:pic>
        <p:nvPicPr>
          <p:cNvPr id="3" name="Picture 2" descr="images-13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568" y="1873021"/>
            <a:ext cx="986896" cy="1294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834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DC9E1F"/>
                </a:solidFill>
              </a:rPr>
              <a:t>Desired Outcomes</a:t>
            </a:r>
            <a:endParaRPr lang="en-US" dirty="0">
              <a:solidFill>
                <a:srgbClr val="DC9E1F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00011454"/>
              </p:ext>
            </p:extLst>
          </p:nvPr>
        </p:nvGraphicFramePr>
        <p:xfrm>
          <a:off x="4758267" y="1540934"/>
          <a:ext cx="34036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016752118"/>
              </p:ext>
            </p:extLst>
          </p:nvPr>
        </p:nvGraphicFramePr>
        <p:xfrm>
          <a:off x="999066" y="1515534"/>
          <a:ext cx="3285067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406568344"/>
              </p:ext>
            </p:extLst>
          </p:nvPr>
        </p:nvGraphicFramePr>
        <p:xfrm>
          <a:off x="1490133" y="1540934"/>
          <a:ext cx="2370667" cy="210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457598294"/>
              </p:ext>
            </p:extLst>
          </p:nvPr>
        </p:nvGraphicFramePr>
        <p:xfrm>
          <a:off x="5554133" y="1566334"/>
          <a:ext cx="2777067" cy="1921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868551225"/>
              </p:ext>
            </p:extLst>
          </p:nvPr>
        </p:nvGraphicFramePr>
        <p:xfrm>
          <a:off x="3314700" y="3488268"/>
          <a:ext cx="2887134" cy="2235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012271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DC9E1F"/>
                </a:solidFill>
              </a:rPr>
              <a:t>Timeline</a:t>
            </a:r>
            <a:endParaRPr lang="en-US" dirty="0">
              <a:solidFill>
                <a:srgbClr val="DC9E1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417638"/>
            <a:ext cx="7924800" cy="4297362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2400" dirty="0" smtClean="0"/>
              <a:t>Social Media Plan: Effective with start of the new season</a:t>
            </a:r>
          </a:p>
          <a:p>
            <a:endParaRPr lang="en-US" sz="2400" dirty="0" smtClean="0"/>
          </a:p>
          <a:p>
            <a:r>
              <a:rPr lang="en-US" sz="2400" dirty="0" smtClean="0"/>
              <a:t>Dance and Drafts:</a:t>
            </a:r>
          </a:p>
          <a:p>
            <a:pPr lvl="1"/>
            <a:r>
              <a:rPr lang="en-US" sz="2400" dirty="0" smtClean="0"/>
              <a:t>3 Performances= April, October, November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sz="2400" dirty="0"/>
              <a:t>Contemporary on Broadway</a:t>
            </a:r>
          </a:p>
          <a:p>
            <a:pPr lvl="1"/>
            <a:r>
              <a:rPr lang="en-US" sz="2400" dirty="0"/>
              <a:t>RDT- Spring Show, PTC- Winter Show,  SLFS- Fall Preview </a:t>
            </a:r>
            <a:r>
              <a:rPr lang="en-US" sz="2400" dirty="0" smtClean="0"/>
              <a:t>Movie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5257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solidFill>
                  <a:srgbClr val="DC9E1F"/>
                </a:solidFill>
              </a:rPr>
              <a:t>Mission Statement</a:t>
            </a:r>
            <a:endParaRPr lang="en-US" sz="3600" dirty="0">
              <a:solidFill>
                <a:srgbClr val="DC9E1F"/>
              </a:solidFill>
            </a:endParaRPr>
          </a:p>
        </p:txBody>
      </p:sp>
      <p:sp>
        <p:nvSpPr>
          <p:cNvPr id="4" name="Vertical Text Placeholder 3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7924800" cy="2421467"/>
          </a:xfrm>
        </p:spPr>
        <p:txBody>
          <a:bodyPr vert="horz">
            <a:norm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Repertory </a:t>
            </a:r>
            <a:r>
              <a:rPr lang="en-US" sz="3200" dirty="0"/>
              <a:t>Dance Theatre is dedicated to the creation, performance, perpetuation, and appreciation of modern dance.</a:t>
            </a:r>
          </a:p>
        </p:txBody>
      </p:sp>
    </p:spTree>
    <p:extLst>
      <p:ext uri="{BB962C8B-B14F-4D97-AF65-F5344CB8AC3E}">
        <p14:creationId xmlns:p14="http://schemas.microsoft.com/office/powerpoint/2010/main" val="2900567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RDT Wants to focus on…</a:t>
            </a:r>
            <a:endParaRPr lang="en-US" dirty="0"/>
          </a:p>
        </p:txBody>
      </p:sp>
      <p:sp>
        <p:nvSpPr>
          <p:cNvPr id="4" name="Vertical Text Placeholder 3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Autofit/>
          </a:bodyPr>
          <a:lstStyle/>
          <a:p>
            <a:pPr marL="0" indent="0">
              <a:buNone/>
            </a:pPr>
            <a:r>
              <a:rPr lang="en-US" sz="2200" dirty="0" smtClean="0"/>
              <a:t>Environmental Scan: </a:t>
            </a:r>
          </a:p>
          <a:p>
            <a:pPr lvl="1"/>
            <a:r>
              <a:rPr lang="en-US" sz="2200" dirty="0" smtClean="0"/>
              <a:t>Increase budget to get out of debt</a:t>
            </a:r>
          </a:p>
          <a:p>
            <a:pPr lvl="1"/>
            <a:r>
              <a:rPr lang="en-US" sz="2200" dirty="0" smtClean="0"/>
              <a:t>Even balance among 3 areas of income: government, contributed, earned</a:t>
            </a:r>
          </a:p>
          <a:p>
            <a:pPr lvl="1"/>
            <a:r>
              <a:rPr lang="en-US" sz="2200" dirty="0" smtClean="0"/>
              <a:t>Building audience; especially among younger audience members</a:t>
            </a:r>
          </a:p>
          <a:p>
            <a:pPr lvl="1"/>
            <a:r>
              <a:rPr lang="en-US" sz="2200" dirty="0" smtClean="0"/>
              <a:t>To connect young audiences members to performances through technology but to keep the patrons they already have</a:t>
            </a:r>
          </a:p>
          <a:p>
            <a:pPr lvl="1"/>
            <a:r>
              <a:rPr lang="en-US" sz="2200" dirty="0" smtClean="0"/>
              <a:t>Growing the downtown arts culture</a:t>
            </a:r>
          </a:p>
          <a:p>
            <a:pPr marL="457200" lvl="1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5064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and_im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87500"/>
            <a:ext cx="9144000" cy="89958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6"/>
            <a:ext cx="7924800" cy="3471863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000" dirty="0" smtClean="0"/>
              <a:t>Three marketing strategies…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76980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-8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20640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7307" y="4679191"/>
            <a:ext cx="7924800" cy="1143000"/>
          </a:xfrm>
        </p:spPr>
        <p:txBody>
          <a:bodyPr/>
          <a:lstStyle/>
          <a:p>
            <a:pPr algn="ctr"/>
            <a:r>
              <a:rPr lang="en-US" sz="3600" dirty="0" smtClean="0"/>
              <a:t>Dance and Drafts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61555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-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352" y="0"/>
            <a:ext cx="9179352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Dance and Drafts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5" name="Vertical Text Placeholder 4"/>
          <p:cNvSpPr>
            <a:spLocks noGrp="1"/>
          </p:cNvSpPr>
          <p:nvPr>
            <p:ph type="body" orient="vert" idx="1"/>
          </p:nvPr>
        </p:nvSpPr>
        <p:spPr>
          <a:xfrm>
            <a:off x="609600" y="1417638"/>
            <a:ext cx="7924800" cy="5440362"/>
          </a:xfrm>
        </p:spPr>
        <p:txBody>
          <a:bodyPr vert="horz">
            <a:normAutofit fontScale="85000" lnSpcReduction="10000"/>
          </a:bodyPr>
          <a:lstStyle/>
          <a:p>
            <a:pPr>
              <a:buFont typeface="Arial"/>
              <a:buChar char="•"/>
            </a:pPr>
            <a:endParaRPr lang="en-US" sz="2800" dirty="0" smtClean="0">
              <a:solidFill>
                <a:srgbClr val="000000"/>
              </a:solidFill>
            </a:endParaRPr>
          </a:p>
          <a:p>
            <a:pPr marL="0" indent="0">
              <a:buClr>
                <a:schemeClr val="bg2"/>
              </a:buClr>
              <a:buNone/>
            </a:pPr>
            <a:endParaRPr lang="en-US" sz="3200" dirty="0" smtClean="0">
              <a:solidFill>
                <a:srgbClr val="000000"/>
              </a:solidFill>
            </a:endParaRPr>
          </a:p>
          <a:p>
            <a:pPr marL="0" indent="0">
              <a:buClr>
                <a:schemeClr val="bg2"/>
              </a:buClr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Institutional Program Development: </a:t>
            </a:r>
          </a:p>
          <a:p>
            <a:pPr marL="0" indent="0">
              <a:buClr>
                <a:schemeClr val="bg2"/>
              </a:buClr>
              <a:buNone/>
            </a:pPr>
            <a:r>
              <a:rPr lang="en-US" sz="3200" dirty="0">
                <a:solidFill>
                  <a:srgbClr val="000000"/>
                </a:solidFill>
              </a:rPr>
              <a:t>	</a:t>
            </a:r>
            <a:r>
              <a:rPr lang="en-US" sz="3200" dirty="0" smtClean="0">
                <a:solidFill>
                  <a:srgbClr val="000000"/>
                </a:solidFill>
              </a:rPr>
              <a:t>BUILDING  BRIDGES  TO MODERN DANCE</a:t>
            </a:r>
          </a:p>
          <a:p>
            <a:pPr lvl="1">
              <a:buClr>
                <a:schemeClr val="bg2"/>
              </a:buClr>
            </a:pPr>
            <a:r>
              <a:rPr lang="en-US" sz="3200" dirty="0" smtClean="0">
                <a:solidFill>
                  <a:srgbClr val="000000"/>
                </a:solidFill>
              </a:rPr>
              <a:t>Goal: Build young audience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demographic:</a:t>
            </a:r>
          </a:p>
          <a:p>
            <a:pPr lvl="2">
              <a:buClr>
                <a:schemeClr val="bg1"/>
              </a:buClr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C</a:t>
            </a:r>
            <a:r>
              <a:rPr lang="en-US" sz="3200" dirty="0" smtClean="0">
                <a:solidFill>
                  <a:srgbClr val="000000"/>
                </a:solidFill>
              </a:rPr>
              <a:t>ollege Students/Young Professionals</a:t>
            </a:r>
          </a:p>
          <a:p>
            <a:pPr lvl="2">
              <a:buClr>
                <a:schemeClr val="bg2"/>
              </a:buClr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</a:rPr>
              <a:t>Develop “Friends” of the Board of Directors</a:t>
            </a:r>
          </a:p>
          <a:p>
            <a:pPr lvl="1">
              <a:buClr>
                <a:schemeClr val="bg2"/>
              </a:buClr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</a:rPr>
              <a:t>Goal: Enrich entire performance experience</a:t>
            </a:r>
          </a:p>
          <a:p>
            <a:pPr lvl="2">
              <a:buClr>
                <a:schemeClr val="bg2"/>
              </a:buClr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</a:rPr>
              <a:t>Dancers and Directors join conversation</a:t>
            </a:r>
          </a:p>
          <a:p>
            <a:pPr lvl="2">
              <a:buClr>
                <a:schemeClr val="bg2"/>
              </a:buClr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</a:rPr>
              <a:t>Build relationship with organization and community</a:t>
            </a:r>
          </a:p>
          <a:p>
            <a:pPr marL="914400" lvl="2" indent="0">
              <a:buClr>
                <a:schemeClr val="bg2"/>
              </a:buClr>
              <a:buNone/>
            </a:pPr>
            <a:endParaRPr lang="en-US" sz="3200" dirty="0" smtClean="0">
              <a:solidFill>
                <a:srgbClr val="000000"/>
              </a:solidFill>
            </a:endParaRPr>
          </a:p>
          <a:p>
            <a:pPr marL="914400" lvl="2" indent="0">
              <a:buClr>
                <a:schemeClr val="bg2"/>
              </a:buClr>
              <a:buNone/>
            </a:pP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223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00601" y="0"/>
            <a:ext cx="3043399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legacy_im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100601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 rot="5400000" flipV="1">
            <a:off x="3621652" y="1335652"/>
            <a:ext cx="8001299" cy="3043397"/>
          </a:xfrm>
        </p:spPr>
        <p:txBody>
          <a:bodyPr vert="vert" anchor="ctr"/>
          <a:lstStyle/>
          <a:p>
            <a:r>
              <a:rPr lang="en-US" dirty="0" smtClean="0"/>
              <a:t>Contemporary </a:t>
            </a:r>
            <a:br>
              <a:rPr lang="en-US" dirty="0" smtClean="0"/>
            </a:br>
            <a:r>
              <a:rPr lang="en-US" dirty="0" smtClean="0"/>
              <a:t>on </a:t>
            </a:r>
            <a:br>
              <a:rPr lang="en-US" dirty="0" smtClean="0"/>
            </a:br>
            <a:r>
              <a:rPr lang="en-US" dirty="0" smtClean="0"/>
              <a:t>Broadway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Reclaiming </a:t>
            </a:r>
            <a:br>
              <a:rPr lang="en-US" sz="2000" dirty="0" smtClean="0"/>
            </a:br>
            <a:r>
              <a:rPr lang="en-US" sz="2000" dirty="0" smtClean="0"/>
              <a:t>3rd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7368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DC9E1F"/>
                </a:solidFill>
              </a:rPr>
              <a:t>Contemporary On Broadway</a:t>
            </a:r>
            <a:endParaRPr lang="en-US" dirty="0">
              <a:solidFill>
                <a:srgbClr val="DC9E1F"/>
              </a:solidFill>
            </a:endParaRPr>
          </a:p>
        </p:txBody>
      </p:sp>
      <p:sp>
        <p:nvSpPr>
          <p:cNvPr id="5" name="Vertical Text Placeholder 4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7924800" cy="5071533"/>
          </a:xfrm>
        </p:spPr>
        <p:txBody>
          <a:bodyPr vert="horz"/>
          <a:lstStyle/>
          <a:p>
            <a:r>
              <a:rPr lang="en-US" dirty="0" smtClean="0"/>
              <a:t>Goal: Develop New Audience and Diversify Audience (access to member-lists of orgs)</a:t>
            </a:r>
          </a:p>
          <a:p>
            <a:r>
              <a:rPr lang="en-US" dirty="0" smtClean="0"/>
              <a:t>Goal: Option for Cross-Disciplinary Experience</a:t>
            </a:r>
          </a:p>
          <a:p>
            <a:r>
              <a:rPr lang="en-US" dirty="0" smtClean="0"/>
              <a:t>Grow Downtown Arts Audience</a:t>
            </a:r>
          </a:p>
          <a:p>
            <a:pPr lvl="1" algn="ctr"/>
            <a:r>
              <a:rPr lang="en-US" sz="2000" dirty="0" smtClean="0">
                <a:solidFill>
                  <a:srgbClr val="DC9E1F"/>
                </a:solidFill>
              </a:rPr>
              <a:t>2 Movie Tickets to Salt Lake Film Society- Broadway Theatre</a:t>
            </a:r>
          </a:p>
          <a:p>
            <a:pPr lvl="1" algn="ctr"/>
            <a:r>
              <a:rPr lang="en-US" sz="2000" dirty="0" smtClean="0">
                <a:solidFill>
                  <a:srgbClr val="DC9E1F"/>
                </a:solidFill>
              </a:rPr>
              <a:t>2 Tickets to Pioneer Theatre Company</a:t>
            </a:r>
          </a:p>
          <a:p>
            <a:pPr lvl="1" algn="ctr"/>
            <a:r>
              <a:rPr lang="en-US" sz="2000" dirty="0" smtClean="0">
                <a:solidFill>
                  <a:srgbClr val="DC9E1F"/>
                </a:solidFill>
              </a:rPr>
              <a:t>2 Tickets to RDT</a:t>
            </a:r>
          </a:p>
          <a:p>
            <a:pPr lvl="1"/>
            <a:endParaRPr lang="en-US" dirty="0" smtClean="0"/>
          </a:p>
        </p:txBody>
      </p:sp>
      <p:pic>
        <p:nvPicPr>
          <p:cNvPr id="6" name="Picture 5" descr="Unknown-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94200"/>
            <a:ext cx="3289300" cy="2463800"/>
          </a:xfrm>
          <a:prstGeom prst="rect">
            <a:avLst/>
          </a:prstGeom>
        </p:spPr>
      </p:pic>
      <p:pic>
        <p:nvPicPr>
          <p:cNvPr id="7" name="Picture 6" descr="Unknown-5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7007" y="4461932"/>
            <a:ext cx="3646993" cy="2387600"/>
          </a:xfrm>
          <a:prstGeom prst="rect">
            <a:avLst/>
          </a:prstGeom>
        </p:spPr>
      </p:pic>
      <p:pic>
        <p:nvPicPr>
          <p:cNvPr id="8" name="Picture 7" descr="images-1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17" y="4815416"/>
            <a:ext cx="3700959" cy="1856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21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DC9E1F"/>
                </a:solidFill>
              </a:rPr>
              <a:t>Ticket Prices </a:t>
            </a:r>
            <a:br>
              <a:rPr lang="en-US" dirty="0" smtClean="0">
                <a:solidFill>
                  <a:srgbClr val="DC9E1F"/>
                </a:solidFill>
              </a:rPr>
            </a:br>
            <a:r>
              <a:rPr lang="en-US" dirty="0" smtClean="0">
                <a:solidFill>
                  <a:srgbClr val="DC9E1F"/>
                </a:solidFill>
              </a:rPr>
              <a:t>Contemporary on Broadway</a:t>
            </a:r>
            <a:endParaRPr lang="en-US" dirty="0">
              <a:solidFill>
                <a:srgbClr val="DC9E1F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17638"/>
            <a:ext cx="7924800" cy="4708525"/>
          </a:xfrm>
        </p:spPr>
        <p:txBody>
          <a:bodyPr vert="horz">
            <a:noAutofit/>
          </a:bodyPr>
          <a:lstStyle/>
          <a:p>
            <a:pPr lvl="1"/>
            <a:r>
              <a:rPr lang="en-US" sz="2400" dirty="0" smtClean="0"/>
              <a:t>Premium</a:t>
            </a:r>
            <a:r>
              <a:rPr lang="en-US" sz="2400" dirty="0"/>
              <a:t>/Standard Season Ticket </a:t>
            </a:r>
            <a:r>
              <a:rPr lang="en-US" sz="2400" dirty="0" smtClean="0"/>
              <a:t>Extension</a:t>
            </a:r>
          </a:p>
          <a:p>
            <a:pPr lvl="2"/>
            <a:r>
              <a:rPr lang="en-US" sz="2400" dirty="0" smtClean="0"/>
              <a:t>Without Bundle=$107 Premium, $69 Standard </a:t>
            </a:r>
            <a:endParaRPr lang="en-US" sz="2400" dirty="0"/>
          </a:p>
          <a:p>
            <a:pPr lvl="2"/>
            <a:r>
              <a:rPr lang="en-US" sz="2400" dirty="0">
                <a:solidFill>
                  <a:srgbClr val="DC9E1F"/>
                </a:solidFill>
              </a:rPr>
              <a:t>$75 Premium (Orchestra), $55 Standard (Balcony)</a:t>
            </a:r>
          </a:p>
          <a:p>
            <a:pPr lvl="2"/>
            <a:r>
              <a:rPr lang="en-US" sz="2400" dirty="0"/>
              <a:t>30% savings for Premium, 20% savings for Standard</a:t>
            </a:r>
          </a:p>
          <a:p>
            <a:pPr lvl="1"/>
            <a:r>
              <a:rPr lang="en-US" sz="2400" dirty="0"/>
              <a:t>Premium/Standard Ticket</a:t>
            </a:r>
          </a:p>
          <a:p>
            <a:pPr lvl="2"/>
            <a:r>
              <a:rPr lang="en-US" sz="2400" dirty="0" smtClean="0"/>
              <a:t>Without Bundle=$167 Premium, $129 Standard</a:t>
            </a:r>
          </a:p>
          <a:p>
            <a:pPr lvl="2"/>
            <a:r>
              <a:rPr lang="en-US" sz="2400" dirty="0" smtClean="0">
                <a:solidFill>
                  <a:schemeClr val="tx2"/>
                </a:solidFill>
              </a:rPr>
              <a:t>$</a:t>
            </a:r>
            <a:r>
              <a:rPr lang="en-US" sz="2400" dirty="0">
                <a:solidFill>
                  <a:schemeClr val="tx2"/>
                </a:solidFill>
              </a:rPr>
              <a:t>125 Premium (Orchestra), $110 Standard (Balcony)</a:t>
            </a:r>
          </a:p>
          <a:p>
            <a:pPr lvl="2"/>
            <a:r>
              <a:rPr lang="en-US" sz="2400" dirty="0"/>
              <a:t>25% savings for Premium, 20% savings for Standard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1076849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327</TotalTime>
  <Words>366</Words>
  <Application>Microsoft Macintosh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Horizon</vt:lpstr>
      <vt:lpstr>           Marketing Plan</vt:lpstr>
      <vt:lpstr>Mission Statement</vt:lpstr>
      <vt:lpstr>RDT Wants to focus on…</vt:lpstr>
      <vt:lpstr>              Three marketing strategies…</vt:lpstr>
      <vt:lpstr>Dance and Drafts</vt:lpstr>
      <vt:lpstr>Dance and Drafts</vt:lpstr>
      <vt:lpstr>Contemporary  on  Broadway     Reclaiming  3rd</vt:lpstr>
      <vt:lpstr>Contemporary On Broadway</vt:lpstr>
      <vt:lpstr>Ticket Prices  Contemporary on Broadway</vt:lpstr>
      <vt:lpstr>Social Media Plan</vt:lpstr>
      <vt:lpstr>New Strategies</vt:lpstr>
      <vt:lpstr>Desired Outcomes</vt:lpstr>
      <vt:lpstr>Timeline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Empey</dc:creator>
  <cp:lastModifiedBy>Erin Empey</cp:lastModifiedBy>
  <cp:revision>35</cp:revision>
  <dcterms:created xsi:type="dcterms:W3CDTF">2014-03-11T05:16:51Z</dcterms:created>
  <dcterms:modified xsi:type="dcterms:W3CDTF">2014-03-12T01:05:45Z</dcterms:modified>
</cp:coreProperties>
</file>