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5" r:id="rId3"/>
    <p:sldId id="261" r:id="rId4"/>
    <p:sldId id="271" r:id="rId5"/>
    <p:sldId id="267" r:id="rId6"/>
    <p:sldId id="266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77900" autoAdjust="0"/>
  </p:normalViewPr>
  <p:slideViewPr>
    <p:cSldViewPr snapToGrid="0">
      <p:cViewPr varScale="1">
        <p:scale>
          <a:sx n="89" d="100"/>
          <a:sy n="89" d="100"/>
        </p:scale>
        <p:origin x="132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EE523-CF80-47BD-9B1F-BB0CE5C7F5F1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B865-D05F-4707-97C7-F845051DC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B865-D05F-4707-97C7-F845051DC6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B865-D05F-4707-97C7-F845051DC6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5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B865-D05F-4707-97C7-F845051DC6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7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B865-D05F-4707-97C7-F845051DC6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8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B865-D05F-4707-97C7-F845051DC6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4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7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77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1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91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6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1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6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7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3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2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2AEB-6C04-4CB2-B55A-72249A5A870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776199-B0EC-4A63-A4F0-16CFB037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6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Projects in the Pipeline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Spring 2018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0" y="6200688"/>
            <a:ext cx="2388235" cy="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92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Projects with Planned Design Launch in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77334" y="1440153"/>
            <a:ext cx="8596668" cy="4689098"/>
          </a:xfrm>
        </p:spPr>
        <p:txBody>
          <a:bodyPr/>
          <a:lstStyle/>
          <a:p>
            <a:r>
              <a:rPr lang="en-US" sz="2800" dirty="0" smtClean="0"/>
              <a:t>Major Capital Projects</a:t>
            </a:r>
          </a:p>
          <a:p>
            <a:pPr lvl="1"/>
            <a:r>
              <a:rPr lang="en-US" sz="2600" dirty="0" smtClean="0"/>
              <a:t>Pacific </a:t>
            </a:r>
            <a:r>
              <a:rPr lang="en-US" sz="2600" dirty="0"/>
              <a:t>Hall – Classroom 123 and Lobby </a:t>
            </a:r>
            <a:r>
              <a:rPr lang="en-US" sz="2600" dirty="0" smtClean="0"/>
              <a:t>Renovation</a:t>
            </a:r>
          </a:p>
          <a:p>
            <a:pPr lvl="1"/>
            <a:r>
              <a:rPr lang="en-US" sz="2600" dirty="0" smtClean="0"/>
              <a:t>Classroom Building</a:t>
            </a:r>
            <a:endParaRPr lang="en-US" sz="2400" dirty="0" smtClean="0"/>
          </a:p>
          <a:p>
            <a:r>
              <a:rPr lang="en-US" sz="2800" dirty="0" smtClean="0"/>
              <a:t>Capital Improvement Projects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Condon Hall Window Replacement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Project Studies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13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Ave. Concept Study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Housing Facility Renewal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5" y="6211771"/>
            <a:ext cx="2388235" cy="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92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Construction Scheduled for Summer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77334" y="1440153"/>
            <a:ext cx="8596668" cy="4689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Capital Improvement Projects</a:t>
            </a:r>
          </a:p>
          <a:p>
            <a:pPr lvl="1"/>
            <a:r>
              <a:rPr lang="en-US" sz="2400" dirty="0" smtClean="0"/>
              <a:t>JSMA – Fountain Upgrades</a:t>
            </a:r>
          </a:p>
          <a:p>
            <a:pPr lvl="1"/>
            <a:r>
              <a:rPr lang="en-US" sz="2400" dirty="0" smtClean="0"/>
              <a:t>Lawrence </a:t>
            </a:r>
            <a:r>
              <a:rPr lang="en-US" sz="2400" dirty="0"/>
              <a:t>Hall Glazing Replacement and Asbestos </a:t>
            </a:r>
            <a:r>
              <a:rPr lang="en-US" sz="2400" dirty="0" smtClean="0"/>
              <a:t>Abatement</a:t>
            </a:r>
          </a:p>
          <a:p>
            <a:pPr lvl="1"/>
            <a:r>
              <a:rPr lang="en-US" sz="2400" dirty="0" smtClean="0"/>
              <a:t>Onyx Bridge Elevator Replacement</a:t>
            </a:r>
          </a:p>
          <a:p>
            <a:pPr lvl="1"/>
            <a:r>
              <a:rPr lang="en-US" sz="2400" dirty="0" err="1"/>
              <a:t>Lokey</a:t>
            </a:r>
            <a:r>
              <a:rPr lang="en-US" sz="2400" dirty="0"/>
              <a:t> Education East – Exterior </a:t>
            </a:r>
            <a:r>
              <a:rPr lang="en-US" sz="2400" dirty="0" smtClean="0"/>
              <a:t>Restoration</a:t>
            </a:r>
            <a:endParaRPr lang="en-US" sz="2400" dirty="0"/>
          </a:p>
          <a:p>
            <a:pPr lvl="1"/>
            <a:r>
              <a:rPr lang="en-US" sz="2400" dirty="0"/>
              <a:t>Lillis Partial Roof </a:t>
            </a:r>
            <a:r>
              <a:rPr lang="en-US" sz="2400" dirty="0" smtClean="0"/>
              <a:t>Replacement</a:t>
            </a:r>
          </a:p>
          <a:p>
            <a:pPr lvl="1"/>
            <a:r>
              <a:rPr lang="en-US" sz="2400" dirty="0" smtClean="0"/>
              <a:t>Volcanology Exterior Renovation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5" y="6211771"/>
            <a:ext cx="2388235" cy="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9229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Scheduled for Summer 2018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77334" y="1440153"/>
            <a:ext cx="8596668" cy="468909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Major Capital Projects</a:t>
            </a:r>
            <a:endParaRPr lang="en-US" sz="800" dirty="0"/>
          </a:p>
          <a:p>
            <a:pPr lvl="1"/>
            <a:r>
              <a:rPr lang="en-US" sz="2400" dirty="0" smtClean="0"/>
              <a:t>Bean Hall – East Building</a:t>
            </a:r>
          </a:p>
          <a:p>
            <a:pPr lvl="1"/>
            <a:r>
              <a:rPr lang="en-US" sz="2400" dirty="0" smtClean="0"/>
              <a:t>510 Oak Remodel – College of Design Studios</a:t>
            </a:r>
          </a:p>
          <a:p>
            <a:pPr lvl="1"/>
            <a:r>
              <a:rPr lang="en-US" sz="2400" dirty="0" smtClean="0"/>
              <a:t>Utility </a:t>
            </a:r>
            <a:r>
              <a:rPr lang="en-US" sz="2400" dirty="0"/>
              <a:t>Installation to Hayward Field </a:t>
            </a:r>
            <a:r>
              <a:rPr lang="en-US" sz="2400" dirty="0" smtClean="0"/>
              <a:t>Project</a:t>
            </a:r>
            <a:endParaRPr lang="en-US" sz="2400" dirty="0"/>
          </a:p>
          <a:p>
            <a:pPr lvl="1"/>
            <a:r>
              <a:rPr lang="en-US" sz="2400" dirty="0"/>
              <a:t>Black Cultural </a:t>
            </a:r>
            <a:r>
              <a:rPr lang="en-US" sz="2400" dirty="0" smtClean="0"/>
              <a:t>Center</a:t>
            </a:r>
          </a:p>
          <a:p>
            <a:pPr lvl="1"/>
            <a:r>
              <a:rPr lang="en-US" sz="2400" dirty="0" err="1" smtClean="0"/>
              <a:t>Tykeson</a:t>
            </a:r>
            <a:r>
              <a:rPr lang="en-US" sz="2400" dirty="0" smtClean="0"/>
              <a:t> Hall</a:t>
            </a:r>
          </a:p>
          <a:p>
            <a:pPr lvl="1"/>
            <a:r>
              <a:rPr lang="en-US" sz="2400" dirty="0" smtClean="0"/>
              <a:t>University Health and Counseling Center Addition and Renovation</a:t>
            </a:r>
          </a:p>
          <a:p>
            <a:pPr lvl="1"/>
            <a:r>
              <a:rPr lang="en-US" sz="2400" dirty="0" smtClean="0"/>
              <a:t>Klamath Hall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Floor Renovation</a:t>
            </a:r>
          </a:p>
          <a:p>
            <a:pPr lvl="1"/>
            <a:r>
              <a:rPr lang="en-US" sz="2400" dirty="0" smtClean="0"/>
              <a:t>Knight Campus for Accelerating Scientific Impact</a:t>
            </a:r>
          </a:p>
          <a:p>
            <a:pPr lvl="1"/>
            <a:endParaRPr lang="en-US" sz="2400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5" y="6211771"/>
            <a:ext cx="2388235" cy="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5982" r="27724" b="4069"/>
          <a:stretch/>
        </p:blipFill>
        <p:spPr>
          <a:xfrm>
            <a:off x="548640" y="2377440"/>
            <a:ext cx="5669280" cy="3657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4746"/>
            <a:ext cx="8596668" cy="759229"/>
          </a:xfrm>
        </p:spPr>
        <p:txBody>
          <a:bodyPr>
            <a:normAutofit/>
          </a:bodyPr>
          <a:lstStyle/>
          <a:p>
            <a:r>
              <a:rPr lang="en-US" dirty="0" smtClean="0"/>
              <a:t>A Few Project Images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5" y="6211771"/>
            <a:ext cx="2388235" cy="497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45" y="754361"/>
            <a:ext cx="5535648" cy="3133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66789" y="1895245"/>
            <a:ext cx="4593101" cy="37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Tykeson</a:t>
            </a:r>
            <a:r>
              <a:rPr lang="en-US" u="sng" dirty="0" smtClean="0"/>
              <a:t> Hall – View From NW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541477" y="3898260"/>
            <a:ext cx="360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Knight Campus – View from SW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786" y="1197033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Overview of </a:t>
            </a:r>
            <a:r>
              <a:rPr lang="en-US" sz="2400" b="1" dirty="0" smtClean="0"/>
              <a:t>10- Year Capital </a:t>
            </a:r>
            <a:r>
              <a:rPr lang="en-US" sz="2400" b="1" dirty="0"/>
              <a:t>Development Plan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10345" r="4371" b="20689"/>
          <a:stretch/>
        </p:blipFill>
        <p:spPr>
          <a:xfrm>
            <a:off x="610986" y="1754350"/>
            <a:ext cx="9015152" cy="474481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0986" y="437804"/>
            <a:ext cx="8596668" cy="759229"/>
          </a:xfrm>
        </p:spPr>
        <p:txBody>
          <a:bodyPr/>
          <a:lstStyle/>
          <a:p>
            <a:r>
              <a:rPr lang="en-US" dirty="0" smtClean="0"/>
              <a:t>Looking Beyond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04" y="1716650"/>
            <a:ext cx="5819169" cy="4476284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" name="TextBox 2"/>
          <p:cNvSpPr txBox="1"/>
          <p:nvPr/>
        </p:nvSpPr>
        <p:spPr>
          <a:xfrm>
            <a:off x="990601" y="70820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Overview of Capital Development Plan </a:t>
            </a:r>
          </a:p>
        </p:txBody>
      </p:sp>
      <p:sp>
        <p:nvSpPr>
          <p:cNvPr id="20" name="Freeform 19"/>
          <p:cNvSpPr/>
          <p:nvPr/>
        </p:nvSpPr>
        <p:spPr bwMode="auto">
          <a:xfrm>
            <a:off x="5570666" y="3798792"/>
            <a:ext cx="540544" cy="278606"/>
          </a:xfrm>
          <a:custGeom>
            <a:avLst/>
            <a:gdLst>
              <a:gd name="connsiteX0" fmla="*/ 0 w 540544"/>
              <a:gd name="connsiteY0" fmla="*/ 147637 h 278606"/>
              <a:gd name="connsiteX1" fmla="*/ 0 w 540544"/>
              <a:gd name="connsiteY1" fmla="*/ 45243 h 278606"/>
              <a:gd name="connsiteX2" fmla="*/ 77391 w 540544"/>
              <a:gd name="connsiteY2" fmla="*/ 0 h 278606"/>
              <a:gd name="connsiteX3" fmla="*/ 540544 w 540544"/>
              <a:gd name="connsiteY3" fmla="*/ 132159 h 278606"/>
              <a:gd name="connsiteX4" fmla="*/ 529828 w 540544"/>
              <a:gd name="connsiteY4" fmla="*/ 236934 h 278606"/>
              <a:gd name="connsiteX5" fmla="*/ 477441 w 540544"/>
              <a:gd name="connsiteY5" fmla="*/ 278606 h 278606"/>
              <a:gd name="connsiteX6" fmla="*/ 0 w 540544"/>
              <a:gd name="connsiteY6" fmla="*/ 147637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544" h="278606">
                <a:moveTo>
                  <a:pt x="0" y="147637"/>
                </a:moveTo>
                <a:lnTo>
                  <a:pt x="0" y="45243"/>
                </a:lnTo>
                <a:lnTo>
                  <a:pt x="77391" y="0"/>
                </a:lnTo>
                <a:lnTo>
                  <a:pt x="540544" y="132159"/>
                </a:lnTo>
                <a:lnTo>
                  <a:pt x="529828" y="236934"/>
                </a:lnTo>
                <a:lnTo>
                  <a:pt x="477441" y="278606"/>
                </a:lnTo>
                <a:lnTo>
                  <a:pt x="0" y="147637"/>
                </a:lnTo>
                <a:close/>
              </a:path>
            </a:pathLst>
          </a:custGeom>
          <a:solidFill>
            <a:srgbClr val="007434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840939" y="3502037"/>
            <a:ext cx="581025" cy="269081"/>
          </a:xfrm>
          <a:custGeom>
            <a:avLst/>
            <a:gdLst>
              <a:gd name="connsiteX0" fmla="*/ 581025 w 581025"/>
              <a:gd name="connsiteY0" fmla="*/ 211931 h 269081"/>
              <a:gd name="connsiteX1" fmla="*/ 520304 w 581025"/>
              <a:gd name="connsiteY1" fmla="*/ 269081 h 269081"/>
              <a:gd name="connsiteX2" fmla="*/ 1191 w 581025"/>
              <a:gd name="connsiteY2" fmla="*/ 115490 h 269081"/>
              <a:gd name="connsiteX3" fmla="*/ 0 w 581025"/>
              <a:gd name="connsiteY3" fmla="*/ 45243 h 269081"/>
              <a:gd name="connsiteX4" fmla="*/ 70247 w 581025"/>
              <a:gd name="connsiteY4" fmla="*/ 0 h 269081"/>
              <a:gd name="connsiteX5" fmla="*/ 578644 w 581025"/>
              <a:gd name="connsiteY5" fmla="*/ 135731 h 269081"/>
              <a:gd name="connsiteX6" fmla="*/ 581025 w 581025"/>
              <a:gd name="connsiteY6" fmla="*/ 211931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025" h="269081">
                <a:moveTo>
                  <a:pt x="581025" y="211931"/>
                </a:moveTo>
                <a:lnTo>
                  <a:pt x="520304" y="269081"/>
                </a:lnTo>
                <a:lnTo>
                  <a:pt x="1191" y="115490"/>
                </a:lnTo>
                <a:lnTo>
                  <a:pt x="0" y="45243"/>
                </a:lnTo>
                <a:lnTo>
                  <a:pt x="70247" y="0"/>
                </a:lnTo>
                <a:lnTo>
                  <a:pt x="578644" y="135731"/>
                </a:lnTo>
                <a:cubicBezTo>
                  <a:pt x="579438" y="161131"/>
                  <a:pt x="580231" y="186531"/>
                  <a:pt x="581025" y="211931"/>
                </a:cubicBezTo>
                <a:close/>
              </a:path>
            </a:pathLst>
          </a:custGeom>
          <a:solidFill>
            <a:srgbClr val="007434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639027" y="2971661"/>
            <a:ext cx="495300" cy="226219"/>
          </a:xfrm>
          <a:custGeom>
            <a:avLst/>
            <a:gdLst>
              <a:gd name="connsiteX0" fmla="*/ 219075 w 495300"/>
              <a:gd name="connsiteY0" fmla="*/ 226219 h 226219"/>
              <a:gd name="connsiteX1" fmla="*/ 0 w 495300"/>
              <a:gd name="connsiteY1" fmla="*/ 173832 h 226219"/>
              <a:gd name="connsiteX2" fmla="*/ 2381 w 495300"/>
              <a:gd name="connsiteY2" fmla="*/ 135732 h 226219"/>
              <a:gd name="connsiteX3" fmla="*/ 132159 w 495300"/>
              <a:gd name="connsiteY3" fmla="*/ 58341 h 226219"/>
              <a:gd name="connsiteX4" fmla="*/ 225028 w 495300"/>
              <a:gd name="connsiteY4" fmla="*/ 86916 h 226219"/>
              <a:gd name="connsiteX5" fmla="*/ 228600 w 495300"/>
              <a:gd name="connsiteY5" fmla="*/ 22622 h 226219"/>
              <a:gd name="connsiteX6" fmla="*/ 285750 w 495300"/>
              <a:gd name="connsiteY6" fmla="*/ 0 h 226219"/>
              <a:gd name="connsiteX7" fmla="*/ 492918 w 495300"/>
              <a:gd name="connsiteY7" fmla="*/ 47625 h 226219"/>
              <a:gd name="connsiteX8" fmla="*/ 495300 w 495300"/>
              <a:gd name="connsiteY8" fmla="*/ 141685 h 226219"/>
              <a:gd name="connsiteX9" fmla="*/ 425053 w 495300"/>
              <a:gd name="connsiteY9" fmla="*/ 186928 h 226219"/>
              <a:gd name="connsiteX10" fmla="*/ 339328 w 495300"/>
              <a:gd name="connsiteY10" fmla="*/ 160735 h 226219"/>
              <a:gd name="connsiteX11" fmla="*/ 219075 w 495300"/>
              <a:gd name="connsiteY11" fmla="*/ 226219 h 22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300" h="226219">
                <a:moveTo>
                  <a:pt x="219075" y="226219"/>
                </a:moveTo>
                <a:lnTo>
                  <a:pt x="0" y="173832"/>
                </a:lnTo>
                <a:lnTo>
                  <a:pt x="2381" y="135732"/>
                </a:lnTo>
                <a:lnTo>
                  <a:pt x="132159" y="58341"/>
                </a:lnTo>
                <a:lnTo>
                  <a:pt x="225028" y="86916"/>
                </a:lnTo>
                <a:lnTo>
                  <a:pt x="228600" y="22622"/>
                </a:lnTo>
                <a:lnTo>
                  <a:pt x="285750" y="0"/>
                </a:lnTo>
                <a:lnTo>
                  <a:pt x="492918" y="47625"/>
                </a:lnTo>
                <a:lnTo>
                  <a:pt x="495300" y="141685"/>
                </a:lnTo>
                <a:lnTo>
                  <a:pt x="425053" y="186928"/>
                </a:lnTo>
                <a:lnTo>
                  <a:pt x="339328" y="160735"/>
                </a:lnTo>
                <a:lnTo>
                  <a:pt x="219075" y="226219"/>
                </a:lnTo>
                <a:close/>
              </a:path>
            </a:pathLst>
          </a:custGeom>
          <a:solidFill>
            <a:srgbClr val="007434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2740551" y="3280580"/>
            <a:ext cx="415528" cy="240507"/>
          </a:xfrm>
          <a:custGeom>
            <a:avLst/>
            <a:gdLst>
              <a:gd name="connsiteX0" fmla="*/ 134541 w 415528"/>
              <a:gd name="connsiteY0" fmla="*/ 0 h 240507"/>
              <a:gd name="connsiteX1" fmla="*/ 415528 w 415528"/>
              <a:gd name="connsiteY1" fmla="*/ 83344 h 240507"/>
              <a:gd name="connsiteX2" fmla="*/ 253603 w 415528"/>
              <a:gd name="connsiteY2" fmla="*/ 186929 h 240507"/>
              <a:gd name="connsiteX3" fmla="*/ 250031 w 415528"/>
              <a:gd name="connsiteY3" fmla="*/ 240507 h 240507"/>
              <a:gd name="connsiteX4" fmla="*/ 44053 w 415528"/>
              <a:gd name="connsiteY4" fmla="*/ 175022 h 240507"/>
              <a:gd name="connsiteX5" fmla="*/ 47625 w 415528"/>
              <a:gd name="connsiteY5" fmla="*/ 95250 h 240507"/>
              <a:gd name="connsiteX6" fmla="*/ 0 w 415528"/>
              <a:gd name="connsiteY6" fmla="*/ 72629 h 240507"/>
              <a:gd name="connsiteX7" fmla="*/ 134541 w 415528"/>
              <a:gd name="connsiteY7" fmla="*/ 0 h 24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528" h="240507">
                <a:moveTo>
                  <a:pt x="134541" y="0"/>
                </a:moveTo>
                <a:lnTo>
                  <a:pt x="415528" y="83344"/>
                </a:lnTo>
                <a:lnTo>
                  <a:pt x="253603" y="186929"/>
                </a:lnTo>
                <a:lnTo>
                  <a:pt x="250031" y="240507"/>
                </a:lnTo>
                <a:lnTo>
                  <a:pt x="44053" y="175022"/>
                </a:lnTo>
                <a:lnTo>
                  <a:pt x="47625" y="95250"/>
                </a:lnTo>
                <a:lnTo>
                  <a:pt x="0" y="72629"/>
                </a:lnTo>
                <a:lnTo>
                  <a:pt x="134541" y="0"/>
                </a:lnTo>
                <a:close/>
              </a:path>
            </a:pathLst>
          </a:custGeom>
          <a:solidFill>
            <a:srgbClr val="007434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2277399" y="3598477"/>
            <a:ext cx="471487" cy="229791"/>
          </a:xfrm>
          <a:custGeom>
            <a:avLst/>
            <a:gdLst>
              <a:gd name="connsiteX0" fmla="*/ 3572 w 471487"/>
              <a:gd name="connsiteY0" fmla="*/ 90488 h 229791"/>
              <a:gd name="connsiteX1" fmla="*/ 0 w 471487"/>
              <a:gd name="connsiteY1" fmla="*/ 39291 h 229791"/>
              <a:gd name="connsiteX2" fmla="*/ 92869 w 471487"/>
              <a:gd name="connsiteY2" fmla="*/ 0 h 229791"/>
              <a:gd name="connsiteX3" fmla="*/ 469106 w 471487"/>
              <a:gd name="connsiteY3" fmla="*/ 120253 h 229791"/>
              <a:gd name="connsiteX4" fmla="*/ 471487 w 471487"/>
              <a:gd name="connsiteY4" fmla="*/ 152400 h 229791"/>
              <a:gd name="connsiteX5" fmla="*/ 376237 w 471487"/>
              <a:gd name="connsiteY5" fmla="*/ 207169 h 229791"/>
              <a:gd name="connsiteX6" fmla="*/ 373856 w 471487"/>
              <a:gd name="connsiteY6" fmla="*/ 229791 h 229791"/>
              <a:gd name="connsiteX7" fmla="*/ 192881 w 471487"/>
              <a:gd name="connsiteY7" fmla="*/ 164307 h 229791"/>
              <a:gd name="connsiteX8" fmla="*/ 191690 w 471487"/>
              <a:gd name="connsiteY8" fmla="*/ 139303 h 229791"/>
              <a:gd name="connsiteX9" fmla="*/ 3572 w 471487"/>
              <a:gd name="connsiteY9" fmla="*/ 90488 h 22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487" h="229791">
                <a:moveTo>
                  <a:pt x="3572" y="90488"/>
                </a:moveTo>
                <a:lnTo>
                  <a:pt x="0" y="39291"/>
                </a:lnTo>
                <a:lnTo>
                  <a:pt x="92869" y="0"/>
                </a:lnTo>
                <a:lnTo>
                  <a:pt x="469106" y="120253"/>
                </a:lnTo>
                <a:lnTo>
                  <a:pt x="471487" y="152400"/>
                </a:lnTo>
                <a:lnTo>
                  <a:pt x="376237" y="207169"/>
                </a:lnTo>
                <a:lnTo>
                  <a:pt x="373856" y="229791"/>
                </a:lnTo>
                <a:lnTo>
                  <a:pt x="192881" y="164307"/>
                </a:lnTo>
                <a:lnTo>
                  <a:pt x="191690" y="139303"/>
                </a:lnTo>
                <a:lnTo>
                  <a:pt x="3572" y="90488"/>
                </a:lnTo>
                <a:close/>
              </a:path>
            </a:pathLst>
          </a:custGeom>
          <a:solidFill>
            <a:srgbClr val="007434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5520065" y="2781419"/>
            <a:ext cx="641746" cy="414337"/>
          </a:xfrm>
          <a:custGeom>
            <a:avLst/>
            <a:gdLst>
              <a:gd name="connsiteX0" fmla="*/ 0 w 641746"/>
              <a:gd name="connsiteY0" fmla="*/ 328612 h 414337"/>
              <a:gd name="connsiteX1" fmla="*/ 1190 w 641746"/>
              <a:gd name="connsiteY1" fmla="*/ 269081 h 414337"/>
              <a:gd name="connsiteX2" fmla="*/ 83343 w 641746"/>
              <a:gd name="connsiteY2" fmla="*/ 215503 h 414337"/>
              <a:gd name="connsiteX3" fmla="*/ 77390 w 641746"/>
              <a:gd name="connsiteY3" fmla="*/ 160734 h 414337"/>
              <a:gd name="connsiteX4" fmla="*/ 108346 w 641746"/>
              <a:gd name="connsiteY4" fmla="*/ 139303 h 414337"/>
              <a:gd name="connsiteX5" fmla="*/ 138112 w 641746"/>
              <a:gd name="connsiteY5" fmla="*/ 150018 h 414337"/>
              <a:gd name="connsiteX6" fmla="*/ 144065 w 641746"/>
              <a:gd name="connsiteY6" fmla="*/ 114300 h 414337"/>
              <a:gd name="connsiteX7" fmla="*/ 317896 w 641746"/>
              <a:gd name="connsiteY7" fmla="*/ 0 h 414337"/>
              <a:gd name="connsiteX8" fmla="*/ 641746 w 641746"/>
              <a:gd name="connsiteY8" fmla="*/ 83343 h 414337"/>
              <a:gd name="connsiteX9" fmla="*/ 639365 w 641746"/>
              <a:gd name="connsiteY9" fmla="*/ 155972 h 414337"/>
              <a:gd name="connsiteX10" fmla="*/ 496490 w 641746"/>
              <a:gd name="connsiteY10" fmla="*/ 236934 h 414337"/>
              <a:gd name="connsiteX11" fmla="*/ 502443 w 641746"/>
              <a:gd name="connsiteY11" fmla="*/ 297656 h 414337"/>
              <a:gd name="connsiteX12" fmla="*/ 330993 w 641746"/>
              <a:gd name="connsiteY12" fmla="*/ 414337 h 414337"/>
              <a:gd name="connsiteX13" fmla="*/ 0 w 641746"/>
              <a:gd name="connsiteY13" fmla="*/ 328612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1746" h="414337">
                <a:moveTo>
                  <a:pt x="0" y="328612"/>
                </a:moveTo>
                <a:cubicBezTo>
                  <a:pt x="397" y="308768"/>
                  <a:pt x="793" y="288925"/>
                  <a:pt x="1190" y="269081"/>
                </a:cubicBezTo>
                <a:lnTo>
                  <a:pt x="83343" y="215503"/>
                </a:lnTo>
                <a:lnTo>
                  <a:pt x="77390" y="160734"/>
                </a:lnTo>
                <a:lnTo>
                  <a:pt x="108346" y="139303"/>
                </a:lnTo>
                <a:lnTo>
                  <a:pt x="138112" y="150018"/>
                </a:lnTo>
                <a:lnTo>
                  <a:pt x="144065" y="114300"/>
                </a:lnTo>
                <a:lnTo>
                  <a:pt x="317896" y="0"/>
                </a:lnTo>
                <a:lnTo>
                  <a:pt x="641746" y="83343"/>
                </a:lnTo>
                <a:cubicBezTo>
                  <a:pt x="640952" y="107553"/>
                  <a:pt x="640159" y="131762"/>
                  <a:pt x="639365" y="155972"/>
                </a:cubicBezTo>
                <a:lnTo>
                  <a:pt x="496490" y="236934"/>
                </a:lnTo>
                <a:lnTo>
                  <a:pt x="502443" y="297656"/>
                </a:lnTo>
                <a:lnTo>
                  <a:pt x="330993" y="414337"/>
                </a:lnTo>
                <a:lnTo>
                  <a:pt x="0" y="328612"/>
                </a:lnTo>
                <a:close/>
              </a:path>
            </a:pathLst>
          </a:custGeom>
          <a:solidFill>
            <a:srgbClr val="007434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279780" y="4254087"/>
            <a:ext cx="350391" cy="254026"/>
            <a:chOff x="4648763" y="3402409"/>
            <a:chExt cx="233990" cy="140493"/>
          </a:xfrm>
          <a:solidFill>
            <a:srgbClr val="007434">
              <a:alpha val="61961"/>
            </a:srgbClr>
          </a:solidFill>
        </p:grpSpPr>
        <p:sp>
          <p:nvSpPr>
            <p:cNvPr id="81" name="Freeform 80"/>
            <p:cNvSpPr/>
            <p:nvPr/>
          </p:nvSpPr>
          <p:spPr bwMode="auto">
            <a:xfrm>
              <a:off x="4650581" y="3402409"/>
              <a:ext cx="227410" cy="84534"/>
            </a:xfrm>
            <a:custGeom>
              <a:avLst/>
              <a:gdLst>
                <a:gd name="connsiteX0" fmla="*/ 65485 w 227410"/>
                <a:gd name="connsiteY0" fmla="*/ 0 h 84534"/>
                <a:gd name="connsiteX1" fmla="*/ 0 w 227410"/>
                <a:gd name="connsiteY1" fmla="*/ 33337 h 84534"/>
                <a:gd name="connsiteX2" fmla="*/ 161925 w 227410"/>
                <a:gd name="connsiteY2" fmla="*/ 84534 h 84534"/>
                <a:gd name="connsiteX3" fmla="*/ 227410 w 227410"/>
                <a:gd name="connsiteY3" fmla="*/ 48815 h 84534"/>
                <a:gd name="connsiteX4" fmla="*/ 65485 w 227410"/>
                <a:gd name="connsiteY4" fmla="*/ 0 h 8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10" h="84534">
                  <a:moveTo>
                    <a:pt x="65485" y="0"/>
                  </a:moveTo>
                  <a:lnTo>
                    <a:pt x="0" y="33337"/>
                  </a:lnTo>
                  <a:lnTo>
                    <a:pt x="161925" y="84534"/>
                  </a:lnTo>
                  <a:lnTo>
                    <a:pt x="227410" y="48815"/>
                  </a:lnTo>
                  <a:lnTo>
                    <a:pt x="65485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>
                  <a:alpha val="5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4648763" y="3434556"/>
              <a:ext cx="166688" cy="105965"/>
            </a:xfrm>
            <a:custGeom>
              <a:avLst/>
              <a:gdLst>
                <a:gd name="connsiteX0" fmla="*/ 0 w 166688"/>
                <a:gd name="connsiteY0" fmla="*/ 0 h 105965"/>
                <a:gd name="connsiteX1" fmla="*/ 2381 w 166688"/>
                <a:gd name="connsiteY1" fmla="*/ 58340 h 105965"/>
                <a:gd name="connsiteX2" fmla="*/ 166688 w 166688"/>
                <a:gd name="connsiteY2" fmla="*/ 105965 h 105965"/>
                <a:gd name="connsiteX3" fmla="*/ 163116 w 166688"/>
                <a:gd name="connsiteY3" fmla="*/ 47625 h 105965"/>
                <a:gd name="connsiteX4" fmla="*/ 0 w 166688"/>
                <a:gd name="connsiteY4" fmla="*/ 0 h 10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8" h="105965">
                  <a:moveTo>
                    <a:pt x="0" y="0"/>
                  </a:moveTo>
                  <a:lnTo>
                    <a:pt x="2381" y="58340"/>
                  </a:lnTo>
                  <a:lnTo>
                    <a:pt x="166688" y="105965"/>
                  </a:lnTo>
                  <a:lnTo>
                    <a:pt x="163116" y="47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>
                  <a:alpha val="5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4811316" y="3450034"/>
              <a:ext cx="71437" cy="92868"/>
            </a:xfrm>
            <a:custGeom>
              <a:avLst/>
              <a:gdLst>
                <a:gd name="connsiteX0" fmla="*/ 0 w 71437"/>
                <a:gd name="connsiteY0" fmla="*/ 34528 h 92868"/>
                <a:gd name="connsiteX1" fmla="*/ 71437 w 71437"/>
                <a:gd name="connsiteY1" fmla="*/ 0 h 92868"/>
                <a:gd name="connsiteX2" fmla="*/ 69056 w 71437"/>
                <a:gd name="connsiteY2" fmla="*/ 54768 h 92868"/>
                <a:gd name="connsiteX3" fmla="*/ 2381 w 71437"/>
                <a:gd name="connsiteY3" fmla="*/ 92868 h 92868"/>
                <a:gd name="connsiteX4" fmla="*/ 0 w 71437"/>
                <a:gd name="connsiteY4" fmla="*/ 34528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92868">
                  <a:moveTo>
                    <a:pt x="0" y="34528"/>
                  </a:moveTo>
                  <a:lnTo>
                    <a:pt x="71437" y="0"/>
                  </a:lnTo>
                  <a:lnTo>
                    <a:pt x="69056" y="54768"/>
                  </a:lnTo>
                  <a:lnTo>
                    <a:pt x="2381" y="92868"/>
                  </a:lnTo>
                  <a:lnTo>
                    <a:pt x="0" y="34528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>
                  <a:alpha val="5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7153281" y="2833918"/>
            <a:ext cx="228600" cy="228600"/>
          </a:xfrm>
          <a:prstGeom prst="rect">
            <a:avLst/>
          </a:prstGeom>
          <a:solidFill>
            <a:srgbClr val="007434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1033" y="276355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434"/>
                </a:solidFill>
              </a:rPr>
              <a:t>Current</a:t>
            </a:r>
            <a:r>
              <a:rPr lang="en-US" dirty="0"/>
              <a:t> </a:t>
            </a:r>
            <a:r>
              <a:rPr lang="en-US" dirty="0">
                <a:solidFill>
                  <a:srgbClr val="007434"/>
                </a:solidFill>
              </a:rPr>
              <a:t>Projects</a:t>
            </a:r>
          </a:p>
        </p:txBody>
      </p:sp>
      <p:grpSp>
        <p:nvGrpSpPr>
          <p:cNvPr id="27658" name="Group 27657"/>
          <p:cNvGrpSpPr/>
          <p:nvPr/>
        </p:nvGrpSpPr>
        <p:grpSpPr>
          <a:xfrm>
            <a:off x="4026460" y="3274430"/>
            <a:ext cx="234553" cy="140493"/>
            <a:chOff x="4648200" y="3402409"/>
            <a:chExt cx="234553" cy="140493"/>
          </a:xfrm>
          <a:solidFill>
            <a:srgbClr val="C00000">
              <a:alpha val="62745"/>
            </a:srgbClr>
          </a:solidFill>
        </p:grpSpPr>
        <p:sp>
          <p:nvSpPr>
            <p:cNvPr id="15" name="Freeform 14"/>
            <p:cNvSpPr/>
            <p:nvPr/>
          </p:nvSpPr>
          <p:spPr bwMode="auto">
            <a:xfrm>
              <a:off x="4650581" y="3402409"/>
              <a:ext cx="227410" cy="84534"/>
            </a:xfrm>
            <a:custGeom>
              <a:avLst/>
              <a:gdLst>
                <a:gd name="connsiteX0" fmla="*/ 65485 w 227410"/>
                <a:gd name="connsiteY0" fmla="*/ 0 h 84534"/>
                <a:gd name="connsiteX1" fmla="*/ 0 w 227410"/>
                <a:gd name="connsiteY1" fmla="*/ 33337 h 84534"/>
                <a:gd name="connsiteX2" fmla="*/ 161925 w 227410"/>
                <a:gd name="connsiteY2" fmla="*/ 84534 h 84534"/>
                <a:gd name="connsiteX3" fmla="*/ 227410 w 227410"/>
                <a:gd name="connsiteY3" fmla="*/ 48815 h 84534"/>
                <a:gd name="connsiteX4" fmla="*/ 65485 w 227410"/>
                <a:gd name="connsiteY4" fmla="*/ 0 h 8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10" h="84534">
                  <a:moveTo>
                    <a:pt x="65485" y="0"/>
                  </a:moveTo>
                  <a:lnTo>
                    <a:pt x="0" y="33337"/>
                  </a:lnTo>
                  <a:lnTo>
                    <a:pt x="161925" y="84534"/>
                  </a:lnTo>
                  <a:lnTo>
                    <a:pt x="227410" y="48815"/>
                  </a:lnTo>
                  <a:lnTo>
                    <a:pt x="65485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>
                  <a:alpha val="5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648200" y="3434556"/>
              <a:ext cx="166688" cy="105965"/>
            </a:xfrm>
            <a:custGeom>
              <a:avLst/>
              <a:gdLst>
                <a:gd name="connsiteX0" fmla="*/ 0 w 166688"/>
                <a:gd name="connsiteY0" fmla="*/ 0 h 105965"/>
                <a:gd name="connsiteX1" fmla="*/ 2381 w 166688"/>
                <a:gd name="connsiteY1" fmla="*/ 58340 h 105965"/>
                <a:gd name="connsiteX2" fmla="*/ 166688 w 166688"/>
                <a:gd name="connsiteY2" fmla="*/ 105965 h 105965"/>
                <a:gd name="connsiteX3" fmla="*/ 163116 w 166688"/>
                <a:gd name="connsiteY3" fmla="*/ 47625 h 105965"/>
                <a:gd name="connsiteX4" fmla="*/ 0 w 166688"/>
                <a:gd name="connsiteY4" fmla="*/ 0 h 10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8" h="105965">
                  <a:moveTo>
                    <a:pt x="0" y="0"/>
                  </a:moveTo>
                  <a:lnTo>
                    <a:pt x="2381" y="58340"/>
                  </a:lnTo>
                  <a:lnTo>
                    <a:pt x="166688" y="105965"/>
                  </a:lnTo>
                  <a:lnTo>
                    <a:pt x="163116" y="47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>
                  <a:alpha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811316" y="3450034"/>
              <a:ext cx="71437" cy="92868"/>
            </a:xfrm>
            <a:custGeom>
              <a:avLst/>
              <a:gdLst>
                <a:gd name="connsiteX0" fmla="*/ 0 w 71437"/>
                <a:gd name="connsiteY0" fmla="*/ 34528 h 92868"/>
                <a:gd name="connsiteX1" fmla="*/ 71437 w 71437"/>
                <a:gd name="connsiteY1" fmla="*/ 0 h 92868"/>
                <a:gd name="connsiteX2" fmla="*/ 69056 w 71437"/>
                <a:gd name="connsiteY2" fmla="*/ 54768 h 92868"/>
                <a:gd name="connsiteX3" fmla="*/ 2381 w 71437"/>
                <a:gd name="connsiteY3" fmla="*/ 92868 h 92868"/>
                <a:gd name="connsiteX4" fmla="*/ 0 w 71437"/>
                <a:gd name="connsiteY4" fmla="*/ 34528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92868">
                  <a:moveTo>
                    <a:pt x="0" y="34528"/>
                  </a:moveTo>
                  <a:lnTo>
                    <a:pt x="71437" y="0"/>
                  </a:lnTo>
                  <a:lnTo>
                    <a:pt x="69056" y="54768"/>
                  </a:lnTo>
                  <a:lnTo>
                    <a:pt x="2381" y="92868"/>
                  </a:lnTo>
                  <a:lnTo>
                    <a:pt x="0" y="34528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>
                  <a:alpha val="61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4" name="Freeform 53"/>
          <p:cNvSpPr/>
          <p:nvPr/>
        </p:nvSpPr>
        <p:spPr bwMode="auto">
          <a:xfrm>
            <a:off x="4552649" y="2864169"/>
            <a:ext cx="738188" cy="352425"/>
          </a:xfrm>
          <a:custGeom>
            <a:avLst/>
            <a:gdLst>
              <a:gd name="connsiteX0" fmla="*/ 13097 w 738188"/>
              <a:gd name="connsiteY0" fmla="*/ 171450 h 352425"/>
              <a:gd name="connsiteX1" fmla="*/ 7144 w 738188"/>
              <a:gd name="connsiteY1" fmla="*/ 105966 h 352425"/>
              <a:gd name="connsiteX2" fmla="*/ 147638 w 738188"/>
              <a:gd name="connsiteY2" fmla="*/ 28575 h 352425"/>
              <a:gd name="connsiteX3" fmla="*/ 252413 w 738188"/>
              <a:gd name="connsiteY3" fmla="*/ 76200 h 352425"/>
              <a:gd name="connsiteX4" fmla="*/ 302419 w 738188"/>
              <a:gd name="connsiteY4" fmla="*/ 0 h 352425"/>
              <a:gd name="connsiteX5" fmla="*/ 365522 w 738188"/>
              <a:gd name="connsiteY5" fmla="*/ 15479 h 352425"/>
              <a:gd name="connsiteX6" fmla="*/ 581025 w 738188"/>
              <a:gd name="connsiteY6" fmla="*/ 79772 h 352425"/>
              <a:gd name="connsiteX7" fmla="*/ 626269 w 738188"/>
              <a:gd name="connsiteY7" fmla="*/ 116682 h 352425"/>
              <a:gd name="connsiteX8" fmla="*/ 676275 w 738188"/>
              <a:gd name="connsiteY8" fmla="*/ 91679 h 352425"/>
              <a:gd name="connsiteX9" fmla="*/ 738188 w 738188"/>
              <a:gd name="connsiteY9" fmla="*/ 127397 h 352425"/>
              <a:gd name="connsiteX10" fmla="*/ 733425 w 738188"/>
              <a:gd name="connsiteY10" fmla="*/ 182166 h 352425"/>
              <a:gd name="connsiteX11" fmla="*/ 692944 w 738188"/>
              <a:gd name="connsiteY11" fmla="*/ 270272 h 352425"/>
              <a:gd name="connsiteX12" fmla="*/ 588169 w 738188"/>
              <a:gd name="connsiteY12" fmla="*/ 329804 h 352425"/>
              <a:gd name="connsiteX13" fmla="*/ 479822 w 738188"/>
              <a:gd name="connsiteY13" fmla="*/ 289322 h 352425"/>
              <a:gd name="connsiteX14" fmla="*/ 421482 w 738188"/>
              <a:gd name="connsiteY14" fmla="*/ 352425 h 352425"/>
              <a:gd name="connsiteX15" fmla="*/ 135732 w 738188"/>
              <a:gd name="connsiteY15" fmla="*/ 286941 h 352425"/>
              <a:gd name="connsiteX16" fmla="*/ 0 w 738188"/>
              <a:gd name="connsiteY16" fmla="*/ 246460 h 352425"/>
              <a:gd name="connsiteX17" fmla="*/ 13097 w 738188"/>
              <a:gd name="connsiteY17" fmla="*/ 17145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188" h="352425">
                <a:moveTo>
                  <a:pt x="13097" y="171450"/>
                </a:moveTo>
                <a:lnTo>
                  <a:pt x="7144" y="105966"/>
                </a:lnTo>
                <a:lnTo>
                  <a:pt x="147638" y="28575"/>
                </a:lnTo>
                <a:lnTo>
                  <a:pt x="252413" y="76200"/>
                </a:lnTo>
                <a:lnTo>
                  <a:pt x="302419" y="0"/>
                </a:lnTo>
                <a:lnTo>
                  <a:pt x="365522" y="15479"/>
                </a:lnTo>
                <a:lnTo>
                  <a:pt x="581025" y="79772"/>
                </a:lnTo>
                <a:lnTo>
                  <a:pt x="626269" y="116682"/>
                </a:lnTo>
                <a:lnTo>
                  <a:pt x="676275" y="91679"/>
                </a:lnTo>
                <a:lnTo>
                  <a:pt x="738188" y="127397"/>
                </a:lnTo>
                <a:lnTo>
                  <a:pt x="733425" y="182166"/>
                </a:lnTo>
                <a:lnTo>
                  <a:pt x="692944" y="270272"/>
                </a:lnTo>
                <a:lnTo>
                  <a:pt x="588169" y="329804"/>
                </a:lnTo>
                <a:lnTo>
                  <a:pt x="479822" y="289322"/>
                </a:lnTo>
                <a:lnTo>
                  <a:pt x="421482" y="352425"/>
                </a:lnTo>
                <a:lnTo>
                  <a:pt x="135732" y="286941"/>
                </a:lnTo>
                <a:lnTo>
                  <a:pt x="0" y="246460"/>
                </a:lnTo>
                <a:lnTo>
                  <a:pt x="13097" y="171450"/>
                </a:lnTo>
                <a:close/>
              </a:path>
            </a:pathLst>
          </a:custGeom>
          <a:solidFill>
            <a:srgbClr val="C0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4541359" y="3306577"/>
            <a:ext cx="810816" cy="355997"/>
          </a:xfrm>
          <a:custGeom>
            <a:avLst/>
            <a:gdLst>
              <a:gd name="connsiteX0" fmla="*/ 0 w 810816"/>
              <a:gd name="connsiteY0" fmla="*/ 197644 h 355997"/>
              <a:gd name="connsiteX1" fmla="*/ 2381 w 810816"/>
              <a:gd name="connsiteY1" fmla="*/ 140494 h 355997"/>
              <a:gd name="connsiteX2" fmla="*/ 230981 w 810816"/>
              <a:gd name="connsiteY2" fmla="*/ 0 h 355997"/>
              <a:gd name="connsiteX3" fmla="*/ 400050 w 810816"/>
              <a:gd name="connsiteY3" fmla="*/ 58341 h 355997"/>
              <a:gd name="connsiteX4" fmla="*/ 475060 w 810816"/>
              <a:gd name="connsiteY4" fmla="*/ 13097 h 355997"/>
              <a:gd name="connsiteX5" fmla="*/ 684610 w 810816"/>
              <a:gd name="connsiteY5" fmla="*/ 83344 h 355997"/>
              <a:gd name="connsiteX6" fmla="*/ 684610 w 810816"/>
              <a:gd name="connsiteY6" fmla="*/ 119063 h 355997"/>
              <a:gd name="connsiteX7" fmla="*/ 808435 w 810816"/>
              <a:gd name="connsiteY7" fmla="*/ 167879 h 355997"/>
              <a:gd name="connsiteX8" fmla="*/ 810816 w 810816"/>
              <a:gd name="connsiteY8" fmla="*/ 217885 h 355997"/>
              <a:gd name="connsiteX9" fmla="*/ 586978 w 810816"/>
              <a:gd name="connsiteY9" fmla="*/ 355997 h 355997"/>
              <a:gd name="connsiteX10" fmla="*/ 504825 w 810816"/>
              <a:gd name="connsiteY10" fmla="*/ 335757 h 355997"/>
              <a:gd name="connsiteX11" fmla="*/ 504825 w 810816"/>
              <a:gd name="connsiteY11" fmla="*/ 310754 h 355997"/>
              <a:gd name="connsiteX12" fmla="*/ 373856 w 810816"/>
              <a:gd name="connsiteY12" fmla="*/ 273844 h 355997"/>
              <a:gd name="connsiteX13" fmla="*/ 308372 w 810816"/>
              <a:gd name="connsiteY13" fmla="*/ 322660 h 355997"/>
              <a:gd name="connsiteX14" fmla="*/ 160735 w 810816"/>
              <a:gd name="connsiteY14" fmla="*/ 286941 h 355997"/>
              <a:gd name="connsiteX15" fmla="*/ 160735 w 810816"/>
              <a:gd name="connsiteY15" fmla="*/ 246460 h 355997"/>
              <a:gd name="connsiteX16" fmla="*/ 0 w 810816"/>
              <a:gd name="connsiteY16" fmla="*/ 197644 h 35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0816" h="355997">
                <a:moveTo>
                  <a:pt x="0" y="197644"/>
                </a:moveTo>
                <a:cubicBezTo>
                  <a:pt x="794" y="178594"/>
                  <a:pt x="1587" y="159544"/>
                  <a:pt x="2381" y="140494"/>
                </a:cubicBezTo>
                <a:lnTo>
                  <a:pt x="230981" y="0"/>
                </a:lnTo>
                <a:lnTo>
                  <a:pt x="400050" y="58341"/>
                </a:lnTo>
                <a:lnTo>
                  <a:pt x="475060" y="13097"/>
                </a:lnTo>
                <a:lnTo>
                  <a:pt x="684610" y="83344"/>
                </a:lnTo>
                <a:lnTo>
                  <a:pt x="684610" y="119063"/>
                </a:lnTo>
                <a:lnTo>
                  <a:pt x="808435" y="167879"/>
                </a:lnTo>
                <a:lnTo>
                  <a:pt x="810816" y="217885"/>
                </a:lnTo>
                <a:lnTo>
                  <a:pt x="586978" y="355997"/>
                </a:lnTo>
                <a:lnTo>
                  <a:pt x="504825" y="335757"/>
                </a:lnTo>
                <a:lnTo>
                  <a:pt x="504825" y="310754"/>
                </a:lnTo>
                <a:lnTo>
                  <a:pt x="373856" y="273844"/>
                </a:lnTo>
                <a:lnTo>
                  <a:pt x="308372" y="322660"/>
                </a:lnTo>
                <a:lnTo>
                  <a:pt x="160735" y="286941"/>
                </a:lnTo>
                <a:lnTo>
                  <a:pt x="160735" y="246460"/>
                </a:lnTo>
                <a:lnTo>
                  <a:pt x="0" y="197644"/>
                </a:lnTo>
                <a:close/>
              </a:path>
            </a:pathLst>
          </a:custGeom>
          <a:solidFill>
            <a:srgbClr val="C00000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400611" y="3039821"/>
            <a:ext cx="265046" cy="214499"/>
            <a:chOff x="5638800" y="5791200"/>
            <a:chExt cx="232172" cy="225028"/>
          </a:xfrm>
          <a:solidFill>
            <a:srgbClr val="0070C0">
              <a:alpha val="62745"/>
            </a:srgbClr>
          </a:solidFill>
        </p:grpSpPr>
        <p:sp>
          <p:nvSpPr>
            <p:cNvPr id="65" name="Freeform 64"/>
            <p:cNvSpPr/>
            <p:nvPr/>
          </p:nvSpPr>
          <p:spPr bwMode="auto">
            <a:xfrm>
              <a:off x="5639991" y="5888831"/>
              <a:ext cx="103584" cy="125016"/>
            </a:xfrm>
            <a:custGeom>
              <a:avLst/>
              <a:gdLst>
                <a:gd name="connsiteX0" fmla="*/ 0 w 103584"/>
                <a:gd name="connsiteY0" fmla="*/ 91678 h 125016"/>
                <a:gd name="connsiteX1" fmla="*/ 0 w 103584"/>
                <a:gd name="connsiteY1" fmla="*/ 0 h 125016"/>
                <a:gd name="connsiteX2" fmla="*/ 103584 w 103584"/>
                <a:gd name="connsiteY2" fmla="*/ 33338 h 125016"/>
                <a:gd name="connsiteX3" fmla="*/ 100013 w 103584"/>
                <a:gd name="connsiteY3" fmla="*/ 125016 h 125016"/>
                <a:gd name="connsiteX4" fmla="*/ 0 w 103584"/>
                <a:gd name="connsiteY4" fmla="*/ 91678 h 12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84" h="125016">
                  <a:moveTo>
                    <a:pt x="0" y="91678"/>
                  </a:moveTo>
                  <a:lnTo>
                    <a:pt x="0" y="0"/>
                  </a:lnTo>
                  <a:lnTo>
                    <a:pt x="103584" y="33338"/>
                  </a:lnTo>
                  <a:lnTo>
                    <a:pt x="100013" y="125016"/>
                  </a:lnTo>
                  <a:lnTo>
                    <a:pt x="0" y="91678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5638800" y="5791200"/>
              <a:ext cx="232172" cy="129778"/>
            </a:xfrm>
            <a:custGeom>
              <a:avLst/>
              <a:gdLst>
                <a:gd name="connsiteX0" fmla="*/ 0 w 232172"/>
                <a:gd name="connsiteY0" fmla="*/ 95250 h 126206"/>
                <a:gd name="connsiteX1" fmla="*/ 121444 w 232172"/>
                <a:gd name="connsiteY1" fmla="*/ 0 h 126206"/>
                <a:gd name="connsiteX2" fmla="*/ 232172 w 232172"/>
                <a:gd name="connsiteY2" fmla="*/ 36909 h 126206"/>
                <a:gd name="connsiteX3" fmla="*/ 110729 w 232172"/>
                <a:gd name="connsiteY3" fmla="*/ 126206 h 126206"/>
                <a:gd name="connsiteX4" fmla="*/ 0 w 232172"/>
                <a:gd name="connsiteY4" fmla="*/ 95250 h 126206"/>
                <a:gd name="connsiteX0" fmla="*/ 0 w 232172"/>
                <a:gd name="connsiteY0" fmla="*/ 95250 h 129778"/>
                <a:gd name="connsiteX1" fmla="*/ 121444 w 232172"/>
                <a:gd name="connsiteY1" fmla="*/ 0 h 129778"/>
                <a:gd name="connsiteX2" fmla="*/ 232172 w 232172"/>
                <a:gd name="connsiteY2" fmla="*/ 36909 h 129778"/>
                <a:gd name="connsiteX3" fmla="*/ 100014 w 232172"/>
                <a:gd name="connsiteY3" fmla="*/ 129778 h 129778"/>
                <a:gd name="connsiteX4" fmla="*/ 0 w 232172"/>
                <a:gd name="connsiteY4" fmla="*/ 95250 h 12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72" h="129778">
                  <a:moveTo>
                    <a:pt x="0" y="95250"/>
                  </a:moveTo>
                  <a:lnTo>
                    <a:pt x="121444" y="0"/>
                  </a:lnTo>
                  <a:lnTo>
                    <a:pt x="232172" y="36909"/>
                  </a:lnTo>
                  <a:lnTo>
                    <a:pt x="100014" y="129778"/>
                  </a:lnTo>
                  <a:lnTo>
                    <a:pt x="0" y="9525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5742385" y="5825728"/>
              <a:ext cx="128587" cy="190500"/>
            </a:xfrm>
            <a:custGeom>
              <a:avLst/>
              <a:gdLst>
                <a:gd name="connsiteX0" fmla="*/ 0 w 130969"/>
                <a:gd name="connsiteY0" fmla="*/ 190500 h 190500"/>
                <a:gd name="connsiteX1" fmla="*/ 1190 w 130969"/>
                <a:gd name="connsiteY1" fmla="*/ 95250 h 190500"/>
                <a:gd name="connsiteX2" fmla="*/ 128587 w 130969"/>
                <a:gd name="connsiteY2" fmla="*/ 0 h 190500"/>
                <a:gd name="connsiteX3" fmla="*/ 130969 w 130969"/>
                <a:gd name="connsiteY3" fmla="*/ 113109 h 190500"/>
                <a:gd name="connsiteX4" fmla="*/ 0 w 130969"/>
                <a:gd name="connsiteY4" fmla="*/ 190500 h 190500"/>
                <a:gd name="connsiteX0" fmla="*/ 0 w 128587"/>
                <a:gd name="connsiteY0" fmla="*/ 190500 h 190500"/>
                <a:gd name="connsiteX1" fmla="*/ 1190 w 128587"/>
                <a:gd name="connsiteY1" fmla="*/ 95250 h 190500"/>
                <a:gd name="connsiteX2" fmla="*/ 128587 w 128587"/>
                <a:gd name="connsiteY2" fmla="*/ 0 h 190500"/>
                <a:gd name="connsiteX3" fmla="*/ 128587 w 128587"/>
                <a:gd name="connsiteY3" fmla="*/ 95250 h 190500"/>
                <a:gd name="connsiteX4" fmla="*/ 0 w 128587"/>
                <a:gd name="connsiteY4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" h="190500">
                  <a:moveTo>
                    <a:pt x="0" y="190500"/>
                  </a:moveTo>
                  <a:cubicBezTo>
                    <a:pt x="397" y="158750"/>
                    <a:pt x="793" y="127000"/>
                    <a:pt x="1190" y="95250"/>
                  </a:cubicBezTo>
                  <a:lnTo>
                    <a:pt x="128587" y="0"/>
                  </a:lnTo>
                  <a:lnTo>
                    <a:pt x="128587" y="95250"/>
                  </a:lnTo>
                  <a:lnTo>
                    <a:pt x="0" y="19050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3590" y="4877408"/>
            <a:ext cx="400391" cy="338492"/>
            <a:chOff x="1143000" y="4999328"/>
            <a:chExt cx="400391" cy="338492"/>
          </a:xfrm>
        </p:grpSpPr>
        <p:sp>
          <p:nvSpPr>
            <p:cNvPr id="105" name="Freeform 104"/>
            <p:cNvSpPr/>
            <p:nvPr/>
          </p:nvSpPr>
          <p:spPr bwMode="auto">
            <a:xfrm>
              <a:off x="1145054" y="5146187"/>
              <a:ext cx="178635" cy="188052"/>
            </a:xfrm>
            <a:custGeom>
              <a:avLst/>
              <a:gdLst>
                <a:gd name="connsiteX0" fmla="*/ 0 w 103584"/>
                <a:gd name="connsiteY0" fmla="*/ 91678 h 125016"/>
                <a:gd name="connsiteX1" fmla="*/ 0 w 103584"/>
                <a:gd name="connsiteY1" fmla="*/ 0 h 125016"/>
                <a:gd name="connsiteX2" fmla="*/ 103584 w 103584"/>
                <a:gd name="connsiteY2" fmla="*/ 33338 h 125016"/>
                <a:gd name="connsiteX3" fmla="*/ 100013 w 103584"/>
                <a:gd name="connsiteY3" fmla="*/ 125016 h 125016"/>
                <a:gd name="connsiteX4" fmla="*/ 0 w 103584"/>
                <a:gd name="connsiteY4" fmla="*/ 91678 h 12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84" h="125016">
                  <a:moveTo>
                    <a:pt x="0" y="91678"/>
                  </a:moveTo>
                  <a:lnTo>
                    <a:pt x="0" y="0"/>
                  </a:lnTo>
                  <a:lnTo>
                    <a:pt x="103584" y="33338"/>
                  </a:lnTo>
                  <a:lnTo>
                    <a:pt x="100013" y="125016"/>
                  </a:lnTo>
                  <a:lnTo>
                    <a:pt x="0" y="91678"/>
                  </a:lnTo>
                  <a:close/>
                </a:path>
              </a:pathLst>
            </a:custGeom>
            <a:solidFill>
              <a:srgbClr val="C00000">
                <a:alpha val="6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1143000" y="4999328"/>
              <a:ext cx="400391" cy="195215"/>
            </a:xfrm>
            <a:custGeom>
              <a:avLst/>
              <a:gdLst>
                <a:gd name="connsiteX0" fmla="*/ 0 w 232172"/>
                <a:gd name="connsiteY0" fmla="*/ 95250 h 126206"/>
                <a:gd name="connsiteX1" fmla="*/ 121444 w 232172"/>
                <a:gd name="connsiteY1" fmla="*/ 0 h 126206"/>
                <a:gd name="connsiteX2" fmla="*/ 232172 w 232172"/>
                <a:gd name="connsiteY2" fmla="*/ 36909 h 126206"/>
                <a:gd name="connsiteX3" fmla="*/ 110729 w 232172"/>
                <a:gd name="connsiteY3" fmla="*/ 126206 h 126206"/>
                <a:gd name="connsiteX4" fmla="*/ 0 w 232172"/>
                <a:gd name="connsiteY4" fmla="*/ 95250 h 126206"/>
                <a:gd name="connsiteX0" fmla="*/ 0 w 232172"/>
                <a:gd name="connsiteY0" fmla="*/ 95250 h 129778"/>
                <a:gd name="connsiteX1" fmla="*/ 121444 w 232172"/>
                <a:gd name="connsiteY1" fmla="*/ 0 h 129778"/>
                <a:gd name="connsiteX2" fmla="*/ 232172 w 232172"/>
                <a:gd name="connsiteY2" fmla="*/ 36909 h 129778"/>
                <a:gd name="connsiteX3" fmla="*/ 100014 w 232172"/>
                <a:gd name="connsiteY3" fmla="*/ 129778 h 129778"/>
                <a:gd name="connsiteX4" fmla="*/ 0 w 232172"/>
                <a:gd name="connsiteY4" fmla="*/ 95250 h 12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72" h="129778">
                  <a:moveTo>
                    <a:pt x="0" y="95250"/>
                  </a:moveTo>
                  <a:lnTo>
                    <a:pt x="121444" y="0"/>
                  </a:lnTo>
                  <a:lnTo>
                    <a:pt x="232172" y="36909"/>
                  </a:lnTo>
                  <a:lnTo>
                    <a:pt x="100014" y="129778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C00000">
                <a:alpha val="6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1321637" y="5051266"/>
              <a:ext cx="221754" cy="286554"/>
            </a:xfrm>
            <a:custGeom>
              <a:avLst/>
              <a:gdLst>
                <a:gd name="connsiteX0" fmla="*/ 0 w 130969"/>
                <a:gd name="connsiteY0" fmla="*/ 190500 h 190500"/>
                <a:gd name="connsiteX1" fmla="*/ 1190 w 130969"/>
                <a:gd name="connsiteY1" fmla="*/ 95250 h 190500"/>
                <a:gd name="connsiteX2" fmla="*/ 128587 w 130969"/>
                <a:gd name="connsiteY2" fmla="*/ 0 h 190500"/>
                <a:gd name="connsiteX3" fmla="*/ 130969 w 130969"/>
                <a:gd name="connsiteY3" fmla="*/ 113109 h 190500"/>
                <a:gd name="connsiteX4" fmla="*/ 0 w 130969"/>
                <a:gd name="connsiteY4" fmla="*/ 190500 h 190500"/>
                <a:gd name="connsiteX0" fmla="*/ 0 w 128587"/>
                <a:gd name="connsiteY0" fmla="*/ 190500 h 190500"/>
                <a:gd name="connsiteX1" fmla="*/ 1190 w 128587"/>
                <a:gd name="connsiteY1" fmla="*/ 95250 h 190500"/>
                <a:gd name="connsiteX2" fmla="*/ 128587 w 128587"/>
                <a:gd name="connsiteY2" fmla="*/ 0 h 190500"/>
                <a:gd name="connsiteX3" fmla="*/ 128587 w 128587"/>
                <a:gd name="connsiteY3" fmla="*/ 95250 h 190500"/>
                <a:gd name="connsiteX4" fmla="*/ 0 w 128587"/>
                <a:gd name="connsiteY4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" h="190500">
                  <a:moveTo>
                    <a:pt x="0" y="190500"/>
                  </a:moveTo>
                  <a:cubicBezTo>
                    <a:pt x="397" y="158750"/>
                    <a:pt x="793" y="127000"/>
                    <a:pt x="1190" y="95250"/>
                  </a:cubicBezTo>
                  <a:lnTo>
                    <a:pt x="128587" y="0"/>
                  </a:lnTo>
                  <a:lnTo>
                    <a:pt x="128587" y="9525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C00000">
                <a:alpha val="6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6" name="Rectangle 75"/>
          <p:cNvSpPr/>
          <p:nvPr/>
        </p:nvSpPr>
        <p:spPr bwMode="auto">
          <a:xfrm>
            <a:off x="7153282" y="3287111"/>
            <a:ext cx="228600" cy="228600"/>
          </a:xfrm>
          <a:prstGeom prst="rect">
            <a:avLst/>
          </a:prstGeom>
          <a:solidFill>
            <a:srgbClr val="C00000">
              <a:alpha val="6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22760" y="3216746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Planned Projects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6622064" y="2799874"/>
            <a:ext cx="159270" cy="76099"/>
            <a:chOff x="4648200" y="3402409"/>
            <a:chExt cx="234553" cy="140493"/>
          </a:xfrm>
          <a:solidFill>
            <a:srgbClr val="0070C0">
              <a:alpha val="63000"/>
            </a:srgbClr>
          </a:solidFill>
        </p:grpSpPr>
        <p:sp>
          <p:nvSpPr>
            <p:cNvPr id="85" name="Freeform 84"/>
            <p:cNvSpPr/>
            <p:nvPr/>
          </p:nvSpPr>
          <p:spPr bwMode="auto">
            <a:xfrm>
              <a:off x="4650581" y="3402409"/>
              <a:ext cx="227410" cy="84534"/>
            </a:xfrm>
            <a:custGeom>
              <a:avLst/>
              <a:gdLst>
                <a:gd name="connsiteX0" fmla="*/ 65485 w 227410"/>
                <a:gd name="connsiteY0" fmla="*/ 0 h 84534"/>
                <a:gd name="connsiteX1" fmla="*/ 0 w 227410"/>
                <a:gd name="connsiteY1" fmla="*/ 33337 h 84534"/>
                <a:gd name="connsiteX2" fmla="*/ 161925 w 227410"/>
                <a:gd name="connsiteY2" fmla="*/ 84534 h 84534"/>
                <a:gd name="connsiteX3" fmla="*/ 227410 w 227410"/>
                <a:gd name="connsiteY3" fmla="*/ 48815 h 84534"/>
                <a:gd name="connsiteX4" fmla="*/ 65485 w 227410"/>
                <a:gd name="connsiteY4" fmla="*/ 0 h 8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10" h="84534">
                  <a:moveTo>
                    <a:pt x="65485" y="0"/>
                  </a:moveTo>
                  <a:lnTo>
                    <a:pt x="0" y="33337"/>
                  </a:lnTo>
                  <a:lnTo>
                    <a:pt x="161925" y="84534"/>
                  </a:lnTo>
                  <a:lnTo>
                    <a:pt x="227410" y="48815"/>
                  </a:lnTo>
                  <a:lnTo>
                    <a:pt x="65485" y="0"/>
                  </a:lnTo>
                  <a:close/>
                </a:path>
              </a:pathLst>
            </a:custGeom>
            <a:solidFill>
              <a:srgbClr val="007434">
                <a:alpha val="61961"/>
              </a:srgbClr>
            </a:solidFill>
            <a:ln w="9525" cap="flat" cmpd="sng" algn="ctr">
              <a:solidFill>
                <a:schemeClr val="tx1">
                  <a:alpha val="5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4648200" y="3434556"/>
              <a:ext cx="166688" cy="105965"/>
            </a:xfrm>
            <a:custGeom>
              <a:avLst/>
              <a:gdLst>
                <a:gd name="connsiteX0" fmla="*/ 0 w 166688"/>
                <a:gd name="connsiteY0" fmla="*/ 0 h 105965"/>
                <a:gd name="connsiteX1" fmla="*/ 2381 w 166688"/>
                <a:gd name="connsiteY1" fmla="*/ 58340 h 105965"/>
                <a:gd name="connsiteX2" fmla="*/ 166688 w 166688"/>
                <a:gd name="connsiteY2" fmla="*/ 105965 h 105965"/>
                <a:gd name="connsiteX3" fmla="*/ 163116 w 166688"/>
                <a:gd name="connsiteY3" fmla="*/ 47625 h 105965"/>
                <a:gd name="connsiteX4" fmla="*/ 0 w 166688"/>
                <a:gd name="connsiteY4" fmla="*/ 0 h 10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8" h="105965">
                  <a:moveTo>
                    <a:pt x="0" y="0"/>
                  </a:moveTo>
                  <a:lnTo>
                    <a:pt x="2381" y="58340"/>
                  </a:lnTo>
                  <a:lnTo>
                    <a:pt x="166688" y="105965"/>
                  </a:lnTo>
                  <a:lnTo>
                    <a:pt x="163116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>
                <a:alpha val="61961"/>
              </a:srgbClr>
            </a:solidFill>
            <a:ln w="9525" cap="flat" cmpd="sng" algn="ctr">
              <a:solidFill>
                <a:schemeClr val="tx1">
                  <a:alpha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4811316" y="3450034"/>
              <a:ext cx="71437" cy="92868"/>
            </a:xfrm>
            <a:custGeom>
              <a:avLst/>
              <a:gdLst>
                <a:gd name="connsiteX0" fmla="*/ 0 w 71437"/>
                <a:gd name="connsiteY0" fmla="*/ 34528 h 92868"/>
                <a:gd name="connsiteX1" fmla="*/ 71437 w 71437"/>
                <a:gd name="connsiteY1" fmla="*/ 0 h 92868"/>
                <a:gd name="connsiteX2" fmla="*/ 69056 w 71437"/>
                <a:gd name="connsiteY2" fmla="*/ 54768 h 92868"/>
                <a:gd name="connsiteX3" fmla="*/ 2381 w 71437"/>
                <a:gd name="connsiteY3" fmla="*/ 92868 h 92868"/>
                <a:gd name="connsiteX4" fmla="*/ 0 w 71437"/>
                <a:gd name="connsiteY4" fmla="*/ 34528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92868">
                  <a:moveTo>
                    <a:pt x="0" y="34528"/>
                  </a:moveTo>
                  <a:lnTo>
                    <a:pt x="71437" y="0"/>
                  </a:lnTo>
                  <a:lnTo>
                    <a:pt x="69056" y="54768"/>
                  </a:lnTo>
                  <a:lnTo>
                    <a:pt x="2381" y="92868"/>
                  </a:lnTo>
                  <a:lnTo>
                    <a:pt x="0" y="34528"/>
                  </a:lnTo>
                  <a:close/>
                </a:path>
              </a:pathLst>
            </a:custGeom>
            <a:solidFill>
              <a:srgbClr val="008000">
                <a:alpha val="61961"/>
              </a:srgbClr>
            </a:solidFill>
            <a:ln w="9525" cap="flat" cmpd="sng" algn="ctr">
              <a:solidFill>
                <a:schemeClr val="tx1">
                  <a:alpha val="61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6" name="Freeform 45"/>
          <p:cNvSpPr/>
          <p:nvPr/>
        </p:nvSpPr>
        <p:spPr bwMode="auto">
          <a:xfrm>
            <a:off x="2281779" y="3898207"/>
            <a:ext cx="353268" cy="176980"/>
          </a:xfrm>
          <a:custGeom>
            <a:avLst/>
            <a:gdLst>
              <a:gd name="connsiteX0" fmla="*/ 0 w 351234"/>
              <a:gd name="connsiteY0" fmla="*/ 102394 h 177403"/>
              <a:gd name="connsiteX1" fmla="*/ 272653 w 351234"/>
              <a:gd name="connsiteY1" fmla="*/ 177403 h 177403"/>
              <a:gd name="connsiteX2" fmla="*/ 342900 w 351234"/>
              <a:gd name="connsiteY2" fmla="*/ 134541 h 177403"/>
              <a:gd name="connsiteX3" fmla="*/ 351234 w 351234"/>
              <a:gd name="connsiteY3" fmla="*/ 55960 h 177403"/>
              <a:gd name="connsiteX4" fmla="*/ 322659 w 351234"/>
              <a:gd name="connsiteY4" fmla="*/ 47625 h 177403"/>
              <a:gd name="connsiteX5" fmla="*/ 326231 w 351234"/>
              <a:gd name="connsiteY5" fmla="*/ 14288 h 177403"/>
              <a:gd name="connsiteX6" fmla="*/ 283368 w 351234"/>
              <a:gd name="connsiteY6" fmla="*/ 0 h 177403"/>
              <a:gd name="connsiteX7" fmla="*/ 205978 w 351234"/>
              <a:gd name="connsiteY7" fmla="*/ 36910 h 177403"/>
              <a:gd name="connsiteX8" fmla="*/ 79772 w 351234"/>
              <a:gd name="connsiteY8" fmla="*/ 4763 h 177403"/>
              <a:gd name="connsiteX9" fmla="*/ 9525 w 351234"/>
              <a:gd name="connsiteY9" fmla="*/ 38100 h 177403"/>
              <a:gd name="connsiteX10" fmla="*/ 0 w 351234"/>
              <a:gd name="connsiteY10" fmla="*/ 102394 h 1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234" h="177403">
                <a:moveTo>
                  <a:pt x="0" y="102394"/>
                </a:moveTo>
                <a:lnTo>
                  <a:pt x="272653" y="177403"/>
                </a:lnTo>
                <a:lnTo>
                  <a:pt x="342900" y="134541"/>
                </a:lnTo>
                <a:lnTo>
                  <a:pt x="351234" y="55960"/>
                </a:lnTo>
                <a:lnTo>
                  <a:pt x="322659" y="47625"/>
                </a:lnTo>
                <a:lnTo>
                  <a:pt x="326231" y="14288"/>
                </a:lnTo>
                <a:lnTo>
                  <a:pt x="283368" y="0"/>
                </a:lnTo>
                <a:lnTo>
                  <a:pt x="205978" y="36910"/>
                </a:lnTo>
                <a:lnTo>
                  <a:pt x="79772" y="4763"/>
                </a:lnTo>
                <a:lnTo>
                  <a:pt x="9525" y="38100"/>
                </a:lnTo>
                <a:lnTo>
                  <a:pt x="0" y="102394"/>
                </a:lnTo>
                <a:close/>
              </a:path>
            </a:pathLst>
          </a:custGeom>
          <a:solidFill>
            <a:srgbClr val="0070C0">
              <a:alpha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725189" y="4754880"/>
            <a:ext cx="1039080" cy="526280"/>
          </a:xfrm>
          <a:custGeom>
            <a:avLst/>
            <a:gdLst>
              <a:gd name="connsiteX0" fmla="*/ 465992 w 1033096"/>
              <a:gd name="connsiteY0" fmla="*/ 505558 h 527539"/>
              <a:gd name="connsiteX1" fmla="*/ 109904 w 1033096"/>
              <a:gd name="connsiteY1" fmla="*/ 378070 h 527539"/>
              <a:gd name="connsiteX2" fmla="*/ 162658 w 1033096"/>
              <a:gd name="connsiteY2" fmla="*/ 329712 h 527539"/>
              <a:gd name="connsiteX3" fmla="*/ 0 w 1033096"/>
              <a:gd name="connsiteY3" fmla="*/ 272562 h 527539"/>
              <a:gd name="connsiteX4" fmla="*/ 17585 w 1033096"/>
              <a:gd name="connsiteY4" fmla="*/ 206620 h 527539"/>
              <a:gd name="connsiteX5" fmla="*/ 351692 w 1033096"/>
              <a:gd name="connsiteY5" fmla="*/ 0 h 527539"/>
              <a:gd name="connsiteX6" fmla="*/ 514350 w 1033096"/>
              <a:gd name="connsiteY6" fmla="*/ 52754 h 527539"/>
              <a:gd name="connsiteX7" fmla="*/ 545123 w 1033096"/>
              <a:gd name="connsiteY7" fmla="*/ 26377 h 527539"/>
              <a:gd name="connsiteX8" fmla="*/ 848458 w 1033096"/>
              <a:gd name="connsiteY8" fmla="*/ 127489 h 527539"/>
              <a:gd name="connsiteX9" fmla="*/ 800100 w 1033096"/>
              <a:gd name="connsiteY9" fmla="*/ 171450 h 527539"/>
              <a:gd name="connsiteX10" fmla="*/ 1028700 w 1033096"/>
              <a:gd name="connsiteY10" fmla="*/ 250581 h 527539"/>
              <a:gd name="connsiteX11" fmla="*/ 1033096 w 1033096"/>
              <a:gd name="connsiteY11" fmla="*/ 347297 h 527539"/>
              <a:gd name="connsiteX12" fmla="*/ 769327 w 1033096"/>
              <a:gd name="connsiteY12" fmla="*/ 527539 h 527539"/>
              <a:gd name="connsiteX13" fmla="*/ 540727 w 1033096"/>
              <a:gd name="connsiteY13" fmla="*/ 439616 h 527539"/>
              <a:gd name="connsiteX14" fmla="*/ 465992 w 1033096"/>
              <a:gd name="connsiteY14" fmla="*/ 505558 h 5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3096" h="527539">
                <a:moveTo>
                  <a:pt x="465992" y="505558"/>
                </a:moveTo>
                <a:lnTo>
                  <a:pt x="109904" y="378070"/>
                </a:lnTo>
                <a:lnTo>
                  <a:pt x="162658" y="329712"/>
                </a:lnTo>
                <a:lnTo>
                  <a:pt x="0" y="272562"/>
                </a:lnTo>
                <a:lnTo>
                  <a:pt x="17585" y="206620"/>
                </a:lnTo>
                <a:lnTo>
                  <a:pt x="351692" y="0"/>
                </a:lnTo>
                <a:lnTo>
                  <a:pt x="514350" y="52754"/>
                </a:lnTo>
                <a:lnTo>
                  <a:pt x="545123" y="26377"/>
                </a:lnTo>
                <a:lnTo>
                  <a:pt x="848458" y="127489"/>
                </a:lnTo>
                <a:lnTo>
                  <a:pt x="800100" y="171450"/>
                </a:lnTo>
                <a:lnTo>
                  <a:pt x="1028700" y="250581"/>
                </a:lnTo>
                <a:lnTo>
                  <a:pt x="1033096" y="347297"/>
                </a:lnTo>
                <a:lnTo>
                  <a:pt x="769327" y="527539"/>
                </a:lnTo>
                <a:lnTo>
                  <a:pt x="540727" y="439616"/>
                </a:lnTo>
                <a:lnTo>
                  <a:pt x="465992" y="505558"/>
                </a:lnTo>
                <a:close/>
              </a:path>
            </a:pathLst>
          </a:custGeom>
          <a:solidFill>
            <a:srgbClr val="0070C0">
              <a:alpha val="5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158135" y="3691475"/>
            <a:ext cx="228600" cy="228600"/>
          </a:xfrm>
          <a:prstGeom prst="rect">
            <a:avLst/>
          </a:prstGeom>
          <a:solidFill>
            <a:srgbClr val="0070C0">
              <a:alpha val="6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97475" y="361699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Potential Future Projects</a:t>
            </a:r>
          </a:p>
        </p:txBody>
      </p:sp>
      <p:sp>
        <p:nvSpPr>
          <p:cNvPr id="26" name="Freeform 25"/>
          <p:cNvSpPr/>
          <p:nvPr/>
        </p:nvSpPr>
        <p:spPr bwMode="auto">
          <a:xfrm>
            <a:off x="2086960" y="3529551"/>
            <a:ext cx="245768" cy="133726"/>
          </a:xfrm>
          <a:custGeom>
            <a:avLst/>
            <a:gdLst>
              <a:gd name="connsiteX0" fmla="*/ 155412 w 245768"/>
              <a:gd name="connsiteY0" fmla="*/ 133726 h 133726"/>
              <a:gd name="connsiteX1" fmla="*/ 0 w 245768"/>
              <a:gd name="connsiteY1" fmla="*/ 68670 h 133726"/>
              <a:gd name="connsiteX2" fmla="*/ 122884 w 245768"/>
              <a:gd name="connsiteY2" fmla="*/ 0 h 133726"/>
              <a:gd name="connsiteX3" fmla="*/ 209626 w 245768"/>
              <a:gd name="connsiteY3" fmla="*/ 36142 h 133726"/>
              <a:gd name="connsiteX4" fmla="*/ 173483 w 245768"/>
              <a:gd name="connsiteY4" fmla="*/ 65056 h 133726"/>
              <a:gd name="connsiteX5" fmla="*/ 245768 w 245768"/>
              <a:gd name="connsiteY5" fmla="*/ 86742 h 133726"/>
              <a:gd name="connsiteX6" fmla="*/ 155412 w 245768"/>
              <a:gd name="connsiteY6" fmla="*/ 133726 h 13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768" h="133726">
                <a:moveTo>
                  <a:pt x="155412" y="133726"/>
                </a:moveTo>
                <a:lnTo>
                  <a:pt x="0" y="68670"/>
                </a:lnTo>
                <a:lnTo>
                  <a:pt x="122884" y="0"/>
                </a:lnTo>
                <a:lnTo>
                  <a:pt x="209626" y="36142"/>
                </a:lnTo>
                <a:lnTo>
                  <a:pt x="173483" y="65056"/>
                </a:lnTo>
                <a:lnTo>
                  <a:pt x="245768" y="86742"/>
                </a:lnTo>
                <a:lnTo>
                  <a:pt x="155412" y="133726"/>
                </a:lnTo>
                <a:close/>
              </a:path>
            </a:pathLst>
          </a:custGeom>
          <a:solidFill>
            <a:srgbClr val="0070C0">
              <a:alpha val="6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3181805" y="3273755"/>
            <a:ext cx="384572" cy="222647"/>
          </a:xfrm>
          <a:custGeom>
            <a:avLst/>
            <a:gdLst>
              <a:gd name="connsiteX0" fmla="*/ 0 w 384572"/>
              <a:gd name="connsiteY0" fmla="*/ 86916 h 222647"/>
              <a:gd name="connsiteX1" fmla="*/ 3572 w 384572"/>
              <a:gd name="connsiteY1" fmla="*/ 54769 h 222647"/>
              <a:gd name="connsiteX2" fmla="*/ 122635 w 384572"/>
              <a:gd name="connsiteY2" fmla="*/ 0 h 222647"/>
              <a:gd name="connsiteX3" fmla="*/ 384572 w 384572"/>
              <a:gd name="connsiteY3" fmla="*/ 84535 h 222647"/>
              <a:gd name="connsiteX4" fmla="*/ 384572 w 384572"/>
              <a:gd name="connsiteY4" fmla="*/ 169069 h 222647"/>
              <a:gd name="connsiteX5" fmla="*/ 291704 w 384572"/>
              <a:gd name="connsiteY5" fmla="*/ 222647 h 222647"/>
              <a:gd name="connsiteX6" fmla="*/ 258366 w 384572"/>
              <a:gd name="connsiteY6" fmla="*/ 216694 h 222647"/>
              <a:gd name="connsiteX7" fmla="*/ 253604 w 384572"/>
              <a:gd name="connsiteY7" fmla="*/ 125016 h 222647"/>
              <a:gd name="connsiteX8" fmla="*/ 178594 w 384572"/>
              <a:gd name="connsiteY8" fmla="*/ 116681 h 222647"/>
              <a:gd name="connsiteX9" fmla="*/ 150019 w 384572"/>
              <a:gd name="connsiteY9" fmla="*/ 130969 h 222647"/>
              <a:gd name="connsiteX10" fmla="*/ 0 w 384572"/>
              <a:gd name="connsiteY10" fmla="*/ 86916 h 22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572" h="222647">
                <a:moveTo>
                  <a:pt x="0" y="86916"/>
                </a:moveTo>
                <a:lnTo>
                  <a:pt x="3572" y="54769"/>
                </a:lnTo>
                <a:lnTo>
                  <a:pt x="122635" y="0"/>
                </a:lnTo>
                <a:lnTo>
                  <a:pt x="384572" y="84535"/>
                </a:lnTo>
                <a:lnTo>
                  <a:pt x="384572" y="169069"/>
                </a:lnTo>
                <a:lnTo>
                  <a:pt x="291704" y="222647"/>
                </a:lnTo>
                <a:lnTo>
                  <a:pt x="258366" y="216694"/>
                </a:lnTo>
                <a:lnTo>
                  <a:pt x="253604" y="125016"/>
                </a:lnTo>
                <a:lnTo>
                  <a:pt x="178594" y="116681"/>
                </a:lnTo>
                <a:lnTo>
                  <a:pt x="150019" y="130969"/>
                </a:lnTo>
                <a:lnTo>
                  <a:pt x="0" y="86916"/>
                </a:lnTo>
                <a:close/>
              </a:path>
            </a:pathLst>
          </a:custGeom>
          <a:solidFill>
            <a:srgbClr val="C00000">
              <a:alpha val="6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431588" y="3954792"/>
            <a:ext cx="222647" cy="228600"/>
          </a:xfrm>
          <a:custGeom>
            <a:avLst/>
            <a:gdLst>
              <a:gd name="connsiteX0" fmla="*/ 79772 w 222647"/>
              <a:gd name="connsiteY0" fmla="*/ 228600 h 228600"/>
              <a:gd name="connsiteX1" fmla="*/ 222647 w 222647"/>
              <a:gd name="connsiteY1" fmla="*/ 153590 h 228600"/>
              <a:gd name="connsiteX2" fmla="*/ 217884 w 222647"/>
              <a:gd name="connsiteY2" fmla="*/ 23812 h 228600"/>
              <a:gd name="connsiteX3" fmla="*/ 125015 w 222647"/>
              <a:gd name="connsiteY3" fmla="*/ 0 h 228600"/>
              <a:gd name="connsiteX4" fmla="*/ 3572 w 222647"/>
              <a:gd name="connsiteY4" fmla="*/ 67865 h 228600"/>
              <a:gd name="connsiteX5" fmla="*/ 0 w 222647"/>
              <a:gd name="connsiteY5" fmla="*/ 182165 h 228600"/>
              <a:gd name="connsiteX6" fmla="*/ 79772 w 222647"/>
              <a:gd name="connsiteY6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47" h="228600">
                <a:moveTo>
                  <a:pt x="79772" y="228600"/>
                </a:moveTo>
                <a:lnTo>
                  <a:pt x="222647" y="153590"/>
                </a:lnTo>
                <a:lnTo>
                  <a:pt x="217884" y="23812"/>
                </a:lnTo>
                <a:lnTo>
                  <a:pt x="125015" y="0"/>
                </a:lnTo>
                <a:lnTo>
                  <a:pt x="3572" y="67865"/>
                </a:lnTo>
                <a:lnTo>
                  <a:pt x="0" y="182165"/>
                </a:lnTo>
                <a:lnTo>
                  <a:pt x="79772" y="22860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66241" y="2631797"/>
            <a:ext cx="439936" cy="242887"/>
            <a:chOff x="2361009" y="2744391"/>
            <a:chExt cx="439936" cy="242887"/>
          </a:xfrm>
        </p:grpSpPr>
        <p:sp>
          <p:nvSpPr>
            <p:cNvPr id="23" name="Freeform 22"/>
            <p:cNvSpPr/>
            <p:nvPr/>
          </p:nvSpPr>
          <p:spPr bwMode="auto">
            <a:xfrm>
              <a:off x="2686645" y="2829491"/>
              <a:ext cx="114300" cy="157163"/>
            </a:xfrm>
            <a:custGeom>
              <a:avLst/>
              <a:gdLst>
                <a:gd name="connsiteX0" fmla="*/ 4762 w 114300"/>
                <a:gd name="connsiteY0" fmla="*/ 157163 h 157163"/>
                <a:gd name="connsiteX1" fmla="*/ 114300 w 114300"/>
                <a:gd name="connsiteY1" fmla="*/ 109538 h 157163"/>
                <a:gd name="connsiteX2" fmla="*/ 111918 w 114300"/>
                <a:gd name="connsiteY2" fmla="*/ 0 h 157163"/>
                <a:gd name="connsiteX3" fmla="*/ 0 w 114300"/>
                <a:gd name="connsiteY3" fmla="*/ 54769 h 157163"/>
                <a:gd name="connsiteX4" fmla="*/ 4762 w 114300"/>
                <a:gd name="connsiteY4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57163">
                  <a:moveTo>
                    <a:pt x="4762" y="157163"/>
                  </a:moveTo>
                  <a:lnTo>
                    <a:pt x="114300" y="109538"/>
                  </a:lnTo>
                  <a:lnTo>
                    <a:pt x="111918" y="0"/>
                  </a:lnTo>
                  <a:lnTo>
                    <a:pt x="0" y="54769"/>
                  </a:lnTo>
                  <a:cubicBezTo>
                    <a:pt x="794" y="89694"/>
                    <a:pt x="1587" y="124619"/>
                    <a:pt x="4762" y="157163"/>
                  </a:cubicBezTo>
                  <a:close/>
                </a:path>
              </a:pathLst>
            </a:custGeom>
            <a:solidFill>
              <a:srgbClr val="C00000">
                <a:alpha val="63137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361009" y="2781300"/>
              <a:ext cx="327422" cy="205978"/>
            </a:xfrm>
            <a:custGeom>
              <a:avLst/>
              <a:gdLst>
                <a:gd name="connsiteX0" fmla="*/ 327422 w 327422"/>
                <a:gd name="connsiteY0" fmla="*/ 205978 h 205978"/>
                <a:gd name="connsiteX1" fmla="*/ 0 w 327422"/>
                <a:gd name="connsiteY1" fmla="*/ 103584 h 205978"/>
                <a:gd name="connsiteX2" fmla="*/ 1191 w 327422"/>
                <a:gd name="connsiteY2" fmla="*/ 0 h 205978"/>
                <a:gd name="connsiteX3" fmla="*/ 323850 w 327422"/>
                <a:gd name="connsiteY3" fmla="*/ 105966 h 205978"/>
                <a:gd name="connsiteX4" fmla="*/ 327422 w 327422"/>
                <a:gd name="connsiteY4" fmla="*/ 205978 h 20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22" h="205978">
                  <a:moveTo>
                    <a:pt x="327422" y="205978"/>
                  </a:moveTo>
                  <a:lnTo>
                    <a:pt x="0" y="103584"/>
                  </a:lnTo>
                  <a:lnTo>
                    <a:pt x="1191" y="0"/>
                  </a:lnTo>
                  <a:lnTo>
                    <a:pt x="323850" y="105966"/>
                  </a:lnTo>
                  <a:lnTo>
                    <a:pt x="327422" y="205978"/>
                  </a:lnTo>
                  <a:close/>
                </a:path>
              </a:pathLst>
            </a:custGeom>
            <a:solidFill>
              <a:srgbClr val="C00000">
                <a:alpha val="63137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363391" y="2744391"/>
              <a:ext cx="435768" cy="140493"/>
            </a:xfrm>
            <a:custGeom>
              <a:avLst/>
              <a:gdLst>
                <a:gd name="connsiteX0" fmla="*/ 435768 w 435768"/>
                <a:gd name="connsiteY0" fmla="*/ 88106 h 140493"/>
                <a:gd name="connsiteX1" fmla="*/ 114300 w 435768"/>
                <a:gd name="connsiteY1" fmla="*/ 0 h 140493"/>
                <a:gd name="connsiteX2" fmla="*/ 0 w 435768"/>
                <a:gd name="connsiteY2" fmla="*/ 36909 h 140493"/>
                <a:gd name="connsiteX3" fmla="*/ 325040 w 435768"/>
                <a:gd name="connsiteY3" fmla="*/ 140493 h 140493"/>
                <a:gd name="connsiteX4" fmla="*/ 435768 w 435768"/>
                <a:gd name="connsiteY4" fmla="*/ 88106 h 14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768" h="140493">
                  <a:moveTo>
                    <a:pt x="435768" y="88106"/>
                  </a:moveTo>
                  <a:lnTo>
                    <a:pt x="114300" y="0"/>
                  </a:lnTo>
                  <a:lnTo>
                    <a:pt x="0" y="36909"/>
                  </a:lnTo>
                  <a:lnTo>
                    <a:pt x="325040" y="140493"/>
                  </a:lnTo>
                  <a:lnTo>
                    <a:pt x="435768" y="88106"/>
                  </a:lnTo>
                  <a:close/>
                </a:path>
              </a:pathLst>
            </a:custGeom>
            <a:solidFill>
              <a:srgbClr val="C00000">
                <a:alpha val="63137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28772" y="2865955"/>
            <a:ext cx="651262" cy="274439"/>
            <a:chOff x="2518183" y="2987874"/>
            <a:chExt cx="651262" cy="274439"/>
          </a:xfrm>
        </p:grpSpPr>
        <p:sp>
          <p:nvSpPr>
            <p:cNvPr id="58" name="Freeform 57"/>
            <p:cNvSpPr/>
            <p:nvPr/>
          </p:nvSpPr>
          <p:spPr bwMode="auto">
            <a:xfrm>
              <a:off x="2518183" y="2987874"/>
              <a:ext cx="645319" cy="186928"/>
            </a:xfrm>
            <a:custGeom>
              <a:avLst/>
              <a:gdLst>
                <a:gd name="connsiteX0" fmla="*/ 171450 w 645319"/>
                <a:gd name="connsiteY0" fmla="*/ 65484 h 186928"/>
                <a:gd name="connsiteX1" fmla="*/ 0 w 645319"/>
                <a:gd name="connsiteY1" fmla="*/ 128587 h 186928"/>
                <a:gd name="connsiteX2" fmla="*/ 216694 w 645319"/>
                <a:gd name="connsiteY2" fmla="*/ 186928 h 186928"/>
                <a:gd name="connsiteX3" fmla="*/ 309563 w 645319"/>
                <a:gd name="connsiteY3" fmla="*/ 158353 h 186928"/>
                <a:gd name="connsiteX4" fmla="*/ 273844 w 645319"/>
                <a:gd name="connsiteY4" fmla="*/ 147637 h 186928"/>
                <a:gd name="connsiteX5" fmla="*/ 398860 w 645319"/>
                <a:gd name="connsiteY5" fmla="*/ 108346 h 186928"/>
                <a:gd name="connsiteX6" fmla="*/ 461963 w 645319"/>
                <a:gd name="connsiteY6" fmla="*/ 127396 h 186928"/>
                <a:gd name="connsiteX7" fmla="*/ 645319 w 645319"/>
                <a:gd name="connsiteY7" fmla="*/ 65484 h 186928"/>
                <a:gd name="connsiteX8" fmla="*/ 422672 w 645319"/>
                <a:gd name="connsiteY8" fmla="*/ 0 h 186928"/>
                <a:gd name="connsiteX9" fmla="*/ 347663 w 645319"/>
                <a:gd name="connsiteY9" fmla="*/ 32146 h 186928"/>
                <a:gd name="connsiteX10" fmla="*/ 436960 w 645319"/>
                <a:gd name="connsiteY10" fmla="*/ 57150 h 186928"/>
                <a:gd name="connsiteX11" fmla="*/ 246460 w 645319"/>
                <a:gd name="connsiteY11" fmla="*/ 125015 h 186928"/>
                <a:gd name="connsiteX12" fmla="*/ 209550 w 645319"/>
                <a:gd name="connsiteY12" fmla="*/ 110728 h 186928"/>
                <a:gd name="connsiteX13" fmla="*/ 257175 w 645319"/>
                <a:gd name="connsiteY13" fmla="*/ 90487 h 186928"/>
                <a:gd name="connsiteX14" fmla="*/ 171450 w 645319"/>
                <a:gd name="connsiteY14" fmla="*/ 65484 h 18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5319" h="186928">
                  <a:moveTo>
                    <a:pt x="171450" y="65484"/>
                  </a:moveTo>
                  <a:lnTo>
                    <a:pt x="0" y="128587"/>
                  </a:lnTo>
                  <a:lnTo>
                    <a:pt x="216694" y="186928"/>
                  </a:lnTo>
                  <a:lnTo>
                    <a:pt x="309563" y="158353"/>
                  </a:lnTo>
                  <a:lnTo>
                    <a:pt x="273844" y="147637"/>
                  </a:lnTo>
                  <a:lnTo>
                    <a:pt x="398860" y="108346"/>
                  </a:lnTo>
                  <a:lnTo>
                    <a:pt x="461963" y="127396"/>
                  </a:lnTo>
                  <a:lnTo>
                    <a:pt x="645319" y="65484"/>
                  </a:lnTo>
                  <a:lnTo>
                    <a:pt x="422672" y="0"/>
                  </a:lnTo>
                  <a:lnTo>
                    <a:pt x="347663" y="32146"/>
                  </a:lnTo>
                  <a:lnTo>
                    <a:pt x="436960" y="57150"/>
                  </a:lnTo>
                  <a:lnTo>
                    <a:pt x="246460" y="125015"/>
                  </a:lnTo>
                  <a:lnTo>
                    <a:pt x="209550" y="110728"/>
                  </a:lnTo>
                  <a:lnTo>
                    <a:pt x="257175" y="90487"/>
                  </a:lnTo>
                  <a:lnTo>
                    <a:pt x="171450" y="65484"/>
                  </a:lnTo>
                  <a:close/>
                </a:path>
              </a:pathLst>
            </a:custGeom>
            <a:solidFill>
              <a:srgbClr val="007434">
                <a:alpha val="6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524125" y="3111103"/>
              <a:ext cx="205978" cy="151210"/>
            </a:xfrm>
            <a:custGeom>
              <a:avLst/>
              <a:gdLst>
                <a:gd name="connsiteX0" fmla="*/ 1191 w 205978"/>
                <a:gd name="connsiteY0" fmla="*/ 0 h 151210"/>
                <a:gd name="connsiteX1" fmla="*/ 0 w 205978"/>
                <a:gd name="connsiteY1" fmla="*/ 94060 h 151210"/>
                <a:gd name="connsiteX2" fmla="*/ 202406 w 205978"/>
                <a:gd name="connsiteY2" fmla="*/ 151210 h 151210"/>
                <a:gd name="connsiteX3" fmla="*/ 205978 w 205978"/>
                <a:gd name="connsiteY3" fmla="*/ 60722 h 151210"/>
                <a:gd name="connsiteX4" fmla="*/ 1191 w 205978"/>
                <a:gd name="connsiteY4" fmla="*/ 0 h 15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978" h="151210">
                  <a:moveTo>
                    <a:pt x="1191" y="0"/>
                  </a:moveTo>
                  <a:lnTo>
                    <a:pt x="0" y="94060"/>
                  </a:lnTo>
                  <a:lnTo>
                    <a:pt x="202406" y="151210"/>
                  </a:lnTo>
                  <a:lnTo>
                    <a:pt x="205978" y="6072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007434">
                <a:alpha val="6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728913" y="3140869"/>
              <a:ext cx="105965" cy="116681"/>
            </a:xfrm>
            <a:custGeom>
              <a:avLst/>
              <a:gdLst>
                <a:gd name="connsiteX0" fmla="*/ 0 w 105965"/>
                <a:gd name="connsiteY0" fmla="*/ 32147 h 116681"/>
                <a:gd name="connsiteX1" fmla="*/ 105965 w 105965"/>
                <a:gd name="connsiteY1" fmla="*/ 0 h 116681"/>
                <a:gd name="connsiteX2" fmla="*/ 101203 w 105965"/>
                <a:gd name="connsiteY2" fmla="*/ 83344 h 116681"/>
                <a:gd name="connsiteX3" fmla="*/ 3571 w 105965"/>
                <a:gd name="connsiteY3" fmla="*/ 116681 h 116681"/>
                <a:gd name="connsiteX4" fmla="*/ 0 w 105965"/>
                <a:gd name="connsiteY4" fmla="*/ 32147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65" h="116681">
                  <a:moveTo>
                    <a:pt x="0" y="32147"/>
                  </a:moveTo>
                  <a:lnTo>
                    <a:pt x="105965" y="0"/>
                  </a:lnTo>
                  <a:lnTo>
                    <a:pt x="101203" y="83344"/>
                  </a:lnTo>
                  <a:lnTo>
                    <a:pt x="3571" y="116681"/>
                  </a:lnTo>
                  <a:lnTo>
                    <a:pt x="0" y="32147"/>
                  </a:lnTo>
                  <a:close/>
                </a:path>
              </a:pathLst>
            </a:custGeom>
            <a:solidFill>
              <a:srgbClr val="007434">
                <a:alpha val="6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984898" y="3046807"/>
              <a:ext cx="184547" cy="127397"/>
            </a:xfrm>
            <a:custGeom>
              <a:avLst/>
              <a:gdLst>
                <a:gd name="connsiteX0" fmla="*/ 0 w 184547"/>
                <a:gd name="connsiteY0" fmla="*/ 61913 h 127397"/>
                <a:gd name="connsiteX1" fmla="*/ 0 w 184547"/>
                <a:gd name="connsiteY1" fmla="*/ 127397 h 127397"/>
                <a:gd name="connsiteX2" fmla="*/ 180975 w 184547"/>
                <a:gd name="connsiteY2" fmla="*/ 66675 h 127397"/>
                <a:gd name="connsiteX3" fmla="*/ 184547 w 184547"/>
                <a:gd name="connsiteY3" fmla="*/ 0 h 127397"/>
                <a:gd name="connsiteX4" fmla="*/ 0 w 184547"/>
                <a:gd name="connsiteY4" fmla="*/ 61913 h 1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47" h="127397">
                  <a:moveTo>
                    <a:pt x="0" y="61913"/>
                  </a:moveTo>
                  <a:lnTo>
                    <a:pt x="0" y="127397"/>
                  </a:lnTo>
                  <a:lnTo>
                    <a:pt x="180975" y="66675"/>
                  </a:lnTo>
                  <a:lnTo>
                    <a:pt x="184547" y="0"/>
                  </a:lnTo>
                  <a:lnTo>
                    <a:pt x="0" y="61913"/>
                  </a:lnTo>
                  <a:close/>
                </a:path>
              </a:pathLst>
            </a:custGeom>
            <a:solidFill>
              <a:srgbClr val="007434">
                <a:alpha val="6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2915841" y="3089672"/>
              <a:ext cx="61912" cy="80962"/>
            </a:xfrm>
            <a:custGeom>
              <a:avLst/>
              <a:gdLst>
                <a:gd name="connsiteX0" fmla="*/ 2381 w 61912"/>
                <a:gd name="connsiteY0" fmla="*/ 0 h 80962"/>
                <a:gd name="connsiteX1" fmla="*/ 0 w 61912"/>
                <a:gd name="connsiteY1" fmla="*/ 58341 h 80962"/>
                <a:gd name="connsiteX2" fmla="*/ 61912 w 61912"/>
                <a:gd name="connsiteY2" fmla="*/ 80962 h 80962"/>
                <a:gd name="connsiteX3" fmla="*/ 61912 w 61912"/>
                <a:gd name="connsiteY3" fmla="*/ 19050 h 80962"/>
                <a:gd name="connsiteX4" fmla="*/ 2381 w 61912"/>
                <a:gd name="connsiteY4" fmla="*/ 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80962">
                  <a:moveTo>
                    <a:pt x="2381" y="0"/>
                  </a:moveTo>
                  <a:cubicBezTo>
                    <a:pt x="1587" y="19447"/>
                    <a:pt x="794" y="38894"/>
                    <a:pt x="0" y="58341"/>
                  </a:cubicBezTo>
                  <a:lnTo>
                    <a:pt x="61912" y="80962"/>
                  </a:lnTo>
                  <a:lnTo>
                    <a:pt x="61912" y="19050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007434">
                <a:alpha val="6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2795588" y="3092053"/>
              <a:ext cx="123825" cy="100013"/>
            </a:xfrm>
            <a:custGeom>
              <a:avLst/>
              <a:gdLst>
                <a:gd name="connsiteX0" fmla="*/ 120253 w 123825"/>
                <a:gd name="connsiteY0" fmla="*/ 0 h 100013"/>
                <a:gd name="connsiteX1" fmla="*/ 0 w 123825"/>
                <a:gd name="connsiteY1" fmla="*/ 33338 h 100013"/>
                <a:gd name="connsiteX2" fmla="*/ 36909 w 123825"/>
                <a:gd name="connsiteY2" fmla="*/ 46435 h 100013"/>
                <a:gd name="connsiteX3" fmla="*/ 39290 w 123825"/>
                <a:gd name="connsiteY3" fmla="*/ 100013 h 100013"/>
                <a:gd name="connsiteX4" fmla="*/ 123825 w 123825"/>
                <a:gd name="connsiteY4" fmla="*/ 61913 h 100013"/>
                <a:gd name="connsiteX5" fmla="*/ 120253 w 123825"/>
                <a:gd name="connsiteY5" fmla="*/ 0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00013">
                  <a:moveTo>
                    <a:pt x="120253" y="0"/>
                  </a:moveTo>
                  <a:lnTo>
                    <a:pt x="0" y="33338"/>
                  </a:lnTo>
                  <a:lnTo>
                    <a:pt x="36909" y="46435"/>
                  </a:lnTo>
                  <a:lnTo>
                    <a:pt x="39290" y="100013"/>
                  </a:lnTo>
                  <a:lnTo>
                    <a:pt x="123825" y="61913"/>
                  </a:lnTo>
                  <a:lnTo>
                    <a:pt x="120253" y="0"/>
                  </a:lnTo>
                  <a:close/>
                </a:path>
              </a:pathLst>
            </a:custGeom>
            <a:solidFill>
              <a:srgbClr val="007434">
                <a:alpha val="6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865834" y="3013472"/>
              <a:ext cx="90488" cy="57150"/>
            </a:xfrm>
            <a:custGeom>
              <a:avLst/>
              <a:gdLst>
                <a:gd name="connsiteX0" fmla="*/ 3572 w 90488"/>
                <a:gd name="connsiteY0" fmla="*/ 0 h 57150"/>
                <a:gd name="connsiteX1" fmla="*/ 90488 w 90488"/>
                <a:gd name="connsiteY1" fmla="*/ 28575 h 57150"/>
                <a:gd name="connsiteX2" fmla="*/ 0 w 90488"/>
                <a:gd name="connsiteY2" fmla="*/ 57150 h 57150"/>
                <a:gd name="connsiteX3" fmla="*/ 3572 w 90488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88" h="57150">
                  <a:moveTo>
                    <a:pt x="3572" y="0"/>
                  </a:moveTo>
                  <a:lnTo>
                    <a:pt x="90488" y="28575"/>
                  </a:lnTo>
                  <a:lnTo>
                    <a:pt x="0" y="57150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007434">
                <a:alpha val="6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" name="Freeform 3"/>
          <p:cNvSpPr/>
          <p:nvPr/>
        </p:nvSpPr>
        <p:spPr bwMode="auto">
          <a:xfrm>
            <a:off x="2235842" y="3692844"/>
            <a:ext cx="239316" cy="125015"/>
          </a:xfrm>
          <a:custGeom>
            <a:avLst/>
            <a:gdLst>
              <a:gd name="connsiteX0" fmla="*/ 0 w 239316"/>
              <a:gd name="connsiteY0" fmla="*/ 17859 h 125015"/>
              <a:gd name="connsiteX1" fmla="*/ 59531 w 239316"/>
              <a:gd name="connsiteY1" fmla="*/ 0 h 125015"/>
              <a:gd name="connsiteX2" fmla="*/ 239316 w 239316"/>
              <a:gd name="connsiteY2" fmla="*/ 42862 h 125015"/>
              <a:gd name="connsiteX3" fmla="*/ 228600 w 239316"/>
              <a:gd name="connsiteY3" fmla="*/ 78581 h 125015"/>
              <a:gd name="connsiteX4" fmla="*/ 154781 w 239316"/>
              <a:gd name="connsiteY4" fmla="*/ 125015 h 125015"/>
              <a:gd name="connsiteX5" fmla="*/ 7144 w 239316"/>
              <a:gd name="connsiteY5" fmla="*/ 77390 h 125015"/>
              <a:gd name="connsiteX6" fmla="*/ 0 w 239316"/>
              <a:gd name="connsiteY6" fmla="*/ 17859 h 12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16" h="125015">
                <a:moveTo>
                  <a:pt x="0" y="17859"/>
                </a:moveTo>
                <a:lnTo>
                  <a:pt x="59531" y="0"/>
                </a:lnTo>
                <a:lnTo>
                  <a:pt x="239316" y="42862"/>
                </a:lnTo>
                <a:lnTo>
                  <a:pt x="228600" y="78581"/>
                </a:lnTo>
                <a:lnTo>
                  <a:pt x="154781" y="125015"/>
                </a:lnTo>
                <a:lnTo>
                  <a:pt x="7144" y="77390"/>
                </a:lnTo>
                <a:lnTo>
                  <a:pt x="0" y="17859"/>
                </a:lnTo>
                <a:close/>
              </a:path>
            </a:pathLst>
          </a:custGeom>
          <a:solidFill>
            <a:srgbClr val="C00000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545905" y="2099787"/>
            <a:ext cx="226218" cy="165497"/>
          </a:xfrm>
          <a:custGeom>
            <a:avLst/>
            <a:gdLst>
              <a:gd name="connsiteX0" fmla="*/ 222647 w 226218"/>
              <a:gd name="connsiteY0" fmla="*/ 165497 h 165497"/>
              <a:gd name="connsiteX1" fmla="*/ 0 w 226218"/>
              <a:gd name="connsiteY1" fmla="*/ 89297 h 165497"/>
              <a:gd name="connsiteX2" fmla="*/ 76200 w 226218"/>
              <a:gd name="connsiteY2" fmla="*/ 19050 h 165497"/>
              <a:gd name="connsiteX3" fmla="*/ 171450 w 226218"/>
              <a:gd name="connsiteY3" fmla="*/ 0 h 165497"/>
              <a:gd name="connsiteX4" fmla="*/ 226218 w 226218"/>
              <a:gd name="connsiteY4" fmla="*/ 11907 h 165497"/>
              <a:gd name="connsiteX5" fmla="*/ 222647 w 226218"/>
              <a:gd name="connsiteY5" fmla="*/ 165497 h 16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18" h="165497">
                <a:moveTo>
                  <a:pt x="222647" y="165497"/>
                </a:moveTo>
                <a:lnTo>
                  <a:pt x="0" y="89297"/>
                </a:lnTo>
                <a:lnTo>
                  <a:pt x="76200" y="19050"/>
                </a:lnTo>
                <a:lnTo>
                  <a:pt x="171450" y="0"/>
                </a:lnTo>
                <a:lnTo>
                  <a:pt x="226218" y="11907"/>
                </a:lnTo>
                <a:cubicBezTo>
                  <a:pt x="225028" y="63104"/>
                  <a:pt x="223837" y="114300"/>
                  <a:pt x="222647" y="165497"/>
                </a:cubicBezTo>
                <a:close/>
              </a:path>
            </a:pathLst>
          </a:custGeom>
          <a:solidFill>
            <a:srgbClr val="0070C0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077365" y="3827384"/>
            <a:ext cx="322659" cy="386953"/>
          </a:xfrm>
          <a:custGeom>
            <a:avLst/>
            <a:gdLst>
              <a:gd name="connsiteX0" fmla="*/ 10716 w 322659"/>
              <a:gd name="connsiteY0" fmla="*/ 113110 h 386953"/>
              <a:gd name="connsiteX1" fmla="*/ 58341 w 322659"/>
              <a:gd name="connsiteY1" fmla="*/ 75010 h 386953"/>
              <a:gd name="connsiteX2" fmla="*/ 53578 w 322659"/>
              <a:gd name="connsiteY2" fmla="*/ 40481 h 386953"/>
              <a:gd name="connsiteX3" fmla="*/ 146447 w 322659"/>
              <a:gd name="connsiteY3" fmla="*/ 0 h 386953"/>
              <a:gd name="connsiteX4" fmla="*/ 313134 w 322659"/>
              <a:gd name="connsiteY4" fmla="*/ 53578 h 386953"/>
              <a:gd name="connsiteX5" fmla="*/ 322659 w 322659"/>
              <a:gd name="connsiteY5" fmla="*/ 194072 h 386953"/>
              <a:gd name="connsiteX6" fmla="*/ 217884 w 322659"/>
              <a:gd name="connsiteY6" fmla="*/ 242888 h 386953"/>
              <a:gd name="connsiteX7" fmla="*/ 261938 w 322659"/>
              <a:gd name="connsiteY7" fmla="*/ 265510 h 386953"/>
              <a:gd name="connsiteX8" fmla="*/ 45244 w 322659"/>
              <a:gd name="connsiteY8" fmla="*/ 386953 h 386953"/>
              <a:gd name="connsiteX9" fmla="*/ 0 w 322659"/>
              <a:gd name="connsiteY9" fmla="*/ 369094 h 386953"/>
              <a:gd name="connsiteX10" fmla="*/ 10716 w 322659"/>
              <a:gd name="connsiteY10" fmla="*/ 113110 h 38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659" h="386953">
                <a:moveTo>
                  <a:pt x="10716" y="113110"/>
                </a:moveTo>
                <a:lnTo>
                  <a:pt x="58341" y="75010"/>
                </a:lnTo>
                <a:lnTo>
                  <a:pt x="53578" y="40481"/>
                </a:lnTo>
                <a:lnTo>
                  <a:pt x="146447" y="0"/>
                </a:lnTo>
                <a:lnTo>
                  <a:pt x="313134" y="53578"/>
                </a:lnTo>
                <a:lnTo>
                  <a:pt x="322659" y="194072"/>
                </a:lnTo>
                <a:lnTo>
                  <a:pt x="217884" y="242888"/>
                </a:lnTo>
                <a:lnTo>
                  <a:pt x="261938" y="265510"/>
                </a:lnTo>
                <a:lnTo>
                  <a:pt x="45244" y="386953"/>
                </a:lnTo>
                <a:lnTo>
                  <a:pt x="0" y="369094"/>
                </a:lnTo>
                <a:lnTo>
                  <a:pt x="10716" y="113110"/>
                </a:lnTo>
                <a:close/>
              </a:path>
            </a:pathLst>
          </a:custGeom>
          <a:solidFill>
            <a:srgbClr val="C00000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433718" y="2367742"/>
            <a:ext cx="265046" cy="214499"/>
            <a:chOff x="5638800" y="5791200"/>
            <a:chExt cx="232172" cy="225028"/>
          </a:xfrm>
          <a:solidFill>
            <a:srgbClr val="007434">
              <a:alpha val="62745"/>
            </a:srgbClr>
          </a:solidFill>
        </p:grpSpPr>
        <p:sp>
          <p:nvSpPr>
            <p:cNvPr id="69" name="Freeform 68"/>
            <p:cNvSpPr/>
            <p:nvPr/>
          </p:nvSpPr>
          <p:spPr bwMode="auto">
            <a:xfrm>
              <a:off x="5639991" y="5888831"/>
              <a:ext cx="103584" cy="125016"/>
            </a:xfrm>
            <a:custGeom>
              <a:avLst/>
              <a:gdLst>
                <a:gd name="connsiteX0" fmla="*/ 0 w 103584"/>
                <a:gd name="connsiteY0" fmla="*/ 91678 h 125016"/>
                <a:gd name="connsiteX1" fmla="*/ 0 w 103584"/>
                <a:gd name="connsiteY1" fmla="*/ 0 h 125016"/>
                <a:gd name="connsiteX2" fmla="*/ 103584 w 103584"/>
                <a:gd name="connsiteY2" fmla="*/ 33338 h 125016"/>
                <a:gd name="connsiteX3" fmla="*/ 100013 w 103584"/>
                <a:gd name="connsiteY3" fmla="*/ 125016 h 125016"/>
                <a:gd name="connsiteX4" fmla="*/ 0 w 103584"/>
                <a:gd name="connsiteY4" fmla="*/ 91678 h 12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84" h="125016">
                  <a:moveTo>
                    <a:pt x="0" y="91678"/>
                  </a:moveTo>
                  <a:lnTo>
                    <a:pt x="0" y="0"/>
                  </a:lnTo>
                  <a:lnTo>
                    <a:pt x="103584" y="33338"/>
                  </a:lnTo>
                  <a:lnTo>
                    <a:pt x="100013" y="125016"/>
                  </a:lnTo>
                  <a:lnTo>
                    <a:pt x="0" y="91678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5638800" y="5791200"/>
              <a:ext cx="232172" cy="129778"/>
            </a:xfrm>
            <a:custGeom>
              <a:avLst/>
              <a:gdLst>
                <a:gd name="connsiteX0" fmla="*/ 0 w 232172"/>
                <a:gd name="connsiteY0" fmla="*/ 95250 h 126206"/>
                <a:gd name="connsiteX1" fmla="*/ 121444 w 232172"/>
                <a:gd name="connsiteY1" fmla="*/ 0 h 126206"/>
                <a:gd name="connsiteX2" fmla="*/ 232172 w 232172"/>
                <a:gd name="connsiteY2" fmla="*/ 36909 h 126206"/>
                <a:gd name="connsiteX3" fmla="*/ 110729 w 232172"/>
                <a:gd name="connsiteY3" fmla="*/ 126206 h 126206"/>
                <a:gd name="connsiteX4" fmla="*/ 0 w 232172"/>
                <a:gd name="connsiteY4" fmla="*/ 95250 h 126206"/>
                <a:gd name="connsiteX0" fmla="*/ 0 w 232172"/>
                <a:gd name="connsiteY0" fmla="*/ 95250 h 129778"/>
                <a:gd name="connsiteX1" fmla="*/ 121444 w 232172"/>
                <a:gd name="connsiteY1" fmla="*/ 0 h 129778"/>
                <a:gd name="connsiteX2" fmla="*/ 232172 w 232172"/>
                <a:gd name="connsiteY2" fmla="*/ 36909 h 129778"/>
                <a:gd name="connsiteX3" fmla="*/ 100014 w 232172"/>
                <a:gd name="connsiteY3" fmla="*/ 129778 h 129778"/>
                <a:gd name="connsiteX4" fmla="*/ 0 w 232172"/>
                <a:gd name="connsiteY4" fmla="*/ 95250 h 12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72" h="129778">
                  <a:moveTo>
                    <a:pt x="0" y="95250"/>
                  </a:moveTo>
                  <a:lnTo>
                    <a:pt x="121444" y="0"/>
                  </a:lnTo>
                  <a:lnTo>
                    <a:pt x="232172" y="36909"/>
                  </a:lnTo>
                  <a:lnTo>
                    <a:pt x="100014" y="129778"/>
                  </a:lnTo>
                  <a:lnTo>
                    <a:pt x="0" y="9525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5742385" y="5825728"/>
              <a:ext cx="128587" cy="190500"/>
            </a:xfrm>
            <a:custGeom>
              <a:avLst/>
              <a:gdLst>
                <a:gd name="connsiteX0" fmla="*/ 0 w 130969"/>
                <a:gd name="connsiteY0" fmla="*/ 190500 h 190500"/>
                <a:gd name="connsiteX1" fmla="*/ 1190 w 130969"/>
                <a:gd name="connsiteY1" fmla="*/ 95250 h 190500"/>
                <a:gd name="connsiteX2" fmla="*/ 128587 w 130969"/>
                <a:gd name="connsiteY2" fmla="*/ 0 h 190500"/>
                <a:gd name="connsiteX3" fmla="*/ 130969 w 130969"/>
                <a:gd name="connsiteY3" fmla="*/ 113109 h 190500"/>
                <a:gd name="connsiteX4" fmla="*/ 0 w 130969"/>
                <a:gd name="connsiteY4" fmla="*/ 190500 h 190500"/>
                <a:gd name="connsiteX0" fmla="*/ 0 w 128587"/>
                <a:gd name="connsiteY0" fmla="*/ 190500 h 190500"/>
                <a:gd name="connsiteX1" fmla="*/ 1190 w 128587"/>
                <a:gd name="connsiteY1" fmla="*/ 95250 h 190500"/>
                <a:gd name="connsiteX2" fmla="*/ 128587 w 128587"/>
                <a:gd name="connsiteY2" fmla="*/ 0 h 190500"/>
                <a:gd name="connsiteX3" fmla="*/ 128587 w 128587"/>
                <a:gd name="connsiteY3" fmla="*/ 95250 h 190500"/>
                <a:gd name="connsiteX4" fmla="*/ 0 w 128587"/>
                <a:gd name="connsiteY4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" h="190500">
                  <a:moveTo>
                    <a:pt x="0" y="190500"/>
                  </a:moveTo>
                  <a:cubicBezTo>
                    <a:pt x="397" y="158750"/>
                    <a:pt x="793" y="127000"/>
                    <a:pt x="1190" y="95250"/>
                  </a:cubicBezTo>
                  <a:lnTo>
                    <a:pt x="128587" y="0"/>
                  </a:lnTo>
                  <a:lnTo>
                    <a:pt x="128587" y="95250"/>
                  </a:lnTo>
                  <a:lnTo>
                    <a:pt x="0" y="19050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 animBg="1"/>
      <p:bldP spid="44" grpId="0" animBg="1"/>
      <p:bldP spid="45" grpId="0" animBg="1"/>
      <p:bldP spid="53" grpId="0" animBg="1"/>
      <p:bldP spid="7" grpId="0" animBg="1"/>
      <p:bldP spid="8" grpId="0"/>
      <p:bldP spid="54" grpId="0" animBg="1"/>
      <p:bldP spid="55" grpId="0" animBg="1"/>
      <p:bldP spid="76" grpId="0" animBg="1"/>
      <p:bldP spid="77" grpId="0"/>
      <p:bldP spid="46" grpId="0" animBg="1"/>
      <p:bldP spid="29" grpId="0" animBg="1"/>
      <p:bldP spid="78" grpId="0" animBg="1"/>
      <p:bldP spid="79" grpId="0"/>
      <p:bldP spid="26" grpId="0" animBg="1"/>
      <p:bldP spid="43" grpId="0" animBg="1"/>
      <p:bldP spid="12" grpId="0" animBg="1"/>
      <p:bldP spid="4" grpId="0" animBg="1"/>
      <p:bldP spid="19" grpId="0" animBg="1"/>
      <p:bldP spid="2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3643</TotalTime>
  <Words>174</Words>
  <Application>Microsoft Office PowerPoint</Application>
  <PresentationFormat>Widescreen</PresentationFormat>
  <Paragraphs>50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Projects in the Pipeline</vt:lpstr>
      <vt:lpstr>Projects with Planned Design Launch in 2018</vt:lpstr>
      <vt:lpstr>Construction Scheduled for Summer 2018</vt:lpstr>
      <vt:lpstr>Construction Scheduled for Summer 2018</vt:lpstr>
      <vt:lpstr>A Few Project Images</vt:lpstr>
      <vt:lpstr>Looking Beyond 2018</vt:lpstr>
      <vt:lpstr>PowerPoint Presentation</vt:lpstr>
    </vt:vector>
  </TitlesOfParts>
  <Company>The University of Oregon - Campus Operations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 C Dehle</dc:creator>
  <cp:lastModifiedBy>LeAnna Pitts</cp:lastModifiedBy>
  <cp:revision>57</cp:revision>
  <cp:lastPrinted>2018-01-22T23:50:15Z</cp:lastPrinted>
  <dcterms:created xsi:type="dcterms:W3CDTF">2017-01-24T22:11:38Z</dcterms:created>
  <dcterms:modified xsi:type="dcterms:W3CDTF">2018-02-19T20:35:36Z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-879204868</vt:i4>
  </property>
  <property fmtid="{D5CDD505-2E9C-101B-9397-08002B2CF9AE}" pid="3" name="_NewReviewCycle">
    <vt:lpwstr/>
  </property>
  <property fmtid="{D5CDD505-2E9C-101B-9397-08002B2CF9AE}" pid="4" name="_EmailSubject">
    <vt:lpwstr>Project PP</vt:lpwstr>
  </property>
  <property fmtid="{D5CDD505-2E9C-101B-9397-08002B2CF9AE}" pid="5" name="_AuthorEmail">
    <vt:lpwstr>ddehle@uoregon.edu</vt:lpwstr>
  </property>
  <property fmtid="{D5CDD505-2E9C-101B-9397-08002B2CF9AE}" pid="6" name="_AuthorEmailDisplayName">
    <vt:lpwstr>Darin Dehle</vt:lpwstr>
  </property>
  <property fmtid="{D5CDD505-2E9C-101B-9397-08002B2CF9AE}" pid="7" name="_PreviousAdHocReviewCycleID">
    <vt:i4>-165707931</vt:i4>
  </property>
</Properties>
</file>