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179EE-C0E9-9C4D-90F0-B61E89D37955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A82FBC27-8C91-CF47-B515-F4C34DCF9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Santa Cruz Museum of Art and History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Marketing Plan - Alex Richardson</a:t>
            </a:r>
          </a:p>
          <a:p>
            <a:r>
              <a:rPr lang="en-US" sz="2400" dirty="0" smtClean="0"/>
              <a:t>MMC II Winter 2014</a:t>
            </a:r>
            <a:endParaRPr lang="en-US" sz="2400" dirty="0"/>
          </a:p>
        </p:txBody>
      </p:sp>
      <p:pic>
        <p:nvPicPr>
          <p:cNvPr id="5" name="Picture 4" descr="Nin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9" y="914400"/>
            <a:ext cx="2567741" cy="2649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Cruz MAH: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Emphasis on participatory exhibitions </a:t>
            </a:r>
            <a:r>
              <a:rPr lang="en-US" dirty="0" smtClean="0"/>
              <a:t>and </a:t>
            </a:r>
            <a:r>
              <a:rPr lang="en-US" dirty="0" smtClean="0"/>
              <a:t>events</a:t>
            </a:r>
          </a:p>
          <a:p>
            <a:r>
              <a:rPr lang="en-US" dirty="0" smtClean="0"/>
              <a:t>Financially and organizationally secure</a:t>
            </a:r>
          </a:p>
          <a:p>
            <a:r>
              <a:rPr lang="en-US" dirty="0" smtClean="0"/>
              <a:t>Recently won a large Irvine Foundation grant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Track attendance and conduct segmentation</a:t>
            </a:r>
          </a:p>
          <a:p>
            <a:pPr lvl="1"/>
            <a:r>
              <a:rPr lang="en-US" dirty="0" smtClean="0"/>
              <a:t>Increase Latino attendance by 100%</a:t>
            </a:r>
          </a:p>
          <a:p>
            <a:pPr lvl="1"/>
            <a:r>
              <a:rPr lang="en-US" dirty="0" smtClean="0"/>
              <a:t>Increase MAH membership by 25%</a:t>
            </a:r>
          </a:p>
          <a:p>
            <a:pPr lvl="1"/>
            <a:r>
              <a:rPr lang="en-US" dirty="0" smtClean="0"/>
              <a:t>Create more crossover between exhibition and event attendees</a:t>
            </a:r>
          </a:p>
          <a:p>
            <a:pPr lvl="1"/>
            <a:r>
              <a:rPr lang="en-US" dirty="0" smtClean="0"/>
              <a:t>Focus use of social media</a:t>
            </a:r>
          </a:p>
          <a:p>
            <a:endParaRPr lang="en-US" dirty="0"/>
          </a:p>
        </p:txBody>
      </p:sp>
      <p:pic>
        <p:nvPicPr>
          <p:cNvPr id="5" name="Picture 4" descr="MAH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950" y="4267200"/>
            <a:ext cx="2355850" cy="235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5181601" cy="1143000"/>
          </a:xfrm>
        </p:spPr>
        <p:txBody>
          <a:bodyPr/>
          <a:lstStyle/>
          <a:p>
            <a:r>
              <a:rPr lang="en-US" dirty="0" smtClean="0"/>
              <a:t>Strategy 1: Target Market to Latino Santa </a:t>
            </a:r>
            <a:r>
              <a:rPr lang="en-US" dirty="0" err="1" smtClean="0"/>
              <a:t>Cruzians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Advertise in La </a:t>
            </a:r>
            <a:r>
              <a:rPr lang="en-US" dirty="0" err="1" smtClean="0"/>
              <a:t>Ganga</a:t>
            </a:r>
            <a:r>
              <a:rPr lang="en-US" dirty="0" smtClean="0"/>
              <a:t> Especial magazine (both print and online)</a:t>
            </a:r>
          </a:p>
          <a:p>
            <a:pPr lvl="0"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Create Spanish-language event flyers</a:t>
            </a:r>
          </a:p>
          <a:p>
            <a:pPr lvl="0"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Actions dovetail with relationship-</a:t>
            </a:r>
            <a:r>
              <a:rPr lang="en-US" dirty="0" smtClean="0">
                <a:solidFill>
                  <a:srgbClr val="464646"/>
                </a:solidFill>
              </a:rPr>
              <a:t>building</a:t>
            </a:r>
            <a:r>
              <a:rPr lang="en-US" dirty="0" smtClean="0">
                <a:solidFill>
                  <a:srgbClr val="464646"/>
                </a:solidFill>
              </a:rPr>
              <a:t> at</a:t>
            </a:r>
            <a:r>
              <a:rPr lang="en-US" dirty="0" smtClean="0">
                <a:solidFill>
                  <a:srgbClr val="464646"/>
                </a:solidFill>
              </a:rPr>
              <a:t> </a:t>
            </a:r>
            <a:r>
              <a:rPr lang="en-US" dirty="0" err="1" smtClean="0">
                <a:solidFill>
                  <a:srgbClr val="464646"/>
                </a:solidFill>
              </a:rPr>
              <a:t>Familia</a:t>
            </a:r>
            <a:r>
              <a:rPr lang="en-US" dirty="0" smtClean="0">
                <a:solidFill>
                  <a:srgbClr val="464646"/>
                </a:solidFill>
              </a:rPr>
              <a:t> </a:t>
            </a:r>
            <a:r>
              <a:rPr lang="en-US" dirty="0" smtClean="0">
                <a:solidFill>
                  <a:srgbClr val="464646"/>
                </a:solidFill>
              </a:rPr>
              <a:t>and Beach </a:t>
            </a:r>
            <a:r>
              <a:rPr lang="en-US" dirty="0" smtClean="0">
                <a:solidFill>
                  <a:srgbClr val="464646"/>
                </a:solidFill>
              </a:rPr>
              <a:t>Flats Community Centers and new bilingual hires</a:t>
            </a:r>
          </a:p>
          <a:p>
            <a:pPr lvl="0"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Aim to increase Latino attendance by 100%</a:t>
            </a:r>
            <a:endParaRPr lang="en-US" dirty="0" smtClean="0">
              <a:solidFill>
                <a:srgbClr val="464646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Budget: $400/month</a:t>
            </a:r>
          </a:p>
          <a:p>
            <a:pPr lvl="0"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Impact assessed </a:t>
            </a:r>
            <a:r>
              <a:rPr lang="en-US" dirty="0" smtClean="0">
                <a:solidFill>
                  <a:srgbClr val="464646"/>
                </a:solidFill>
              </a:rPr>
              <a:t>through</a:t>
            </a:r>
            <a:r>
              <a:rPr lang="en-US" dirty="0" smtClean="0">
                <a:solidFill>
                  <a:srgbClr val="464646"/>
                </a:solidFill>
              </a:rPr>
              <a:t> membership ethnicity</a:t>
            </a:r>
            <a:r>
              <a:rPr lang="en-US" dirty="0" smtClean="0">
                <a:solidFill>
                  <a:srgbClr val="464646"/>
                </a:solidFill>
              </a:rPr>
              <a:t> </a:t>
            </a:r>
            <a:r>
              <a:rPr lang="en-US" dirty="0" smtClean="0">
                <a:solidFill>
                  <a:srgbClr val="464646"/>
                </a:solidFill>
              </a:rPr>
              <a:t>tracking in </a:t>
            </a:r>
            <a:r>
              <a:rPr lang="en-US" dirty="0" err="1" smtClean="0">
                <a:solidFill>
                  <a:srgbClr val="464646"/>
                </a:solidFill>
              </a:rPr>
              <a:t>Salesforce</a:t>
            </a:r>
            <a:r>
              <a:rPr lang="en-US" dirty="0" smtClean="0">
                <a:solidFill>
                  <a:srgbClr val="464646"/>
                </a:solidFill>
              </a:rPr>
              <a:t> (CRM</a:t>
            </a:r>
            <a:r>
              <a:rPr lang="en-US" dirty="0" smtClean="0">
                <a:solidFill>
                  <a:srgbClr val="464646"/>
                </a:solidFill>
              </a:rPr>
              <a:t>) and Community </a:t>
            </a:r>
            <a:r>
              <a:rPr lang="en-US" dirty="0" smtClean="0">
                <a:solidFill>
                  <a:srgbClr val="464646"/>
                </a:solidFill>
              </a:rPr>
              <a:t>C</a:t>
            </a:r>
            <a:r>
              <a:rPr lang="en-US" dirty="0" smtClean="0">
                <a:solidFill>
                  <a:srgbClr val="464646"/>
                </a:solidFill>
              </a:rPr>
              <a:t>enter surveys</a:t>
            </a:r>
          </a:p>
          <a:p>
            <a:pPr lvl="1">
              <a:buClr>
                <a:srgbClr val="2DA2BF"/>
              </a:buClr>
              <a:buNone/>
            </a:pPr>
            <a:endParaRPr lang="en-US" dirty="0" smtClean="0">
              <a:solidFill>
                <a:srgbClr val="464646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G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28600"/>
            <a:ext cx="3673475" cy="241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2: Create New Ad Campaign for Memberships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membership brochure emphasizes event admission</a:t>
            </a:r>
          </a:p>
          <a:p>
            <a:r>
              <a:rPr lang="en-US" dirty="0" smtClean="0"/>
              <a:t>Visitor Services and event staff understand and promote uniform message</a:t>
            </a:r>
          </a:p>
          <a:p>
            <a:r>
              <a:rPr lang="en-US" dirty="0" smtClean="0"/>
              <a:t>Dovetails with new “</a:t>
            </a:r>
            <a:r>
              <a:rPr lang="en-US" dirty="0" err="1" smtClean="0"/>
              <a:t>goobyers</a:t>
            </a:r>
            <a:r>
              <a:rPr lang="en-US" dirty="0" smtClean="0"/>
              <a:t>” program</a:t>
            </a:r>
          </a:p>
          <a:p>
            <a:r>
              <a:rPr lang="en-US" dirty="0" smtClean="0"/>
              <a:t>Aim </a:t>
            </a:r>
            <a:r>
              <a:rPr lang="en-US" dirty="0" smtClean="0"/>
              <a:t>to close gap between exhibition and event </a:t>
            </a:r>
            <a:r>
              <a:rPr lang="en-US" dirty="0" smtClean="0"/>
              <a:t>attendance</a:t>
            </a:r>
          </a:p>
          <a:p>
            <a:r>
              <a:rPr lang="en-US" dirty="0" smtClean="0"/>
              <a:t>Budget: $148 </a:t>
            </a:r>
            <a:r>
              <a:rPr lang="en-US" dirty="0" smtClean="0"/>
              <a:t>total</a:t>
            </a:r>
            <a:endParaRPr lang="en-US" dirty="0" smtClean="0"/>
          </a:p>
          <a:p>
            <a:r>
              <a:rPr lang="en-US" dirty="0" smtClean="0"/>
              <a:t>Impact assessed through new memberships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oli-festival_17_3-30-13-300x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13" y="4648200"/>
            <a:ext cx="2668587" cy="20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019801" cy="1143000"/>
          </a:xfrm>
        </p:spPr>
        <p:txBody>
          <a:bodyPr/>
          <a:lstStyle/>
          <a:p>
            <a:r>
              <a:rPr lang="en-US" dirty="0" smtClean="0"/>
              <a:t>Strategy 3: Focus Use of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Film </a:t>
            </a:r>
            <a:r>
              <a:rPr lang="en-US" dirty="0" err="1" smtClean="0"/>
              <a:t>Pecha</a:t>
            </a:r>
            <a:r>
              <a:rPr lang="en-US" dirty="0" smtClean="0"/>
              <a:t> </a:t>
            </a:r>
            <a:r>
              <a:rPr lang="en-US" dirty="0" err="1" smtClean="0"/>
              <a:t>Kucha</a:t>
            </a:r>
            <a:r>
              <a:rPr lang="en-US" dirty="0" smtClean="0"/>
              <a:t> and artist talks and upload to </a:t>
            </a:r>
            <a:r>
              <a:rPr lang="en-US" dirty="0" err="1" smtClean="0"/>
              <a:t>Vimeo</a:t>
            </a:r>
            <a:endParaRPr lang="en-US" dirty="0" smtClean="0"/>
          </a:p>
          <a:p>
            <a:r>
              <a:rPr lang="en-US" dirty="0" smtClean="0"/>
              <a:t>Videos used as </a:t>
            </a:r>
            <a:r>
              <a:rPr lang="en-US" dirty="0" smtClean="0"/>
              <a:t>extension of programming, </a:t>
            </a:r>
            <a:r>
              <a:rPr lang="en-US" dirty="0" smtClean="0"/>
              <a:t>not simply promotional</a:t>
            </a:r>
          </a:p>
          <a:p>
            <a:r>
              <a:rPr lang="en-US" dirty="0" smtClean="0"/>
              <a:t>Tweet out time-sensitive updates/clues during surprise and short-term events</a:t>
            </a:r>
          </a:p>
          <a:p>
            <a:r>
              <a:rPr lang="en-US" dirty="0" smtClean="0"/>
              <a:t>Aim </a:t>
            </a:r>
            <a:r>
              <a:rPr lang="en-US" dirty="0" smtClean="0"/>
              <a:t>to increase Twitter followers to 2,000</a:t>
            </a:r>
          </a:p>
          <a:p>
            <a:r>
              <a:rPr lang="en-US" dirty="0" smtClean="0"/>
              <a:t>Budget: $300 total</a:t>
            </a:r>
          </a:p>
          <a:p>
            <a:r>
              <a:rPr lang="en-US" dirty="0" smtClean="0"/>
              <a:t>Impact assessed through video views and followers</a:t>
            </a:r>
          </a:p>
        </p:txBody>
      </p:sp>
      <p:pic>
        <p:nvPicPr>
          <p:cNvPr id="5" name="Picture 4" descr="Pecha Ku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62" y="238582"/>
            <a:ext cx="2352675" cy="3637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4: Develop MAH Street Squad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Dispatch</a:t>
            </a:r>
            <a:r>
              <a:rPr lang="en-US" dirty="0" smtClean="0"/>
              <a:t> </a:t>
            </a:r>
            <a:r>
              <a:rPr lang="en-US" dirty="0" smtClean="0"/>
              <a:t>guerilla marketing </a:t>
            </a:r>
            <a:r>
              <a:rPr lang="en-US" dirty="0" smtClean="0"/>
              <a:t>team for:</a:t>
            </a:r>
            <a:endParaRPr lang="en-US" dirty="0" smtClean="0"/>
          </a:p>
          <a:p>
            <a:pPr lvl="1"/>
            <a:r>
              <a:rPr lang="en-US" dirty="0" smtClean="0"/>
              <a:t>Cradle Project</a:t>
            </a:r>
            <a:r>
              <a:rPr lang="en-US" dirty="0" smtClean="0"/>
              <a:t> exhibition (</a:t>
            </a:r>
            <a:r>
              <a:rPr lang="en-US" dirty="0" smtClean="0"/>
              <a:t>create cradles and leave downtown)</a:t>
            </a:r>
          </a:p>
          <a:p>
            <a:pPr lvl="1"/>
            <a:r>
              <a:rPr lang="en-US" dirty="0" smtClean="0"/>
              <a:t>Crossing </a:t>
            </a:r>
            <a:r>
              <a:rPr lang="en-US" dirty="0" smtClean="0"/>
              <a:t>Cultures exhibition </a:t>
            </a:r>
            <a:r>
              <a:rPr lang="en-US" dirty="0" smtClean="0"/>
              <a:t>(create “passports” and leave downtown)</a:t>
            </a:r>
          </a:p>
          <a:p>
            <a:pPr lvl="0"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Aim </a:t>
            </a:r>
            <a:r>
              <a:rPr lang="en-US" dirty="0" smtClean="0">
                <a:solidFill>
                  <a:srgbClr val="464646"/>
                </a:solidFill>
              </a:rPr>
              <a:t>to drive awareness to</a:t>
            </a:r>
            <a:r>
              <a:rPr lang="en-US" dirty="0" smtClean="0">
                <a:solidFill>
                  <a:srgbClr val="464646"/>
                </a:solidFill>
              </a:rPr>
              <a:t> </a:t>
            </a:r>
            <a:r>
              <a:rPr lang="en-US" dirty="0" smtClean="0">
                <a:solidFill>
                  <a:srgbClr val="464646"/>
                </a:solidFill>
              </a:rPr>
              <a:t>social justice</a:t>
            </a:r>
            <a:r>
              <a:rPr lang="en-US" dirty="0" smtClean="0">
                <a:solidFill>
                  <a:srgbClr val="464646"/>
                </a:solidFill>
              </a:rPr>
              <a:t> </a:t>
            </a:r>
            <a:r>
              <a:rPr lang="en-US" dirty="0" smtClean="0">
                <a:solidFill>
                  <a:srgbClr val="464646"/>
                </a:solidFill>
              </a:rPr>
              <a:t>issues, increase daytime museum </a:t>
            </a:r>
            <a:r>
              <a:rPr lang="en-US" dirty="0" smtClean="0">
                <a:solidFill>
                  <a:srgbClr val="464646"/>
                </a:solidFill>
              </a:rPr>
              <a:t>visitors</a:t>
            </a:r>
          </a:p>
          <a:p>
            <a:pPr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Budget: $</a:t>
            </a:r>
            <a:r>
              <a:rPr lang="en-US" dirty="0" smtClean="0">
                <a:solidFill>
                  <a:srgbClr val="464646"/>
                </a:solidFill>
              </a:rPr>
              <a:t>10</a:t>
            </a:r>
            <a:endParaRPr lang="en-US" dirty="0" smtClean="0">
              <a:solidFill>
                <a:srgbClr val="464646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Impact assessed through visitor surveys</a:t>
            </a:r>
            <a:endParaRPr lang="en-US" dirty="0" smtClean="0">
              <a:solidFill>
                <a:srgbClr val="464646"/>
              </a:solidFill>
            </a:endParaRPr>
          </a:p>
          <a:p>
            <a:pPr lvl="0">
              <a:buClr>
                <a:srgbClr val="2DA2BF"/>
              </a:buClr>
              <a:buNone/>
            </a:pPr>
            <a:endParaRPr lang="en-US" dirty="0" smtClean="0">
              <a:solidFill>
                <a:srgbClr val="464646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Day of the D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800600"/>
            <a:ext cx="3276600" cy="184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personnel hours (initial month): 41</a:t>
            </a:r>
            <a:endParaRPr lang="en-US" dirty="0" smtClean="0"/>
          </a:p>
          <a:p>
            <a:pPr lvl="1"/>
            <a:r>
              <a:rPr lang="en-US" dirty="0" smtClean="0"/>
              <a:t>16 </a:t>
            </a:r>
            <a:r>
              <a:rPr lang="en-US" dirty="0" smtClean="0"/>
              <a:t>spent by paid employees</a:t>
            </a:r>
            <a:endParaRPr lang="en-US" dirty="0" smtClean="0"/>
          </a:p>
          <a:p>
            <a:pPr lvl="0"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Involves high amount of				intern labor</a:t>
            </a:r>
            <a:r>
              <a:rPr lang="en-US" dirty="0" smtClean="0">
                <a:solidFill>
                  <a:srgbClr val="464646"/>
                </a:solidFill>
              </a:rPr>
              <a:t> </a:t>
            </a:r>
          </a:p>
          <a:p>
            <a:pPr lvl="0"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B</a:t>
            </a:r>
            <a:r>
              <a:rPr lang="en-US" dirty="0" smtClean="0">
                <a:solidFill>
                  <a:srgbClr val="464646"/>
                </a:solidFill>
              </a:rPr>
              <a:t>udget to implement			 </a:t>
            </a:r>
            <a:r>
              <a:rPr lang="en-US" dirty="0" smtClean="0">
                <a:solidFill>
                  <a:srgbClr val="464646"/>
                </a:solidFill>
              </a:rPr>
              <a:t>strategies:</a:t>
            </a:r>
            <a:endParaRPr lang="en-US" dirty="0" smtClean="0">
              <a:solidFill>
                <a:srgbClr val="464646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Initial </a:t>
            </a:r>
            <a:r>
              <a:rPr lang="en-US" dirty="0" smtClean="0">
                <a:solidFill>
                  <a:srgbClr val="464646"/>
                </a:solidFill>
              </a:rPr>
              <a:t>month: $</a:t>
            </a:r>
            <a:r>
              <a:rPr lang="en-US" dirty="0" smtClean="0">
                <a:solidFill>
                  <a:srgbClr val="464646"/>
                </a:solidFill>
              </a:rPr>
              <a:t>858</a:t>
            </a:r>
          </a:p>
          <a:p>
            <a:pPr lvl="1">
              <a:buClr>
                <a:srgbClr val="2DA2BF"/>
              </a:buClr>
            </a:pPr>
            <a:r>
              <a:rPr lang="en-US" dirty="0" smtClean="0">
                <a:solidFill>
                  <a:srgbClr val="464646"/>
                </a:solidFill>
              </a:rPr>
              <a:t>Thereafter: $400/month	</a:t>
            </a:r>
            <a:r>
              <a:rPr lang="en-US" dirty="0" smtClean="0">
                <a:solidFill>
                  <a:srgbClr val="464646"/>
                </a:solidFill>
              </a:rPr>
              <a:t>		 	</a:t>
            </a:r>
            <a:r>
              <a:rPr lang="en-US" dirty="0" smtClean="0">
                <a:solidFill>
                  <a:srgbClr val="464646"/>
                </a:solidFill>
              </a:rPr>
              <a:t>	</a:t>
            </a:r>
          </a:p>
          <a:p>
            <a:pPr lvl="0">
              <a:buClr>
                <a:srgbClr val="2DA2BF"/>
              </a:buClr>
              <a:buNone/>
            </a:pPr>
            <a:endParaRPr lang="en-US" dirty="0" smtClean="0">
              <a:solidFill>
                <a:srgbClr val="464646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4" name="Picture 3" descr="_MAH_Bookarts_MkII_014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037" y="3391959"/>
            <a:ext cx="4856163" cy="3237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153</TotalTime>
  <Words>365</Words>
  <Application>Microsoft Macintosh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Plaza</vt:lpstr>
      <vt:lpstr>Santa Cruz Museum of Art and History</vt:lpstr>
      <vt:lpstr>Santa Cruz MAH: Overview</vt:lpstr>
      <vt:lpstr>Strategy 1: Target Market to Latino Santa Cruzians</vt:lpstr>
      <vt:lpstr>Strategy 2: Create New Ad Campaign for Memberships</vt:lpstr>
      <vt:lpstr>Strategy 3: Focus Use of Social Media</vt:lpstr>
      <vt:lpstr>Strategy 4: Develop MAH Street Squad</vt:lpstr>
      <vt:lpstr>Resources and Conclusion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Cruz Museum of Art and History</dc:title>
  <dc:creator>Lichen Pursley</dc:creator>
  <cp:lastModifiedBy>Lichen Pursley</cp:lastModifiedBy>
  <cp:revision>8</cp:revision>
  <dcterms:created xsi:type="dcterms:W3CDTF">2014-03-11T22:20:49Z</dcterms:created>
  <dcterms:modified xsi:type="dcterms:W3CDTF">2014-03-11T23:25:02Z</dcterms:modified>
</cp:coreProperties>
</file>