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张图片(带标题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张图片(带标题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图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Case Study Of BC MOMA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kumimoji="1" lang="en-US" altLang="zh-CN" dirty="0"/>
          </a:p>
          <a:p>
            <a:pPr algn="r"/>
            <a:endParaRPr kumimoji="1" lang="en-US" altLang="zh-CN" dirty="0" smtClean="0"/>
          </a:p>
          <a:p>
            <a:pPr algn="r"/>
            <a:endParaRPr kumimoji="1" lang="en-US" altLang="zh-CN" dirty="0"/>
          </a:p>
          <a:p>
            <a:pPr algn="r"/>
            <a:r>
              <a:rPr kumimoji="1" lang="en-US" altLang="zh-CN" dirty="0" smtClean="0"/>
              <a:t>MADE BY </a:t>
            </a:r>
          </a:p>
          <a:p>
            <a:pPr algn="r"/>
            <a:r>
              <a:rPr kumimoji="1" lang="en-US" altLang="zh-CN" dirty="0" smtClean="0"/>
              <a:t>MAX (XIAOQING) MA</a:t>
            </a:r>
          </a:p>
          <a:p>
            <a:pPr algn="r"/>
            <a:r>
              <a:rPr kumimoji="1" lang="en-US" altLang="zh-CN" dirty="0" smtClean="0"/>
              <a:t>AAD 610 FALL TERM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21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Brief Overview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endParaRPr kumimoji="1" lang="en-US" altLang="zh-CN" dirty="0"/>
          </a:p>
          <a:p>
            <a:r>
              <a:rPr kumimoji="1" lang="en-US" altLang="zh-CN" dirty="0" smtClean="0"/>
              <a:t>The Broadway Cinematheque</a:t>
            </a:r>
          </a:p>
          <a:p>
            <a:r>
              <a:rPr kumimoji="1" lang="en-US" altLang="zh-CN" dirty="0" smtClean="0"/>
              <a:t>Opened in 2009 Located in Beijing</a:t>
            </a:r>
            <a:endParaRPr kumimoji="1" lang="en-US" altLang="zh-CN" dirty="0"/>
          </a:p>
          <a:p>
            <a:r>
              <a:rPr kumimoji="1" lang="en-US" altLang="zh-CN" dirty="0" smtClean="0"/>
              <a:t>The only art house cinema in Mainland China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0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Economic Scan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Broadway Circuit</a:t>
            </a:r>
          </a:p>
          <a:p>
            <a:r>
              <a:rPr kumimoji="1" lang="en-US" altLang="zh-CN" dirty="0" smtClean="0"/>
              <a:t>EDKO Films Ltd.</a:t>
            </a:r>
          </a:p>
          <a:p>
            <a:r>
              <a:rPr kumimoji="1" lang="en-US" altLang="zh-CN" dirty="0" smtClean="0"/>
              <a:t>The </a:t>
            </a:r>
            <a:r>
              <a:rPr kumimoji="1" lang="en-US" altLang="zh-CN" dirty="0"/>
              <a:t>New </a:t>
            </a:r>
            <a:r>
              <a:rPr kumimoji="1" lang="en-US" altLang="zh-CN" dirty="0" smtClean="0"/>
              <a:t>Film Association</a:t>
            </a:r>
          </a:p>
          <a:p>
            <a:r>
              <a:rPr kumimoji="1" lang="en-US" altLang="zh-CN" dirty="0" smtClean="0"/>
              <a:t>William</a:t>
            </a:r>
            <a:r>
              <a:rPr kumimoji="1" lang="en-US" altLang="zh-CN" dirty="0" smtClean="0"/>
              <a:t> Kong</a:t>
            </a:r>
            <a:endParaRPr kumimoji="1"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3193" y="3763178"/>
            <a:ext cx="2515207" cy="14486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193" y="2195187"/>
            <a:ext cx="2515207" cy="1306568"/>
          </a:xfrm>
          <a:prstGeom prst="rect">
            <a:avLst/>
          </a:prstGeom>
        </p:spPr>
      </p:pic>
      <p:pic>
        <p:nvPicPr>
          <p:cNvPr id="7" name="图片 6" descr="625932C5-FCE6-4F8B-86D4-810477C2F21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222" y="5252770"/>
            <a:ext cx="2486178" cy="136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10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</a:t>
            </a:r>
            <a:r>
              <a:rPr kumimoji="1" lang="en-US" altLang="zh-CN" dirty="0" smtClean="0"/>
              <a:t>onus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leasing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0820" y="2590209"/>
            <a:ext cx="7610476" cy="3670767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Unique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Rental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agreement</a:t>
            </a:r>
          </a:p>
          <a:p>
            <a:pPr marL="0" indent="0">
              <a:buNone/>
            </a:pPr>
            <a:r>
              <a:rPr kumimoji="1" lang="zh-CN" altLang="zh-CN" dirty="0"/>
              <a:t> </a:t>
            </a:r>
            <a:r>
              <a:rPr kumimoji="1" lang="zh-CN" altLang="en-US" dirty="0" smtClean="0"/>
              <a:t>  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MOMA</a:t>
            </a:r>
          </a:p>
          <a:p>
            <a:pPr marL="0" indent="0">
              <a:buNone/>
            </a:pPr>
            <a:endParaRPr kumimoji="1" lang="en-US" altLang="zh-CN" dirty="0"/>
          </a:p>
          <a:p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￥</a:t>
            </a:r>
            <a:r>
              <a:rPr kumimoji="1" lang="en-US" altLang="zh-CN" dirty="0" smtClean="0"/>
              <a:t>10,000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rental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fee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/M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≥</a:t>
            </a:r>
            <a:r>
              <a:rPr kumimoji="1" lang="zh-CN" altLang="en-US" dirty="0" smtClean="0"/>
              <a:t> ￥</a:t>
            </a:r>
            <a:r>
              <a:rPr kumimoji="1" lang="en-US" altLang="zh-CN" dirty="0" smtClean="0"/>
              <a:t>10,000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box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office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income</a:t>
            </a:r>
          </a:p>
          <a:p>
            <a:pPr marL="0" indent="0">
              <a:buNone/>
            </a:pPr>
            <a:r>
              <a:rPr kumimoji="1" lang="zh-CN" altLang="zh-CN" dirty="0"/>
              <a:t> </a:t>
            </a:r>
            <a:r>
              <a:rPr kumimoji="1" lang="zh-CN" altLang="en-US" dirty="0" smtClean="0"/>
              <a:t>      </a:t>
            </a:r>
            <a:r>
              <a:rPr kumimoji="1" lang="en-US" altLang="zh-CN" dirty="0" smtClean="0"/>
              <a:t>30%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bonus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sharing</a:t>
            </a:r>
            <a:r>
              <a:rPr kumimoji="1" lang="zh-CN" altLang="en-US" dirty="0" smtClean="0"/>
              <a:t> </a:t>
            </a:r>
            <a:endParaRPr kumimoji="1"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271" y="2784509"/>
            <a:ext cx="4143542" cy="347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690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Box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office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records</a:t>
            </a:r>
            <a:r>
              <a:rPr kumimoji="1" lang="zh-CN" altLang="en-US" dirty="0" smtClean="0"/>
              <a:t> </a:t>
            </a:r>
            <a:endParaRPr kumimoji="1"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892136"/>
              </p:ext>
            </p:extLst>
          </p:nvPr>
        </p:nvGraphicFramePr>
        <p:xfrm>
          <a:off x="923537" y="3057414"/>
          <a:ext cx="7801364" cy="263874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50341"/>
                <a:gridCol w="1955462"/>
                <a:gridCol w="1945220"/>
                <a:gridCol w="1950341"/>
              </a:tblGrid>
              <a:tr h="79541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Year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Box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office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record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Number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of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audience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Screenings</a:t>
                      </a:r>
                      <a:endParaRPr lang="zh-CN" altLang="en-US" dirty="0"/>
                    </a:p>
                  </a:txBody>
                  <a:tcPr/>
                </a:tc>
              </a:tr>
              <a:tr h="46083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250,0000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7,1000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6200</a:t>
                      </a:r>
                      <a:endParaRPr lang="zh-CN" altLang="en-US" dirty="0"/>
                    </a:p>
                  </a:txBody>
                  <a:tcPr/>
                </a:tc>
              </a:tr>
              <a:tr h="46083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350,0000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6500</a:t>
                      </a:r>
                      <a:endParaRPr lang="zh-CN" altLang="en-US" dirty="0"/>
                    </a:p>
                  </a:txBody>
                  <a:tcPr/>
                </a:tc>
              </a:tr>
              <a:tr h="46083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450,0000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13,000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6700</a:t>
                      </a:r>
                      <a:endParaRPr lang="zh-CN" altLang="en-US" dirty="0"/>
                    </a:p>
                  </a:txBody>
                  <a:tcPr/>
                </a:tc>
              </a:tr>
              <a:tr h="46083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500,0000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14,000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7000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095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Promotion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Opportunities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altLang="zh-CN" dirty="0" smtClean="0"/>
          </a:p>
          <a:p>
            <a:pPr lvl="0"/>
            <a:r>
              <a:rPr lang="en-US" altLang="zh-CN" dirty="0" smtClean="0"/>
              <a:t>Online </a:t>
            </a:r>
            <a:r>
              <a:rPr lang="en-US" altLang="zh-CN" dirty="0"/>
              <a:t>promotions 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The </a:t>
            </a:r>
            <a:r>
              <a:rPr lang="en-US" altLang="zh-CN" dirty="0"/>
              <a:t>coming events of international film </a:t>
            </a:r>
            <a:r>
              <a:rPr lang="en-US" altLang="zh-CN" dirty="0" smtClean="0"/>
              <a:t>festivals</a:t>
            </a:r>
          </a:p>
          <a:p>
            <a:pPr lvl="0"/>
            <a:r>
              <a:rPr kumimoji="1" lang="en-US" altLang="zh-CN" dirty="0" smtClean="0"/>
              <a:t>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increase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number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potential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audience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2195847"/>
      </p:ext>
    </p:extLst>
  </p:cSld>
  <p:clrMapOvr>
    <a:masterClrMapping/>
  </p:clrMapOvr>
</p:sld>
</file>

<file path=ppt/theme/theme1.xml><?xml version="1.0" encoding="utf-8"?>
<a:theme xmlns:a="http://schemas.openxmlformats.org/drawingml/2006/main" name="醒目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醒目.thmx</Template>
  <TotalTime>105</TotalTime>
  <Words>121</Words>
  <Application>Microsoft Macintosh PowerPoint</Application>
  <PresentationFormat>全屏显示(4:3)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醒目</vt:lpstr>
      <vt:lpstr>Case Study Of BC MOMA</vt:lpstr>
      <vt:lpstr>Brief Overview</vt:lpstr>
      <vt:lpstr>Economic Scan</vt:lpstr>
      <vt:lpstr>Bonus on leasing</vt:lpstr>
      <vt:lpstr>Box office records </vt:lpstr>
      <vt:lpstr>Promotion Opportunities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Of BC MOMA</dc:title>
  <dc:creator>小晴 马</dc:creator>
  <cp:lastModifiedBy>小晴 马</cp:lastModifiedBy>
  <cp:revision>6</cp:revision>
  <dcterms:created xsi:type="dcterms:W3CDTF">2014-12-02T23:41:52Z</dcterms:created>
  <dcterms:modified xsi:type="dcterms:W3CDTF">2014-12-03T01:27:49Z</dcterms:modified>
</cp:coreProperties>
</file>