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9" r:id="rId3"/>
    <p:sldId id="266" r:id="rId4"/>
    <p:sldId id="257" r:id="rId5"/>
    <p:sldId id="258" r:id="rId6"/>
    <p:sldId id="261" r:id="rId7"/>
    <p:sldId id="262" r:id="rId8"/>
    <p:sldId id="263" r:id="rId9"/>
    <p:sldId id="264" r:id="rId10"/>
    <p:sldId id="276" r:id="rId11"/>
    <p:sldId id="274" r:id="rId12"/>
    <p:sldId id="267" r:id="rId13"/>
    <p:sldId id="265" r:id="rId14"/>
    <p:sldId id="275" r:id="rId15"/>
    <p:sldId id="277"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12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eaLnBrk="1" latinLnBrk="0" hangingPunct="1"/>
            <a:fld id="{9D21D778-B565-4D7E-94D7-64010A445B68}" type="datetimeFigureOut">
              <a:rPr lang="en-US" smtClean="0"/>
              <a:pPr eaLnBrk="1" latinLnBrk="0" hangingPunct="1"/>
              <a:t>10/7/14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10/7/14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10/7/14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10/7/14</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eaLnBrk="1" latinLnBrk="0" hangingPunct="1"/>
            <a:fld id="{9D21D778-B565-4D7E-94D7-64010A445B68}" type="datetimeFigureOut">
              <a:rPr lang="en-US" smtClean="0"/>
              <a:pPr eaLnBrk="1" latinLnBrk="0" hangingPunct="1"/>
              <a:t>10/7/14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10/7/14</a:t>
            </a:fld>
            <a:endParaRPr lang="en-US"/>
          </a:p>
        </p:txBody>
      </p:sp>
      <p:sp>
        <p:nvSpPr>
          <p:cNvPr id="6" name="Footer Placeholder 5"/>
          <p:cNvSpPr>
            <a:spLocks noGrp="1"/>
          </p:cNvSpPr>
          <p:nvPr>
            <p:ph type="ftr" sz="quarter" idx="11"/>
          </p:nvPr>
        </p:nvSpPr>
        <p:spPr/>
        <p:txBody>
          <a:bodyPr/>
          <a:lstStyle>
            <a:extLst/>
          </a:lstStyle>
          <a:p>
            <a:endParaRPr kumimoji="0"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2C6B1FF6-39B9-40F5-8B67-33C6354A3D4F}" type="slidenum">
              <a:rPr kumimoji="0" lang="en-US" smtClean="0"/>
              <a:pPr eaLnBrk="1" latinLnBrk="0" hangingPunct="1"/>
              <a:t>‹#›</a:t>
            </a:fld>
            <a:endParaRPr kumimoji="0"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10/7/14</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10/7/14</a:t>
            </a:fld>
            <a:endParaRPr lang="en-US"/>
          </a:p>
        </p:txBody>
      </p:sp>
      <p:sp>
        <p:nvSpPr>
          <p:cNvPr id="4" name="Footer Placeholder 3"/>
          <p:cNvSpPr>
            <a:spLocks noGrp="1"/>
          </p:cNvSpPr>
          <p:nvPr>
            <p:ph type="ftr" sz="quarter" idx="11"/>
          </p:nvPr>
        </p:nvSpPr>
        <p:spPr/>
        <p:txBody>
          <a:bodyPr/>
          <a:lstStyle>
            <a:extLst/>
          </a:lstStyle>
          <a:p>
            <a:endParaRPr kumimoji="0" lang="en-US" dirty="0"/>
          </a:p>
        </p:txBody>
      </p:sp>
      <p:sp>
        <p:nvSpPr>
          <p:cNvPr id="5" name="Slide Number Placeholder 4"/>
          <p:cNvSpPr>
            <a:spLocks noGrp="1"/>
          </p:cNvSpPr>
          <p:nvPr>
            <p:ph type="sldNum" sz="quarter" idx="12"/>
          </p:nvPr>
        </p:nvSpPr>
        <p:spPr/>
        <p:txBody>
          <a:bodyPr/>
          <a:lstStyle>
            <a:extLst/>
          </a:lstStyle>
          <a:p>
            <a:fld id="{2C6B1FF6-39B9-40F5-8B67-33C6354A3D4F}" type="slidenum">
              <a:rPr kumimoji="0" lang="en-US" smtClean="0"/>
              <a:pPr eaLnBrk="1" latinLnBrk="0" hangingPunct="1"/>
              <a:t>‹#›</a:t>
            </a:fld>
            <a:endParaRPr kumimoji="0"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9D21D778-B565-4D7E-94D7-64010A445B68}" type="datetimeFigureOut">
              <a:rPr lang="en-US" smtClean="0"/>
              <a:pPr eaLnBrk="1" latinLnBrk="0" hangingPunct="1"/>
              <a:t>10/7/14</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eaLnBrk="1" latinLnBrk="0" hangingPunct="1"/>
            <a:fld id="{9D21D778-B565-4D7E-94D7-64010A445B68}" type="datetimeFigureOut">
              <a:rPr lang="en-US" smtClean="0"/>
              <a:pPr eaLnBrk="1" latinLnBrk="0" hangingPunct="1"/>
              <a:t>10/7/14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eaLnBrk="1" latinLnBrk="0" hangingPunct="1"/>
            <a:fld id="{9D21D778-B565-4D7E-94D7-64010A445B68}" type="datetimeFigureOut">
              <a:rPr lang="en-US" smtClean="0"/>
              <a:pPr eaLnBrk="1" latinLnBrk="0" hangingPunct="1"/>
              <a:t>10/7/14</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C6B1FF6-39B9-40F5-8B67-33C6354A3D4F}" type="slidenum">
              <a:rPr kumimoji="0" lang="en-US" smtClean="0"/>
              <a:pPr eaLnBrk="1" latinLnBrk="0" hangingPunct="1"/>
              <a:t>‹#›</a:t>
            </a:fld>
            <a:endParaRPr kumimoji="0"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lgn="l" eaLnBrk="1" latinLnBrk="0" hangingPunct="1"/>
            <a:endParaRPr kumimoji="0" lang="en-US" dirty="0">
              <a:solidFill>
                <a:srgbClr val="FFFFFF"/>
              </a:solidFill>
            </a:endParaRP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lgn="r" eaLnBrk="1" latinLnBrk="0" hangingPunct="1"/>
            <a:fld id="{9D21D778-B565-4D7E-94D7-64010A445B68}" type="datetimeFigureOut">
              <a:rPr lang="en-US" smtClean="0"/>
              <a:pPr algn="r" eaLnBrk="1" latinLnBrk="0" hangingPunct="1"/>
              <a:t>10/7/14</a:t>
            </a:fld>
            <a:endParaRPr lang="en-US" sz="1400" dirty="0">
              <a:solidFill>
                <a:srgbClr val="FFFFFF"/>
              </a:solidFill>
            </a:endParaRP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4" Type="http://schemas.openxmlformats.org/officeDocument/2006/relationships/image" Target="../media/image12.jpg"/><Relationship Id="rId5" Type="http://schemas.openxmlformats.org/officeDocument/2006/relationships/image" Target="../media/image13.jpg"/><Relationship Id="rId6" Type="http://schemas.openxmlformats.org/officeDocument/2006/relationships/image" Target="../media/image14.jpeg"/><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4" Type="http://schemas.openxmlformats.org/officeDocument/2006/relationships/image" Target="../media/image16.jpg"/><Relationship Id="rId1" Type="http://schemas.openxmlformats.org/officeDocument/2006/relationships/slideLayout" Target="../slideLayouts/slideLayout2.xml"/><Relationship Id="rId2" Type="http://schemas.openxmlformats.org/officeDocument/2006/relationships/hyperlink" Target="http://www.jayvigon.com/portfolio/DesignStudio-Logos-Music.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g"/><Relationship Id="rId4" Type="http://schemas.openxmlformats.org/officeDocument/2006/relationships/image" Target="../media/image18.jpg"/><Relationship Id="rId1" Type="http://schemas.openxmlformats.org/officeDocument/2006/relationships/slideLayout" Target="../slideLayouts/slideLayout2.xml"/><Relationship Id="rId2" Type="http://schemas.openxmlformats.org/officeDocument/2006/relationships/hyperlink" Target="http://cityroom.blogs.nytimes.com/2009/11/09/a-new-look-for-the-public-librarys-lion-logo/"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jpg"/></Relationships>
</file>

<file path=ppt/slides/_rels/slide15.xml.rels><?xml version="1.0" encoding="UTF-8" standalone="yes"?>
<Relationships xmlns="http://schemas.openxmlformats.org/package/2006/relationships"><Relationship Id="rId3" Type="http://schemas.openxmlformats.org/officeDocument/2006/relationships/hyperlink" Target="http://www.creativebloq.com/logo-design/typographic-3132206" TargetMode="External"/><Relationship Id="rId4" Type="http://schemas.openxmlformats.org/officeDocument/2006/relationships/hyperlink" Target="http://www.famouslogos.us/bank-of-america-logo/" TargetMode="External"/><Relationship Id="rId5" Type="http://schemas.openxmlformats.org/officeDocument/2006/relationships/hyperlink" Target="http://www.spellbrand.com/top-10-museum-logos" TargetMode="External"/><Relationship Id="rId6" Type="http://schemas.openxmlformats.org/officeDocument/2006/relationships/hyperlink" Target="http://www.huffingtonpost.com/brian-honigman/psychology-color-design-infographic_b_2516608.html" TargetMode="External"/><Relationship Id="rId7" Type="http://schemas.openxmlformats.org/officeDocument/2006/relationships/hyperlink" Target="http://logoholic.org/the-psychology-of-colours-in-logo-design/" TargetMode="External"/><Relationship Id="rId8" Type="http://schemas.openxmlformats.org/officeDocument/2006/relationships/hyperlink" Target="http://diply.com/trendyjoe/30-famous-logos-that-have-a-hidden-message/49939" TargetMode="External"/><Relationship Id="rId1" Type="http://schemas.openxmlformats.org/officeDocument/2006/relationships/slideLayout" Target="../slideLayouts/slideLayout2.xml"/><Relationship Id="rId2" Type="http://schemas.openxmlformats.org/officeDocument/2006/relationships/hyperlink" Target="http://www.graphicdesignblog.org/brilliant-negative-space-logo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hyperlink" Target="http://www.lifeclever.com/paul-rand-thoughts-and-despair-on-logo-desig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 Id="rId3" Type="http://schemas.openxmlformats.org/officeDocument/2006/relationships/image" Target="../media/image7.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4" Type="http://schemas.openxmlformats.org/officeDocument/2006/relationships/image" Target="../media/image9.jpg"/><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Brand Awareness</a:t>
            </a:r>
            <a:endParaRPr lang="en-US" dirty="0"/>
          </a:p>
        </p:txBody>
      </p:sp>
      <p:sp>
        <p:nvSpPr>
          <p:cNvPr id="2" name="Subtitle 1"/>
          <p:cNvSpPr>
            <a:spLocks noGrp="1"/>
          </p:cNvSpPr>
          <p:nvPr>
            <p:ph type="subTitle" idx="1"/>
          </p:nvPr>
        </p:nvSpPr>
        <p:spPr>
          <a:xfrm>
            <a:off x="361091" y="2819400"/>
            <a:ext cx="8442052" cy="3468916"/>
          </a:xfrm>
        </p:spPr>
        <p:txBody>
          <a:bodyPr>
            <a:noAutofit/>
          </a:bodyPr>
          <a:lstStyle/>
          <a:p>
            <a:r>
              <a:rPr lang="en-US" sz="2400" cap="none" dirty="0" smtClean="0">
                <a:solidFill>
                  <a:schemeClr val="tx1"/>
                </a:solidFill>
                <a:cs typeface="Garamond"/>
              </a:rPr>
              <a:t>There are no prescribed success formulas, no secret color combinations or hidden shapes that dictate a logo’s success.</a:t>
            </a:r>
          </a:p>
          <a:p>
            <a:endParaRPr lang="en-US" sz="2400" cap="none" dirty="0" smtClean="0">
              <a:solidFill>
                <a:schemeClr val="tx1"/>
              </a:solidFill>
              <a:cs typeface="Garamond"/>
            </a:endParaRPr>
          </a:p>
          <a:p>
            <a:r>
              <a:rPr lang="en-US" sz="2400" cap="none" dirty="0" smtClean="0">
                <a:solidFill>
                  <a:schemeClr val="tx1"/>
                </a:solidFill>
                <a:cs typeface="Garamond"/>
              </a:rPr>
              <a:t>The keys to great design can be found in a company’s name or business focus, or in the “intangibles” such as its mission or attitude.</a:t>
            </a:r>
          </a:p>
          <a:p>
            <a:endParaRPr lang="en-US" sz="2400" cap="none" dirty="0" smtClean="0">
              <a:solidFill>
                <a:schemeClr val="tx1"/>
              </a:solidFill>
              <a:cs typeface="Garamond"/>
            </a:endParaRPr>
          </a:p>
          <a:p>
            <a:r>
              <a:rPr lang="en-US" sz="2000" cap="none" dirty="0" smtClean="0">
                <a:solidFill>
                  <a:schemeClr val="tx1"/>
                </a:solidFill>
                <a:cs typeface="Garamond"/>
              </a:rPr>
              <a:t>~ Marks of Excellence</a:t>
            </a:r>
            <a:endParaRPr lang="en-US" sz="2000" cap="none" dirty="0">
              <a:solidFill>
                <a:schemeClr val="tx1"/>
              </a:solidFill>
              <a:cs typeface="Garamond"/>
            </a:endParaRPr>
          </a:p>
        </p:txBody>
      </p:sp>
    </p:spTree>
    <p:extLst>
      <p:ext uri="{BB962C8B-B14F-4D97-AF65-F5344CB8AC3E}">
        <p14:creationId xmlns:p14="http://schemas.microsoft.com/office/powerpoint/2010/main" val="38750699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and Picture Examples 2</a:t>
            </a:r>
            <a:endParaRPr lang="en-US" dirty="0"/>
          </a:p>
        </p:txBody>
      </p:sp>
      <p:pic>
        <p:nvPicPr>
          <p:cNvPr id="4" name="Picture 3" descr="PHOTO-oregon-shakespeare-festiv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705956"/>
            <a:ext cx="3098800" cy="1739900"/>
          </a:xfrm>
          <a:prstGeom prst="rect">
            <a:avLst/>
          </a:prstGeom>
        </p:spPr>
      </p:pic>
      <p:pic>
        <p:nvPicPr>
          <p:cNvPr id="7" name="Picture 6" descr="CinemaPacificLogo.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3906525"/>
            <a:ext cx="2186406" cy="2463556"/>
          </a:xfrm>
          <a:prstGeom prst="rect">
            <a:avLst/>
          </a:prstGeom>
        </p:spPr>
      </p:pic>
      <p:pic>
        <p:nvPicPr>
          <p:cNvPr id="9" name="Picture 8" descr="pd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35818" y="2166666"/>
            <a:ext cx="2673005" cy="3854755"/>
          </a:xfrm>
          <a:prstGeom prst="rect">
            <a:avLst/>
          </a:prstGeom>
        </p:spPr>
      </p:pic>
      <p:pic>
        <p:nvPicPr>
          <p:cNvPr id="10" name="Picture 9" descr="t_BrittLogo(CorpColor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24511" y="3906525"/>
            <a:ext cx="2206169" cy="2463555"/>
          </a:xfrm>
          <a:prstGeom prst="rect">
            <a:avLst/>
          </a:prstGeom>
        </p:spPr>
      </p:pic>
      <p:pic>
        <p:nvPicPr>
          <p:cNvPr id="11" name="Picture 10" descr="oac-logo.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63977" y="1715195"/>
            <a:ext cx="1767353" cy="1730661"/>
          </a:xfrm>
          <a:prstGeom prst="rect">
            <a:avLst/>
          </a:prstGeom>
        </p:spPr>
      </p:pic>
    </p:spTree>
    <p:extLst>
      <p:ext uri="{BB962C8B-B14F-4D97-AF65-F5344CB8AC3E}">
        <p14:creationId xmlns:p14="http://schemas.microsoft.com/office/powerpoint/2010/main" val="18769064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Jay </a:t>
            </a:r>
            <a:r>
              <a:rPr lang="en-US" dirty="0" err="1" smtClean="0"/>
              <a:t>Vigon</a:t>
            </a:r>
            <a:r>
              <a:rPr lang="en-US" dirty="0" smtClean="0"/>
              <a:t> – Complex Simplicity</a:t>
            </a:r>
            <a:endParaRPr lang="en-US" dirty="0"/>
          </a:p>
        </p:txBody>
      </p:sp>
      <p:sp>
        <p:nvSpPr>
          <p:cNvPr id="3" name="Content Placeholder 2"/>
          <p:cNvSpPr>
            <a:spLocks noGrp="1"/>
          </p:cNvSpPr>
          <p:nvPr>
            <p:ph idx="1"/>
          </p:nvPr>
        </p:nvSpPr>
        <p:spPr>
          <a:xfrm>
            <a:off x="457200" y="1646237"/>
            <a:ext cx="8229600" cy="694760"/>
          </a:xfrm>
        </p:spPr>
        <p:txBody>
          <a:bodyPr/>
          <a:lstStyle/>
          <a:p>
            <a:r>
              <a:rPr lang="en-US" dirty="0" smtClean="0">
                <a:hlinkClick r:id="rId2"/>
              </a:rPr>
              <a:t>Jay Vigon - Essential Emotion</a:t>
            </a:r>
            <a:endParaRPr lang="en-US" dirty="0"/>
          </a:p>
        </p:txBody>
      </p:sp>
      <p:pic>
        <p:nvPicPr>
          <p:cNvPr id="4" name="Picture 3" descr="zylo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6658" y="3000958"/>
            <a:ext cx="3434729" cy="2467916"/>
          </a:xfrm>
          <a:prstGeom prst="rect">
            <a:avLst/>
          </a:prstGeom>
        </p:spPr>
      </p:pic>
      <p:pic>
        <p:nvPicPr>
          <p:cNvPr id="5" name="Picture 4" descr="gotcha.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2623" y="3000958"/>
            <a:ext cx="3452056" cy="2480367"/>
          </a:xfrm>
          <a:prstGeom prst="rect">
            <a:avLst/>
          </a:prstGeom>
        </p:spPr>
      </p:pic>
    </p:spTree>
    <p:extLst>
      <p:ext uri="{BB962C8B-B14F-4D97-AF65-F5344CB8AC3E}">
        <p14:creationId xmlns:p14="http://schemas.microsoft.com/office/powerpoint/2010/main" val="38826996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Makeovers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Some logos may have a very long shelf-life, unchanged for decades</a:t>
            </a:r>
          </a:p>
          <a:p>
            <a:r>
              <a:rPr lang="en-US" dirty="0" smtClean="0"/>
              <a:t>Others get altered or updated – sometimes repeatedly</a:t>
            </a:r>
          </a:p>
          <a:p>
            <a:r>
              <a:rPr lang="en-US" dirty="0" smtClean="0"/>
              <a:t>Reasons for updating vary widely, sometimes confounding those viewing them</a:t>
            </a:r>
          </a:p>
          <a:p>
            <a:r>
              <a:rPr lang="en-US" dirty="0" smtClean="0"/>
              <a:t>Typically a logo update or redesign serves a specific business purpose</a:t>
            </a:r>
          </a:p>
          <a:p>
            <a:r>
              <a:rPr lang="en-US" dirty="0" smtClean="0"/>
              <a:t>As a business matures, it can become apparent that the visual brand needs updating</a:t>
            </a:r>
          </a:p>
          <a:p>
            <a:r>
              <a:rPr lang="en-US" dirty="0" smtClean="0"/>
              <a:t>Application opportunities and treatment are factors</a:t>
            </a:r>
          </a:p>
          <a:p>
            <a:r>
              <a:rPr lang="en-US" dirty="0" smtClean="0"/>
              <a:t>Diversification of products or services can drive a redesign or updating</a:t>
            </a:r>
            <a:endParaRPr lang="en-US" dirty="0"/>
          </a:p>
        </p:txBody>
      </p:sp>
    </p:spTree>
    <p:extLst>
      <p:ext uri="{BB962C8B-B14F-4D97-AF65-F5344CB8AC3E}">
        <p14:creationId xmlns:p14="http://schemas.microsoft.com/office/powerpoint/2010/main" val="27468903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Makeover Example</a:t>
            </a:r>
            <a:endParaRPr lang="en-US" dirty="0"/>
          </a:p>
        </p:txBody>
      </p:sp>
      <p:sp>
        <p:nvSpPr>
          <p:cNvPr id="3" name="Content Placeholder 2"/>
          <p:cNvSpPr>
            <a:spLocks noGrp="1"/>
          </p:cNvSpPr>
          <p:nvPr>
            <p:ph idx="1"/>
          </p:nvPr>
        </p:nvSpPr>
        <p:spPr>
          <a:xfrm>
            <a:off x="457200" y="1646237"/>
            <a:ext cx="8229600" cy="682308"/>
          </a:xfrm>
        </p:spPr>
        <p:txBody>
          <a:bodyPr/>
          <a:lstStyle/>
          <a:p>
            <a:r>
              <a:rPr lang="en-US" dirty="0" smtClean="0">
                <a:hlinkClick r:id="rId2"/>
              </a:rPr>
              <a:t>New York City Library Makeover</a:t>
            </a:r>
            <a:endParaRPr lang="en-US" dirty="0"/>
          </a:p>
        </p:txBody>
      </p:sp>
      <p:pic>
        <p:nvPicPr>
          <p:cNvPr id="5" name="Picture 4" descr="oldnyc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7594" y="2520529"/>
            <a:ext cx="2858569" cy="2858569"/>
          </a:xfrm>
          <a:prstGeom prst="rect">
            <a:avLst/>
          </a:prstGeom>
        </p:spPr>
      </p:pic>
      <p:pic>
        <p:nvPicPr>
          <p:cNvPr id="6" name="Picture 5" descr="new-york-public-library-new-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8297" y="2520529"/>
            <a:ext cx="2858569" cy="2858569"/>
          </a:xfrm>
          <a:prstGeom prst="rect">
            <a:avLst/>
          </a:prstGeom>
        </p:spPr>
      </p:pic>
    </p:spTree>
    <p:extLst>
      <p:ext uri="{BB962C8B-B14F-4D97-AF65-F5344CB8AC3E}">
        <p14:creationId xmlns:p14="http://schemas.microsoft.com/office/powerpoint/2010/main" val="30354113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Makeover Example 2</a:t>
            </a:r>
            <a:endParaRPr lang="en-US" dirty="0"/>
          </a:p>
        </p:txBody>
      </p:sp>
      <p:pic>
        <p:nvPicPr>
          <p:cNvPr id="4" name="Picture 3" descr="ups_logo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2000" y="1905000"/>
            <a:ext cx="5080000" cy="3048000"/>
          </a:xfrm>
          <a:prstGeom prst="rect">
            <a:avLst/>
          </a:prstGeom>
        </p:spPr>
      </p:pic>
    </p:spTree>
    <p:extLst>
      <p:ext uri="{BB962C8B-B14F-4D97-AF65-F5344CB8AC3E}">
        <p14:creationId xmlns:p14="http://schemas.microsoft.com/office/powerpoint/2010/main" val="12736884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Strategies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Subtle Visual </a:t>
            </a:r>
            <a:r>
              <a:rPr lang="en-US" dirty="0">
                <a:hlinkClick r:id="rId2"/>
              </a:rPr>
              <a:t>C</a:t>
            </a:r>
            <a:r>
              <a:rPr lang="en-US" dirty="0" smtClean="0">
                <a:hlinkClick r:id="rId2"/>
              </a:rPr>
              <a:t>ues, Negative Space</a:t>
            </a:r>
            <a:endParaRPr lang="en-US" dirty="0" smtClean="0"/>
          </a:p>
          <a:p>
            <a:endParaRPr lang="en-US" dirty="0"/>
          </a:p>
          <a:p>
            <a:r>
              <a:rPr lang="en-US" dirty="0" smtClean="0">
                <a:hlinkClick r:id="rId3"/>
              </a:rPr>
              <a:t>Typographic Design</a:t>
            </a:r>
            <a:endParaRPr lang="en-US" dirty="0" smtClean="0"/>
          </a:p>
          <a:p>
            <a:pPr marL="0" indent="0">
              <a:buNone/>
            </a:pPr>
            <a:endParaRPr lang="en-US" dirty="0" smtClean="0"/>
          </a:p>
          <a:p>
            <a:r>
              <a:rPr lang="en-US" dirty="0" smtClean="0">
                <a:hlinkClick r:id="rId4"/>
              </a:rPr>
              <a:t>Historic/Company Symbolism</a:t>
            </a:r>
            <a:endParaRPr lang="en-US" dirty="0" smtClean="0"/>
          </a:p>
          <a:p>
            <a:endParaRPr lang="en-US" dirty="0" smtClean="0"/>
          </a:p>
          <a:p>
            <a:r>
              <a:rPr lang="en-US" dirty="0" smtClean="0">
                <a:hlinkClick r:id="rId5"/>
              </a:rPr>
              <a:t>Genre Specific – Museum Arts</a:t>
            </a:r>
            <a:endParaRPr lang="en-US" dirty="0" smtClean="0"/>
          </a:p>
          <a:p>
            <a:endParaRPr lang="en-US" dirty="0" smtClean="0"/>
          </a:p>
          <a:p>
            <a:r>
              <a:rPr lang="en-US" dirty="0" smtClean="0">
                <a:hlinkClick r:id="rId6"/>
              </a:rPr>
              <a:t>Design Psychology</a:t>
            </a:r>
            <a:r>
              <a:rPr lang="en-US" dirty="0" smtClean="0"/>
              <a:t>, </a:t>
            </a:r>
            <a:r>
              <a:rPr lang="en-US" dirty="0" smtClean="0">
                <a:hlinkClick r:id="rId7"/>
              </a:rPr>
              <a:t>Examples</a:t>
            </a:r>
            <a:endParaRPr lang="en-US" dirty="0" smtClean="0"/>
          </a:p>
          <a:p>
            <a:endParaRPr lang="en-US" dirty="0"/>
          </a:p>
          <a:p>
            <a:r>
              <a:rPr lang="en-US" dirty="0" smtClean="0">
                <a:hlinkClick r:id="rId8"/>
              </a:rPr>
              <a:t>Hidden Meanings</a:t>
            </a:r>
            <a:endParaRPr lang="en-US" dirty="0" smtClean="0"/>
          </a:p>
          <a:p>
            <a:endParaRPr lang="en-US" dirty="0" smtClean="0"/>
          </a:p>
          <a:p>
            <a:endParaRPr lang="en-US" dirty="0"/>
          </a:p>
        </p:txBody>
      </p:sp>
    </p:spTree>
    <p:extLst>
      <p:ext uri="{BB962C8B-B14F-4D97-AF65-F5344CB8AC3E}">
        <p14:creationId xmlns:p14="http://schemas.microsoft.com/office/powerpoint/2010/main" val="395939655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Distilling a company into a single gesture or emotion that visual elements can convey is the core of the logo-design process</a:t>
            </a:r>
          </a:p>
          <a:p>
            <a:r>
              <a:rPr lang="en-US" dirty="0" smtClean="0"/>
              <a:t>The final result must balance timeliness with timelessness, trading simultaneously on trend and tradition.</a:t>
            </a:r>
          </a:p>
          <a:p>
            <a:r>
              <a:rPr lang="en-US" dirty="0" smtClean="0"/>
              <a:t>Whether the result is bold or subtle, innovative or conservative, the ultimate goal is to create a logo that stands out in a sea of business identities</a:t>
            </a:r>
            <a:endParaRPr lang="en-US" dirty="0"/>
          </a:p>
        </p:txBody>
      </p:sp>
    </p:spTree>
    <p:extLst>
      <p:ext uri="{BB962C8B-B14F-4D97-AF65-F5344CB8AC3E}">
        <p14:creationId xmlns:p14="http://schemas.microsoft.com/office/powerpoint/2010/main" val="984100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a:t>
            </a:r>
            <a:endParaRPr lang="en-US" dirty="0"/>
          </a:p>
        </p:txBody>
      </p:sp>
      <p:pic>
        <p:nvPicPr>
          <p:cNvPr id="6" name="Picture 5" descr="FedEx 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495" y="1668554"/>
            <a:ext cx="8297305" cy="4586274"/>
          </a:xfrm>
          <a:prstGeom prst="rect">
            <a:avLst/>
          </a:prstGeom>
        </p:spPr>
      </p:pic>
    </p:spTree>
    <p:extLst>
      <p:ext uri="{BB962C8B-B14F-4D97-AF65-F5344CB8AC3E}">
        <p14:creationId xmlns:p14="http://schemas.microsoft.com/office/powerpoint/2010/main" val="2319854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a:bodyPr>
          <a:lstStyle/>
          <a:p>
            <a:r>
              <a:rPr lang="en-US" dirty="0" smtClean="0">
                <a:solidFill>
                  <a:schemeClr val="accent3"/>
                </a:solidFill>
              </a:rPr>
              <a:t>Logo Design and Identity</a:t>
            </a:r>
            <a:endParaRPr lang="en-US" dirty="0">
              <a:solidFill>
                <a:schemeClr val="accent3"/>
              </a:solidFill>
            </a:endParaRPr>
          </a:p>
        </p:txBody>
      </p:sp>
      <p:sp>
        <p:nvSpPr>
          <p:cNvPr id="7" name="Rectangle 6"/>
          <p:cNvSpPr/>
          <p:nvPr/>
        </p:nvSpPr>
        <p:spPr>
          <a:xfrm>
            <a:off x="314203" y="1574471"/>
            <a:ext cx="8534400" cy="4832093"/>
          </a:xfrm>
          <a:prstGeom prst="rect">
            <a:avLst/>
          </a:prstGeom>
        </p:spPr>
        <p:txBody>
          <a:bodyPr wrap="square">
            <a:spAutoFit/>
          </a:bodyPr>
          <a:lstStyle/>
          <a:p>
            <a:pPr algn="r"/>
            <a:r>
              <a:rPr lang="en-US" sz="2800" dirty="0"/>
              <a:t>“Trade marks are animate/inanimate/organic/</a:t>
            </a:r>
            <a:r>
              <a:rPr lang="en-US" sz="2800" dirty="0" smtClean="0"/>
              <a:t>geometric. </a:t>
            </a:r>
          </a:p>
          <a:p>
            <a:pPr algn="r"/>
            <a:endParaRPr lang="en-US" sz="2800" dirty="0"/>
          </a:p>
          <a:p>
            <a:pPr algn="r"/>
            <a:r>
              <a:rPr lang="en-US" sz="2800" dirty="0" smtClean="0"/>
              <a:t>They </a:t>
            </a:r>
            <a:r>
              <a:rPr lang="en-US" sz="2800" dirty="0"/>
              <a:t>are letters/ideograms/monograms/color </a:t>
            </a:r>
            <a:r>
              <a:rPr lang="en-US" sz="2800" dirty="0" smtClean="0"/>
              <a:t>things</a:t>
            </a:r>
            <a:r>
              <a:rPr lang="en-US" sz="2800" dirty="0"/>
              <a:t>.</a:t>
            </a:r>
          </a:p>
          <a:p>
            <a:pPr algn="r"/>
            <a:endParaRPr lang="en-US" sz="2800" dirty="0" smtClean="0"/>
          </a:p>
          <a:p>
            <a:pPr algn="r"/>
            <a:r>
              <a:rPr lang="en-US" sz="2800" dirty="0" smtClean="0"/>
              <a:t>Ideally </a:t>
            </a:r>
            <a:r>
              <a:rPr lang="en-US" sz="2800" dirty="0"/>
              <a:t>they do not illustrate/they indicate…</a:t>
            </a:r>
          </a:p>
          <a:p>
            <a:pPr algn="r"/>
            <a:r>
              <a:rPr lang="en-US" sz="2800" dirty="0" smtClean="0"/>
              <a:t>not </a:t>
            </a:r>
            <a:r>
              <a:rPr lang="en-US" sz="2800" dirty="0"/>
              <a:t>present/but suggest…/and are stated with beauty and wit.”</a:t>
            </a:r>
          </a:p>
          <a:p>
            <a:pPr algn="r"/>
            <a:endParaRPr lang="en-US" sz="2800" dirty="0"/>
          </a:p>
          <a:p>
            <a:pPr algn="r"/>
            <a:r>
              <a:rPr lang="en-US" sz="2800" dirty="0"/>
              <a:t>~Paul Rand</a:t>
            </a:r>
          </a:p>
        </p:txBody>
      </p:sp>
    </p:spTree>
    <p:extLst>
      <p:ext uri="{BB962C8B-B14F-4D97-AF65-F5344CB8AC3E}">
        <p14:creationId xmlns:p14="http://schemas.microsoft.com/office/powerpoint/2010/main" val="176217605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Rand</a:t>
            </a:r>
            <a:endParaRPr lang="en-US" dirty="0"/>
          </a:p>
        </p:txBody>
      </p:sp>
      <p:sp>
        <p:nvSpPr>
          <p:cNvPr id="3" name="Content Placeholder 2"/>
          <p:cNvSpPr>
            <a:spLocks noGrp="1"/>
          </p:cNvSpPr>
          <p:nvPr>
            <p:ph idx="1"/>
          </p:nvPr>
        </p:nvSpPr>
        <p:spPr>
          <a:xfrm>
            <a:off x="457200" y="1646237"/>
            <a:ext cx="8229600" cy="1118132"/>
          </a:xfrm>
        </p:spPr>
        <p:txBody>
          <a:bodyPr/>
          <a:lstStyle/>
          <a:p>
            <a:r>
              <a:rPr lang="en-US" dirty="0" smtClean="0">
                <a:solidFill>
                  <a:srgbClr val="0000FF"/>
                </a:solidFill>
                <a:hlinkClick r:id="rId2"/>
              </a:rPr>
              <a:t>Paul Rand: Thought and despair on logo design</a:t>
            </a:r>
            <a:endParaRPr lang="en-US" dirty="0">
              <a:solidFill>
                <a:srgbClr val="0000FF"/>
              </a:solidFill>
            </a:endParaRPr>
          </a:p>
        </p:txBody>
      </p:sp>
      <p:pic>
        <p:nvPicPr>
          <p:cNvPr id="4" name="Picture 3" descr="abc.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161" y="3292789"/>
            <a:ext cx="2459572" cy="1803686"/>
          </a:xfrm>
          <a:prstGeom prst="rect">
            <a:avLst/>
          </a:prstGeom>
        </p:spPr>
      </p:pic>
      <p:pic>
        <p:nvPicPr>
          <p:cNvPr id="5" name="Picture 4" descr="ibm.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54054" y="3292789"/>
            <a:ext cx="2459574" cy="1803686"/>
          </a:xfrm>
          <a:prstGeom prst="rect">
            <a:avLst/>
          </a:prstGeom>
        </p:spPr>
      </p:pic>
      <p:pic>
        <p:nvPicPr>
          <p:cNvPr id="6" name="Picture 5" descr="up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0378" y="3292788"/>
            <a:ext cx="2461282" cy="1803687"/>
          </a:xfrm>
          <a:prstGeom prst="rect">
            <a:avLst/>
          </a:prstGeom>
        </p:spPr>
      </p:pic>
    </p:spTree>
    <p:extLst>
      <p:ext uri="{BB962C8B-B14F-4D97-AF65-F5344CB8AC3E}">
        <p14:creationId xmlns:p14="http://schemas.microsoft.com/office/powerpoint/2010/main" val="12654483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 Fate – Serendipity and Typography </a:t>
            </a:r>
            <a:endParaRPr lang="en-US" dirty="0"/>
          </a:p>
        </p:txBody>
      </p:sp>
      <p:sp>
        <p:nvSpPr>
          <p:cNvPr id="3" name="Content Placeholder 2"/>
          <p:cNvSpPr>
            <a:spLocks noGrp="1"/>
          </p:cNvSpPr>
          <p:nvPr>
            <p:ph idx="1"/>
          </p:nvPr>
        </p:nvSpPr>
        <p:spPr>
          <a:xfrm>
            <a:off x="326654" y="1527048"/>
            <a:ext cx="8503920" cy="5035214"/>
          </a:xfrm>
        </p:spPr>
        <p:txBody>
          <a:bodyPr>
            <a:noAutofit/>
          </a:bodyPr>
          <a:lstStyle/>
          <a:p>
            <a:r>
              <a:rPr lang="en-US" sz="2800" dirty="0" smtClean="0"/>
              <a:t>Started as a red disk, inspired by Paris Metro nameplates</a:t>
            </a:r>
          </a:p>
          <a:p>
            <a:r>
              <a:rPr lang="en-US" sz="2800" dirty="0" smtClean="0"/>
              <a:t>Initial design had name printed across it in a bar</a:t>
            </a:r>
          </a:p>
          <a:p>
            <a:r>
              <a:rPr lang="en-US" sz="2800" dirty="0" smtClean="0"/>
              <a:t>Frank Pick, company attorney w/ no design experience, suggested inner circle would pull the eye if it were white, resulted in him becoming the company’s ID program director</a:t>
            </a:r>
          </a:p>
          <a:p>
            <a:r>
              <a:rPr lang="en-US" sz="2800" dirty="0" smtClean="0"/>
              <a:t>Commissioned typographer Edward Johnston to create open, highly legible, masculine typeface</a:t>
            </a:r>
          </a:p>
          <a:p>
            <a:r>
              <a:rPr lang="en-US" sz="2800" dirty="0" smtClean="0"/>
              <a:t>One of the world’s first sans-serif typefaces</a:t>
            </a:r>
          </a:p>
        </p:txBody>
      </p:sp>
    </p:spTree>
    <p:extLst>
      <p:ext uri="{BB962C8B-B14F-4D97-AF65-F5344CB8AC3E}">
        <p14:creationId xmlns:p14="http://schemas.microsoft.com/office/powerpoint/2010/main" val="26260429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London Underground - 1916</a:t>
            </a:r>
            <a:endParaRPr lang="en-US" dirty="0"/>
          </a:p>
        </p:txBody>
      </p:sp>
      <p:pic>
        <p:nvPicPr>
          <p:cNvPr id="4" name="Picture 3" descr="London-Underground-Logo-london-underground-28512913-2000-162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6841" y="1646780"/>
            <a:ext cx="5634211" cy="4563710"/>
          </a:xfrm>
          <a:prstGeom prst="rect">
            <a:avLst/>
          </a:prstGeom>
        </p:spPr>
      </p:pic>
    </p:spTree>
    <p:extLst>
      <p:ext uri="{BB962C8B-B14F-4D97-AF65-F5344CB8AC3E}">
        <p14:creationId xmlns:p14="http://schemas.microsoft.com/office/powerpoint/2010/main" val="32370251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Flexibility</a:t>
            </a:r>
            <a:endParaRPr lang="en-US" dirty="0"/>
          </a:p>
        </p:txBody>
      </p:sp>
      <p:sp>
        <p:nvSpPr>
          <p:cNvPr id="3" name="Content Placeholder 2"/>
          <p:cNvSpPr>
            <a:spLocks noGrp="1"/>
          </p:cNvSpPr>
          <p:nvPr>
            <p:ph idx="1"/>
          </p:nvPr>
        </p:nvSpPr>
        <p:spPr/>
        <p:txBody>
          <a:bodyPr>
            <a:normAutofit/>
          </a:bodyPr>
          <a:lstStyle/>
          <a:p>
            <a:r>
              <a:rPr lang="en-US" sz="3000" dirty="0" smtClean="0"/>
              <a:t>Few design projects require as much flexibility in application as a logo</a:t>
            </a:r>
          </a:p>
          <a:p>
            <a:r>
              <a:rPr lang="en-US" sz="3000" dirty="0" smtClean="0"/>
              <a:t>Depending on your client, you may know at the onset that your creation not only will appear on stationary and business cards… more likely is that it will eventually be put to uses you can’t predict when you’re designing it.</a:t>
            </a:r>
          </a:p>
          <a:p>
            <a:r>
              <a:rPr lang="en-US" sz="3000" dirty="0" smtClean="0"/>
              <a:t>So, a sound flexible design is paramount.</a:t>
            </a:r>
            <a:endParaRPr lang="en-US" sz="3000" dirty="0"/>
          </a:p>
        </p:txBody>
      </p:sp>
    </p:spTree>
    <p:extLst>
      <p:ext uri="{BB962C8B-B14F-4D97-AF65-F5344CB8AC3E}">
        <p14:creationId xmlns:p14="http://schemas.microsoft.com/office/powerpoint/2010/main" val="31615520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Applications</a:t>
            </a:r>
            <a:endParaRPr lang="en-US" dirty="0"/>
          </a:p>
        </p:txBody>
      </p:sp>
      <p:pic>
        <p:nvPicPr>
          <p:cNvPr id="6" name="Picture 5" descr="nypl_bag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376" y="1769028"/>
            <a:ext cx="3006643" cy="4179967"/>
          </a:xfrm>
          <a:prstGeom prst="rect">
            <a:avLst/>
          </a:prstGeom>
        </p:spPr>
      </p:pic>
      <p:pic>
        <p:nvPicPr>
          <p:cNvPr id="8" name="Picture 7" descr="riversid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8971" y="2091954"/>
            <a:ext cx="4666271" cy="3383046"/>
          </a:xfrm>
          <a:prstGeom prst="rect">
            <a:avLst/>
          </a:prstGeom>
        </p:spPr>
      </p:pic>
    </p:spTree>
    <p:extLst>
      <p:ext uri="{BB962C8B-B14F-4D97-AF65-F5344CB8AC3E}">
        <p14:creationId xmlns:p14="http://schemas.microsoft.com/office/powerpoint/2010/main" val="150239953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and Pictures</a:t>
            </a:r>
            <a:endParaRPr lang="en-US" dirty="0"/>
          </a:p>
        </p:txBody>
      </p:sp>
      <p:sp>
        <p:nvSpPr>
          <p:cNvPr id="3" name="Content Placeholder 2"/>
          <p:cNvSpPr>
            <a:spLocks noGrp="1"/>
          </p:cNvSpPr>
          <p:nvPr>
            <p:ph idx="1"/>
          </p:nvPr>
        </p:nvSpPr>
        <p:spPr/>
        <p:txBody>
          <a:bodyPr/>
          <a:lstStyle/>
          <a:p>
            <a:r>
              <a:rPr lang="en-US" dirty="0" smtClean="0"/>
              <a:t>Many logos consist of both words and pictures – often a visual icon plus a specific treatment of the company’s name</a:t>
            </a:r>
          </a:p>
          <a:p>
            <a:r>
              <a:rPr lang="en-US" dirty="0" smtClean="0"/>
              <a:t>Others rely almost entirely on an image, or just words or letters</a:t>
            </a:r>
          </a:p>
          <a:p>
            <a:r>
              <a:rPr lang="en-US" dirty="0" smtClean="0"/>
              <a:t>No rule as to which approach is better</a:t>
            </a:r>
          </a:p>
          <a:p>
            <a:r>
              <a:rPr lang="en-US" dirty="0" smtClean="0"/>
              <a:t>Non-verbal images are more likely to translate well across international boarders</a:t>
            </a:r>
            <a:endParaRPr lang="en-US" dirty="0"/>
          </a:p>
        </p:txBody>
      </p:sp>
    </p:spTree>
    <p:extLst>
      <p:ext uri="{BB962C8B-B14F-4D97-AF65-F5344CB8AC3E}">
        <p14:creationId xmlns:p14="http://schemas.microsoft.com/office/powerpoint/2010/main" val="16842354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and Picture Examples</a:t>
            </a:r>
            <a:endParaRPr lang="en-US" dirty="0"/>
          </a:p>
        </p:txBody>
      </p:sp>
      <p:pic>
        <p:nvPicPr>
          <p:cNvPr id="4" name="Picture 3" descr="ibm.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021" y="1704671"/>
            <a:ext cx="3092115" cy="2267551"/>
          </a:xfrm>
          <a:prstGeom prst="rect">
            <a:avLst/>
          </a:prstGeom>
        </p:spPr>
      </p:pic>
      <p:pic>
        <p:nvPicPr>
          <p:cNvPr id="6" name="Picture 5" descr="nike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9632" y="2215204"/>
            <a:ext cx="4019570" cy="3014678"/>
          </a:xfrm>
          <a:prstGeom prst="rect">
            <a:avLst/>
          </a:prstGeom>
        </p:spPr>
      </p:pic>
      <p:pic>
        <p:nvPicPr>
          <p:cNvPr id="7" name="Picture 6" descr="Westinghouse.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021" y="4510894"/>
            <a:ext cx="3092115" cy="1546058"/>
          </a:xfrm>
          <a:prstGeom prst="rect">
            <a:avLst/>
          </a:prstGeom>
        </p:spPr>
      </p:pic>
    </p:spTree>
    <p:extLst>
      <p:ext uri="{BB962C8B-B14F-4D97-AF65-F5344CB8AC3E}">
        <p14:creationId xmlns:p14="http://schemas.microsoft.com/office/powerpoint/2010/main" val="64820017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688</TotalTime>
  <Words>534</Words>
  <Application>Microsoft Macintosh PowerPoint</Application>
  <PresentationFormat>On-screen Show (4:3)</PresentationFormat>
  <Paragraphs>66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Foundry</vt:lpstr>
      <vt:lpstr>Brand Awareness</vt:lpstr>
      <vt:lpstr>Logo Design and Identity</vt:lpstr>
      <vt:lpstr>Paul Rand</vt:lpstr>
      <vt:lpstr>Design Fate – Serendipity and Typography </vt:lpstr>
      <vt:lpstr>London Underground - 1916</vt:lpstr>
      <vt:lpstr>Need for Flexibility</vt:lpstr>
      <vt:lpstr>Custom Applications</vt:lpstr>
      <vt:lpstr>Words and Pictures</vt:lpstr>
      <vt:lpstr>Word and Picture Examples</vt:lpstr>
      <vt:lpstr>Word and Picture Examples 2</vt:lpstr>
      <vt:lpstr>Jay Vigon – Complex Simplicity</vt:lpstr>
      <vt:lpstr>Makeovers</vt:lpstr>
      <vt:lpstr>Makeover Example</vt:lpstr>
      <vt:lpstr>Makeover Example 2</vt:lpstr>
      <vt:lpstr>Design Strategies</vt:lpstr>
      <vt:lpstr>Essentials</vt:lpstr>
      <vt:lpstr>Success</vt:lpstr>
    </vt:vector>
  </TitlesOfParts>
  <Company>UO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Schiff</dc:creator>
  <cp:lastModifiedBy>Eric Schiff</cp:lastModifiedBy>
  <cp:revision>38</cp:revision>
  <dcterms:created xsi:type="dcterms:W3CDTF">2013-10-03T03:16:28Z</dcterms:created>
  <dcterms:modified xsi:type="dcterms:W3CDTF">2014-10-07T23:57:56Z</dcterms:modified>
</cp:coreProperties>
</file>