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EEF4-8016-4E46-A9E1-509D01D4F262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F2189-8CDB-5546-A6DE-C68CEFFBF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overall goal of telemarketing is to make a sale. It’s vital for the telemarketer to come across</a:t>
            </a:r>
            <a:r>
              <a:rPr lang="en-US" baseline="0" dirty="0" smtClean="0"/>
              <a:t> as trustworthy, because he or she needs to establish a relationship with the customer without actually meeting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F2189-8CDB-5546-A6DE-C68CEFFBFA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mer.ftc.gov/articles/0259-robocalls" TargetMode="External"/><Relationship Id="rId4" Type="http://schemas.openxmlformats.org/officeDocument/2006/relationships/hyperlink" Target="http://newsfeed.time.com/2013/12/17/robot-telemarketer-samantha-wes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harvest.gov/peth04/20041023055908/http://www3.ftc.gov/bcp/conline/pubs/tmarkg/trvlfr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394426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Telemarketing: Past, Present, and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357683"/>
            <a:ext cx="5458968" cy="621792"/>
          </a:xfrm>
        </p:spPr>
        <p:txBody>
          <a:bodyPr/>
          <a:lstStyle/>
          <a:p>
            <a:r>
              <a:rPr lang="en-US" dirty="0" smtClean="0"/>
              <a:t>A Volkmann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7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Strategy: </a:t>
            </a:r>
            <a:r>
              <a:rPr lang="en-US" dirty="0"/>
              <a:t>a plan that is generally followed, but that can evolve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Transparency: </a:t>
            </a:r>
            <a:r>
              <a:rPr lang="en-US" dirty="0"/>
              <a:t>how honest an organization appears to the public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Trend: </a:t>
            </a:r>
            <a:r>
              <a:rPr lang="en-US" dirty="0"/>
              <a:t>patterns in the market, which can be used to predict what will be popular, how to market it, and whom to market it to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Persuasion: </a:t>
            </a:r>
            <a:r>
              <a:rPr lang="en-US" dirty="0"/>
              <a:t>a sales tactic that tries to convince a consumer to purchase a product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Consumer: people </a:t>
            </a:r>
            <a:r>
              <a:rPr lang="en-US" dirty="0"/>
              <a:t>who take part in whatever is being sold</a:t>
            </a:r>
            <a:r>
              <a:rPr lang="en-US" dirty="0"/>
              <a:t> </a:t>
            </a:r>
            <a:r>
              <a:rPr lang="en-US" dirty="0" smtClean="0"/>
              <a:t>(I use this interchangeably with customer, buyer, client, and audience)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9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“</a:t>
            </a:r>
            <a:r>
              <a:rPr lang="en-US" dirty="0"/>
              <a:t>marketing conducted over the </a:t>
            </a:r>
            <a:r>
              <a:rPr lang="en-US" dirty="0" smtClean="0"/>
              <a:t>telephone” (</a:t>
            </a:r>
            <a:r>
              <a:rPr lang="en-US" dirty="0" err="1" smtClean="0"/>
              <a:t>WiseGeek.com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Outbound: customers or clients are called directly; often unwanted</a:t>
            </a:r>
          </a:p>
          <a:p>
            <a:pPr lvl="1"/>
            <a:r>
              <a:rPr lang="en-US" dirty="0" smtClean="0"/>
              <a:t>Inbound: </a:t>
            </a:r>
            <a:r>
              <a:rPr lang="en-US" dirty="0"/>
              <a:t>calling a toll-free 800 number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5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pic>
        <p:nvPicPr>
          <p:cNvPr id="7" name="Picture 6" descr="Screen Shot 2014-02-11 at 11.17.30 AM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" t="3223" r="4056" b="10704"/>
          <a:stretch/>
        </p:blipFill>
        <p:spPr>
          <a:xfrm>
            <a:off x="841976" y="2197414"/>
            <a:ext cx="7249554" cy="37384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8954" y="6192712"/>
            <a:ext cx="3524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Hu, M. Y., Munch, J. M. &amp; </a:t>
            </a:r>
            <a:r>
              <a:rPr lang="en-US" sz="1200" dirty="0" err="1"/>
              <a:t>Toncar</a:t>
            </a:r>
            <a:r>
              <a:rPr lang="en-US" sz="1200" dirty="0"/>
              <a:t>, M. F. (1994).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631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invasion of privacy?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calls</a:t>
            </a:r>
          </a:p>
          <a:p>
            <a:r>
              <a:rPr lang="en-US" dirty="0" err="1" smtClean="0"/>
              <a:t>Robocalls</a:t>
            </a:r>
            <a:endParaRPr lang="en-US" dirty="0" smtClean="0"/>
          </a:p>
          <a:p>
            <a:r>
              <a:rPr lang="en-US" dirty="0" smtClean="0"/>
              <a:t>Restrictions</a:t>
            </a:r>
          </a:p>
          <a:p>
            <a:pPr lvl="1"/>
            <a:r>
              <a:rPr lang="en-US" dirty="0" smtClean="0"/>
              <a:t>1991: Hours during which telemarketers are allowed was restricted</a:t>
            </a:r>
          </a:p>
          <a:p>
            <a:pPr lvl="1"/>
            <a:r>
              <a:rPr lang="en-US" dirty="0" smtClean="0"/>
              <a:t>2001: National Do Not Call Registry</a:t>
            </a:r>
          </a:p>
          <a:p>
            <a:r>
              <a:rPr lang="en-US" dirty="0" smtClean="0"/>
              <a:t>Importance of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Telemarketing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Marketing</a:t>
            </a:r>
          </a:p>
          <a:p>
            <a:pPr lvl="1"/>
            <a:r>
              <a:rPr lang="en-US" dirty="0" smtClean="0"/>
              <a:t>Gives more power to consumer</a:t>
            </a:r>
          </a:p>
          <a:p>
            <a:r>
              <a:rPr lang="en-US" dirty="0" smtClean="0"/>
              <a:t>A robot with a human’s voice</a:t>
            </a:r>
          </a:p>
          <a:p>
            <a:pPr lvl="1"/>
            <a:r>
              <a:rPr lang="en-US" dirty="0" smtClean="0"/>
              <a:t>Samantha West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5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05267" cy="39163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Elkin, N., and </a:t>
            </a:r>
            <a:r>
              <a:rPr lang="en-US" dirty="0" err="1"/>
              <a:t>Pasqua</a:t>
            </a:r>
            <a:r>
              <a:rPr lang="en-US" dirty="0"/>
              <a:t> R. (2012). </a:t>
            </a:r>
            <a:r>
              <a:rPr lang="en-US" i="1" dirty="0"/>
              <a:t>Mobile marketing an hour a day. </a:t>
            </a:r>
            <a:r>
              <a:rPr lang="en-US" dirty="0"/>
              <a:t>Indianapolis: John Wiley &amp; Sons, Inc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Federal Trade Commission (2000). </a:t>
            </a:r>
            <a:r>
              <a:rPr lang="en-US" i="1" dirty="0"/>
              <a:t>FTC facts for consumers. </a:t>
            </a:r>
            <a:r>
              <a:rPr lang="en-US" dirty="0"/>
              <a:t>Accessed from </a:t>
            </a:r>
            <a:r>
              <a:rPr lang="en-US" u="sng" dirty="0">
                <a:hlinkClick r:id="rId2"/>
              </a:rPr>
              <a:t>http://webharvest.gov/peth04/20041023055908/http://www3.ftc.gov/bcp/conline/pubs/tmarkg/trvlfrd.pdf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Federal Trade Commission. (2012). </a:t>
            </a:r>
            <a:r>
              <a:rPr lang="en-US" i="1" dirty="0" err="1"/>
              <a:t>Robocalls</a:t>
            </a:r>
            <a:r>
              <a:rPr lang="en-US" dirty="0"/>
              <a:t>. Retrieved from </a:t>
            </a:r>
            <a:r>
              <a:rPr lang="en-US" u="sng" dirty="0">
                <a:hlinkClick r:id="rId3"/>
              </a:rPr>
              <a:t>http://www.consumer.ftc.gov/articles/0259-robocalls</a:t>
            </a:r>
            <a:r>
              <a:rPr lang="en-US" dirty="0"/>
              <a:t>. </a:t>
            </a:r>
          </a:p>
          <a:p>
            <a:r>
              <a:rPr lang="en-US" dirty="0" err="1"/>
              <a:t>Genesys</a:t>
            </a:r>
            <a:r>
              <a:rPr lang="en-US" dirty="0"/>
              <a:t> | Angel. (2014). Empower the customer: A self-service best practice guide. </a:t>
            </a:r>
            <a:r>
              <a:rPr lang="en-US" i="1" dirty="0"/>
              <a:t>CRM</a:t>
            </a:r>
            <a:r>
              <a:rPr lang="en-US" dirty="0"/>
              <a:t>, 18, 14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Hasen</a:t>
            </a:r>
            <a:r>
              <a:rPr lang="en-US" dirty="0"/>
              <a:t>, J. (2012). </a:t>
            </a:r>
            <a:r>
              <a:rPr lang="en-US" i="1" dirty="0"/>
              <a:t>Mobilized marketing. </a:t>
            </a:r>
            <a:r>
              <a:rPr lang="en-US" dirty="0"/>
              <a:t>Hoboken: John Wiley &amp; Sons, Inc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Hu, M. Y., Munch, J. M. &amp; </a:t>
            </a:r>
            <a:r>
              <a:rPr lang="en-US" dirty="0" err="1"/>
              <a:t>Toncar</a:t>
            </a:r>
            <a:r>
              <a:rPr lang="en-US" dirty="0"/>
              <a:t>, M. F. (1994). Consumers’ thoughts during a telemarketing message. </a:t>
            </a:r>
            <a:r>
              <a:rPr lang="en-US" i="1" dirty="0"/>
              <a:t>Journal of Marketing Theory and Practice, 2, </a:t>
            </a:r>
            <a:r>
              <a:rPr lang="en-US" dirty="0"/>
              <a:t>45-56. </a:t>
            </a:r>
            <a:endParaRPr lang="en-US" dirty="0" smtClean="0"/>
          </a:p>
          <a:p>
            <a:r>
              <a:rPr lang="en-US" dirty="0" smtClean="0"/>
              <a:t>Johnston</a:t>
            </a:r>
            <a:r>
              <a:rPr lang="en-US" dirty="0"/>
              <a:t>, E. M., &amp; </a:t>
            </a:r>
            <a:r>
              <a:rPr lang="en-US" dirty="0" err="1"/>
              <a:t>Meiners</a:t>
            </a:r>
            <a:r>
              <a:rPr lang="en-US" dirty="0"/>
              <a:t>, W. J. (1987). Telemarketing trends, issues, and opportunities. </a:t>
            </a:r>
            <a:r>
              <a:rPr lang="en-US" i="1" dirty="0"/>
              <a:t>The Journal of Personal Selling and Sales Management, 7, </a:t>
            </a:r>
            <a:r>
              <a:rPr lang="en-US" dirty="0"/>
              <a:t>65-68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McLeish, B.J. (2010). </a:t>
            </a:r>
            <a:r>
              <a:rPr lang="en-US" i="1" dirty="0" smtClean="0"/>
              <a:t>Successful </a:t>
            </a:r>
            <a:r>
              <a:rPr lang="en-US" i="1" dirty="0"/>
              <a:t>marketing strategies for nonprofit organizations.</a:t>
            </a:r>
            <a:r>
              <a:rPr lang="en-US" dirty="0"/>
              <a:t> Hoboken: John Wiley &amp; Sons, Inc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Nicks, Denver. (2013). Robot telemarketer employer: Samantha West is no robot. </a:t>
            </a:r>
            <a:r>
              <a:rPr lang="en-US" i="1" dirty="0"/>
              <a:t>TIME. </a:t>
            </a:r>
            <a:r>
              <a:rPr lang="en-US" dirty="0"/>
              <a:t>Retrieved from </a:t>
            </a:r>
            <a:r>
              <a:rPr lang="en-US" dirty="0">
                <a:hlinkClick r:id="rId4"/>
              </a:rPr>
              <a:t>http://newsfeed.time.com/2013/12/17/robot-telemarketer-samantha-west/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SAGE. (2011). </a:t>
            </a:r>
            <a:r>
              <a:rPr lang="en-US" i="1" dirty="0"/>
              <a:t>SAGE brief guide to marketing ethics.</a:t>
            </a:r>
            <a:r>
              <a:rPr lang="en-US" dirty="0"/>
              <a:t> Los Angeles: SAGE Publications, Inc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338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818</TotalTime>
  <Words>336</Words>
  <Application>Microsoft Macintosh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Plaza</vt:lpstr>
      <vt:lpstr>Telemarketing: Past, Present, and Future</vt:lpstr>
      <vt:lpstr>Lexicon Terms</vt:lpstr>
      <vt:lpstr>Telemarketing</vt:lpstr>
      <vt:lpstr>How does it work?</vt:lpstr>
      <vt:lpstr>An invasion of privacy?</vt:lpstr>
      <vt:lpstr>Evolution of Telemarketing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Telemarketing: Past, Present, and Future</dc:title>
  <dc:creator>Emily R. Volkmann</dc:creator>
  <cp:lastModifiedBy>Emily R. Volkmann</cp:lastModifiedBy>
  <cp:revision>6</cp:revision>
  <dcterms:created xsi:type="dcterms:W3CDTF">2014-02-11T08:00:32Z</dcterms:created>
  <dcterms:modified xsi:type="dcterms:W3CDTF">2014-02-11T21:38:32Z</dcterms:modified>
</cp:coreProperties>
</file>